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0" r:id="rId2"/>
    <p:sldId id="272" r:id="rId3"/>
    <p:sldId id="271" r:id="rId4"/>
    <p:sldId id="265" r:id="rId5"/>
    <p:sldId id="258" r:id="rId6"/>
    <p:sldId id="259" r:id="rId7"/>
    <p:sldId id="257" r:id="rId8"/>
    <p:sldId id="260" r:id="rId9"/>
    <p:sldId id="261" r:id="rId10"/>
    <p:sldId id="262" r:id="rId11"/>
    <p:sldId id="263" r:id="rId12"/>
    <p:sldId id="264" r:id="rId13"/>
    <p:sldId id="266" r:id="rId14"/>
    <p:sldId id="267" r:id="rId15"/>
    <p:sldId id="274" r:id="rId16"/>
    <p:sldId id="273" r:id="rId17"/>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31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DF07D7CE-4627-4B58-9228-1D47D1C0DFB6}" type="datetimeFigureOut">
              <a:rPr lang="en-US" smtClean="0"/>
              <a:t>2/17/2020</a:t>
            </a:fld>
            <a:endParaRPr lang="en-US"/>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5B4FBA8A-414E-4EB3-BBD4-094201509810}" type="slidenum">
              <a:rPr lang="en-US" smtClean="0"/>
              <a:t>‹#›</a:t>
            </a:fld>
            <a:endParaRPr lang="en-US"/>
          </a:p>
        </p:txBody>
      </p:sp>
    </p:spTree>
    <p:extLst>
      <p:ext uri="{BB962C8B-B14F-4D97-AF65-F5344CB8AC3E}">
        <p14:creationId xmlns:p14="http://schemas.microsoft.com/office/powerpoint/2010/main" val="983363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F540E61A-AF54-4FD8-8255-164068EE6A5A}" type="datetimeFigureOut">
              <a:rPr lang="en-US" smtClean="0"/>
              <a:t>2/17/2020</a:t>
            </a:fld>
            <a:endParaRPr lang="en-US"/>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572D705C-FBC5-42F4-B711-8468A77810CE}" type="slidenum">
              <a:rPr lang="en-US" smtClean="0"/>
              <a:t>‹#›</a:t>
            </a:fld>
            <a:endParaRPr lang="en-US"/>
          </a:p>
        </p:txBody>
      </p:sp>
    </p:spTree>
    <p:extLst>
      <p:ext uri="{BB962C8B-B14F-4D97-AF65-F5344CB8AC3E}">
        <p14:creationId xmlns:p14="http://schemas.microsoft.com/office/powerpoint/2010/main" val="3444674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lv-LV" smtClean="0"/>
          </a:p>
        </p:txBody>
      </p:sp>
      <p:sp>
        <p:nvSpPr>
          <p:cNvPr id="4" name="Slide Number Placeholder 3"/>
          <p:cNvSpPr>
            <a:spLocks noGrp="1"/>
          </p:cNvSpPr>
          <p:nvPr>
            <p:ph type="sldNum" sz="quarter" idx="5"/>
          </p:nvPr>
        </p:nvSpPr>
        <p:spPr/>
        <p:txBody>
          <a:bodyPr/>
          <a:lstStyle/>
          <a:p>
            <a:pPr>
              <a:defRPr/>
            </a:pPr>
            <a:fld id="{D6FA386C-8F43-4801-9E50-28F53DBB3068}" type="slidenum">
              <a:rPr lang="lv-LV" smtClean="0"/>
              <a:pPr>
                <a:defRPr/>
              </a:pPr>
              <a:t>1</a:t>
            </a:fld>
            <a:endParaRPr lang="lv-LV" dirty="0"/>
          </a:p>
        </p:txBody>
      </p:sp>
    </p:spTree>
    <p:extLst>
      <p:ext uri="{BB962C8B-B14F-4D97-AF65-F5344CB8AC3E}">
        <p14:creationId xmlns:p14="http://schemas.microsoft.com/office/powerpoint/2010/main" val="1679602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3CC98D-0377-4F27-83F0-944C9303B73B}"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377045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CC98D-0377-4F27-83F0-944C9303B73B}"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266446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CC98D-0377-4F27-83F0-944C9303B73B}"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3537378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70C0"/>
                </a:solidFill>
                <a:latin typeface="Verdana" panose="020B0604030504040204" pitchFamily="34" charset="0"/>
                <a:ea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CC98D-0377-4F27-83F0-944C9303B73B}"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381271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3CC98D-0377-4F27-83F0-944C9303B73B}"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553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3CC98D-0377-4F27-83F0-944C9303B73B}"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3393201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3CC98D-0377-4F27-83F0-944C9303B73B}"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419600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3CC98D-0377-4F27-83F0-944C9303B73B}" type="datetimeFigureOut">
              <a:rPr lang="en-US" smtClean="0"/>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131284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CC98D-0377-4F27-83F0-944C9303B73B}" type="datetimeFigureOut">
              <a:rPr lang="en-US" smtClean="0"/>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199665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3CC98D-0377-4F27-83F0-944C9303B73B}"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269872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3CC98D-0377-4F27-83F0-944C9303B73B}"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42CC0-CDE5-4749-8CAC-BBB21CAAE28C}" type="slidenum">
              <a:rPr lang="en-US" smtClean="0"/>
              <a:t>‹#›</a:t>
            </a:fld>
            <a:endParaRPr lang="en-US"/>
          </a:p>
        </p:txBody>
      </p:sp>
    </p:spTree>
    <p:extLst>
      <p:ext uri="{BB962C8B-B14F-4D97-AF65-F5344CB8AC3E}">
        <p14:creationId xmlns:p14="http://schemas.microsoft.com/office/powerpoint/2010/main" val="142612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CC98D-0377-4F27-83F0-944C9303B73B}" type="datetimeFigureOut">
              <a:rPr lang="en-US" smtClean="0"/>
              <a:t>2/17/2020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42CC0-CDE5-4749-8CAC-BBB21CAAE28C}" type="slidenum">
              <a:rPr lang="en-US" smtClean="0"/>
              <a:t>‹#›</a:t>
            </a:fld>
            <a:endParaRPr lang="en-US"/>
          </a:p>
        </p:txBody>
      </p:sp>
    </p:spTree>
    <p:extLst>
      <p:ext uri="{BB962C8B-B14F-4D97-AF65-F5344CB8AC3E}">
        <p14:creationId xmlns:p14="http://schemas.microsoft.com/office/powerpoint/2010/main" val="1046035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nodarbibas.rtu.lv/grafiks.php?id=23918&amp;lang=en&amp;int=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1079305" y="2006496"/>
            <a:ext cx="10274495" cy="1714846"/>
          </a:xfrm>
        </p:spPr>
        <p:txBody>
          <a:bodyPr>
            <a:noAutofit/>
          </a:bodyPr>
          <a:lstStyle/>
          <a:p>
            <a:pPr>
              <a:lnSpc>
                <a:spcPct val="100000"/>
              </a:lnSpc>
            </a:pPr>
            <a:r>
              <a:rPr lang="en-US" sz="2800" b="1" dirty="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Development of practically-oriented student-</a:t>
            </a:r>
            <a:r>
              <a:rPr lang="en-US" sz="2800" b="1" dirty="0" err="1">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centred</a:t>
            </a:r>
            <a:r>
              <a:rPr lang="en-US" sz="2800" b="1" dirty="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education in the field of modelling of Cyber-Physical Systems - </a:t>
            </a:r>
            <a:r>
              <a:rPr lang="en-US" sz="2800" b="1" dirty="0" err="1">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CybPhys</a:t>
            </a:r>
            <a:endParaRPr lang="en-GB" sz="2800" b="1" dirty="0">
              <a:solidFill>
                <a:schemeClr val="accent6">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12"/>
          </p:nvPr>
        </p:nvSpPr>
        <p:spPr/>
        <p:txBody>
          <a:bodyPr/>
          <a:lstStyle/>
          <a:p>
            <a:pPr>
              <a:defRPr/>
            </a:pPr>
            <a:fld id="{A75738C8-7D9C-41F8-A850-12E8908D2E53}" type="slidenum">
              <a:rPr lang="en-GB" smtClean="0"/>
              <a:pPr>
                <a:defRPr/>
              </a:pPr>
              <a:t>1</a:t>
            </a:fld>
            <a:endParaRPr lang="en-GB"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7788" y="201257"/>
            <a:ext cx="3424518" cy="978185"/>
          </a:xfrm>
          <a:prstGeom prst="rect">
            <a:avLst/>
          </a:prstGeom>
        </p:spPr>
      </p:pic>
      <p:pic>
        <p:nvPicPr>
          <p:cNvPr id="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99417" y="63237"/>
            <a:ext cx="1252817" cy="1254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252749" y="4086282"/>
            <a:ext cx="8129847" cy="954107"/>
          </a:xfrm>
          <a:prstGeom prst="rect">
            <a:avLst/>
          </a:prstGeom>
        </p:spPr>
        <p:txBody>
          <a:bodyPr wrap="square">
            <a:spAutoFit/>
          </a:bodyPr>
          <a:lstStyle/>
          <a:p>
            <a:pPr algn="ctr"/>
            <a:r>
              <a:rPr lang="en-US" sz="2800" b="1" dirty="0">
                <a:solidFill>
                  <a:schemeClr val="accent1">
                    <a:lumMod val="50000"/>
                  </a:schemeClr>
                </a:solidFill>
              </a:rPr>
              <a:t>Double Diploma Master Program</a:t>
            </a:r>
          </a:p>
          <a:p>
            <a:pPr algn="ctr"/>
            <a:r>
              <a:rPr lang="en-US" sz="2800" b="1" dirty="0" smtClean="0">
                <a:solidFill>
                  <a:schemeClr val="accent1">
                    <a:lumMod val="50000"/>
                  </a:schemeClr>
                </a:solidFill>
              </a:rPr>
              <a:t>Between RTU and </a:t>
            </a:r>
            <a:r>
              <a:rPr lang="en-US" sz="2800" b="1" dirty="0" err="1" smtClean="0">
                <a:solidFill>
                  <a:schemeClr val="accent1">
                    <a:lumMod val="50000"/>
                  </a:schemeClr>
                </a:solidFill>
              </a:rPr>
              <a:t>KhNAHU</a:t>
            </a:r>
            <a:endParaRPr lang="en-US" sz="2800" b="1" dirty="0">
              <a:solidFill>
                <a:schemeClr val="accent1">
                  <a:lumMod val="50000"/>
                </a:schemeClr>
              </a:solidFill>
            </a:endParaRPr>
          </a:p>
        </p:txBody>
      </p:sp>
      <p:sp>
        <p:nvSpPr>
          <p:cNvPr id="4" name="Rectangle 3"/>
          <p:cNvSpPr/>
          <p:nvPr/>
        </p:nvSpPr>
        <p:spPr>
          <a:xfrm>
            <a:off x="4621511" y="5778678"/>
            <a:ext cx="7049558" cy="369332"/>
          </a:xfrm>
          <a:prstGeom prst="rect">
            <a:avLst/>
          </a:prstGeom>
        </p:spPr>
        <p:txBody>
          <a:bodyPr wrap="square">
            <a:spAutoFit/>
          </a:bodyPr>
          <a:lstStyle/>
          <a:p>
            <a:pPr algn="r"/>
            <a:r>
              <a:rPr lang="en-US" dirty="0" smtClean="0">
                <a:effectLst>
                  <a:outerShdw blurRad="38100" dist="38100" dir="2700000" algn="tl">
                    <a:srgbClr val="000000">
                      <a:alpha val="43137"/>
                    </a:srgbClr>
                  </a:outerShdw>
                </a:effectLst>
              </a:rPr>
              <a:t>RTU, Riga, Latvia, 17.02.2020.</a:t>
            </a:r>
            <a:endParaRPr lang="nl-NL" dirty="0">
              <a:effectLst>
                <a:outerShdw blurRad="38100" dist="38100" dir="2700000" algn="tl">
                  <a:srgbClr val="000000">
                    <a:alpha val="43137"/>
                  </a:srgbClr>
                </a:outerShdw>
              </a:effectLst>
            </a:endParaRPr>
          </a:p>
        </p:txBody>
      </p:sp>
      <p:pic>
        <p:nvPicPr>
          <p:cNvPr id="1026" name="Picture 2" descr="KhNAHU"/>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36693" y="220448"/>
            <a:ext cx="94615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89165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 Procedures and documentation </a:t>
            </a:r>
            <a:endParaRPr lang="en-US" dirty="0"/>
          </a:p>
        </p:txBody>
      </p:sp>
      <p:sp>
        <p:nvSpPr>
          <p:cNvPr id="3" name="Content Placeholder 2"/>
          <p:cNvSpPr>
            <a:spLocks noGrp="1"/>
          </p:cNvSpPr>
          <p:nvPr>
            <p:ph idx="1"/>
          </p:nvPr>
        </p:nvSpPr>
        <p:spPr/>
        <p:txBody>
          <a:bodyPr/>
          <a:lstStyle/>
          <a:p>
            <a:r>
              <a:rPr lang="en-US" dirty="0" smtClean="0"/>
              <a:t>Upon completing the program and fulfilling the formal requirements of both partner institutions, students will be awarded the double diploma “</a:t>
            </a:r>
            <a:r>
              <a:rPr lang="en-US" i="1" dirty="0" smtClean="0">
                <a:solidFill>
                  <a:srgbClr val="0070C0"/>
                </a:solidFill>
              </a:rPr>
              <a:t>Electric Vehicles and Energy-Saving Technologies</a:t>
            </a:r>
            <a:r>
              <a:rPr lang="en-US" dirty="0" smtClean="0"/>
              <a:t>” at </a:t>
            </a:r>
            <a:r>
              <a:rPr lang="en-US" dirty="0" err="1" smtClean="0"/>
              <a:t>KhNAHU</a:t>
            </a:r>
            <a:r>
              <a:rPr lang="en-US" dirty="0" smtClean="0"/>
              <a:t> and “</a:t>
            </a:r>
            <a:r>
              <a:rPr lang="en-US" i="1" dirty="0" err="1" smtClean="0">
                <a:solidFill>
                  <a:srgbClr val="0070C0"/>
                </a:solidFill>
              </a:rPr>
              <a:t>Computerised</a:t>
            </a:r>
            <a:r>
              <a:rPr lang="en-US" i="1" dirty="0" smtClean="0">
                <a:solidFill>
                  <a:srgbClr val="0070C0"/>
                </a:solidFill>
              </a:rPr>
              <a:t> Control of Electrical Technologies”</a:t>
            </a:r>
            <a:r>
              <a:rPr lang="en-US" dirty="0" smtClean="0"/>
              <a:t> at RTU. </a:t>
            </a:r>
          </a:p>
          <a:p>
            <a:endParaRPr lang="en-US" dirty="0"/>
          </a:p>
        </p:txBody>
      </p:sp>
    </p:spTree>
    <p:extLst>
      <p:ext uri="{BB962C8B-B14F-4D97-AF65-F5344CB8AC3E}">
        <p14:creationId xmlns:p14="http://schemas.microsoft.com/office/powerpoint/2010/main" val="65164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awards procedures and documentation 1</a:t>
            </a:r>
            <a:endParaRPr lang="en-US" dirty="0"/>
          </a:p>
        </p:txBody>
      </p:sp>
      <p:sp>
        <p:nvSpPr>
          <p:cNvPr id="3" name="Content Placeholder 2"/>
          <p:cNvSpPr>
            <a:spLocks noGrp="1"/>
          </p:cNvSpPr>
          <p:nvPr>
            <p:ph idx="1"/>
          </p:nvPr>
        </p:nvSpPr>
        <p:spPr/>
        <p:txBody>
          <a:bodyPr/>
          <a:lstStyle/>
          <a:p>
            <a:pPr marL="0" indent="0">
              <a:buNone/>
            </a:pPr>
            <a:r>
              <a:rPr lang="en-US" dirty="0" smtClean="0"/>
              <a:t>-	Learning Agreement (LA),</a:t>
            </a:r>
          </a:p>
          <a:p>
            <a:pPr marL="0" indent="0">
              <a:buNone/>
            </a:pPr>
            <a:r>
              <a:rPr lang="en-US" dirty="0" smtClean="0"/>
              <a:t>-	Transcript of Records (</a:t>
            </a:r>
            <a:r>
              <a:rPr lang="en-US" dirty="0" err="1" smtClean="0"/>
              <a:t>ToR</a:t>
            </a:r>
            <a:r>
              <a:rPr lang="en-US" dirty="0" smtClean="0"/>
              <a:t>), </a:t>
            </a:r>
          </a:p>
          <a:p>
            <a:pPr marL="0" indent="0">
              <a:buNone/>
            </a:pPr>
            <a:r>
              <a:rPr lang="en-US" dirty="0" smtClean="0"/>
              <a:t>-	Internship contract </a:t>
            </a:r>
            <a:r>
              <a:rPr lang="en-US" dirty="0" smtClean="0">
                <a:solidFill>
                  <a:srgbClr val="C00000"/>
                </a:solidFill>
              </a:rPr>
              <a:t>(?)</a:t>
            </a:r>
            <a:r>
              <a:rPr lang="en-US" dirty="0" smtClean="0"/>
              <a:t> with the signature of the student, the company and one of both partner institutions,    </a:t>
            </a:r>
          </a:p>
          <a:p>
            <a:pPr marL="0" indent="0">
              <a:buNone/>
            </a:pPr>
            <a:r>
              <a:rPr lang="en-US" dirty="0" smtClean="0"/>
              <a:t>-	Written confirmation of the Company about the successful completion of the internship </a:t>
            </a:r>
            <a:r>
              <a:rPr lang="en-US" dirty="0" smtClean="0">
                <a:solidFill>
                  <a:srgbClr val="C00000"/>
                </a:solidFill>
              </a:rPr>
              <a:t>(?)</a:t>
            </a:r>
          </a:p>
          <a:p>
            <a:pPr marL="0" indent="0">
              <a:buNone/>
            </a:pPr>
            <a:r>
              <a:rPr lang="en-US" dirty="0" smtClean="0"/>
              <a:t>-	Assessment grids in English for the evaluations of the written work of the thesis to be filled out from the supervisors at both universities </a:t>
            </a:r>
          </a:p>
          <a:p>
            <a:endParaRPr lang="en-US" dirty="0"/>
          </a:p>
        </p:txBody>
      </p:sp>
    </p:spTree>
    <p:extLst>
      <p:ext uri="{BB962C8B-B14F-4D97-AF65-F5344CB8AC3E}">
        <p14:creationId xmlns:p14="http://schemas.microsoft.com/office/powerpoint/2010/main" val="990019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awards procedures and documentation 2</a:t>
            </a:r>
            <a:endParaRPr lang="en-US" dirty="0"/>
          </a:p>
        </p:txBody>
      </p:sp>
      <p:sp>
        <p:nvSpPr>
          <p:cNvPr id="3" name="Content Placeholder 2"/>
          <p:cNvSpPr>
            <a:spLocks noGrp="1"/>
          </p:cNvSpPr>
          <p:nvPr>
            <p:ph idx="1"/>
          </p:nvPr>
        </p:nvSpPr>
        <p:spPr/>
        <p:txBody>
          <a:bodyPr/>
          <a:lstStyle/>
          <a:p>
            <a:r>
              <a:rPr lang="en-US" dirty="0" smtClean="0"/>
              <a:t>The double diploma certificates are accompanied by the relevant documents of the two institutions. </a:t>
            </a:r>
          </a:p>
          <a:p>
            <a:r>
              <a:rPr lang="en-US" dirty="0" smtClean="0"/>
              <a:t>This may include the degree certificate, the diploma supplement and a transcript of records. </a:t>
            </a:r>
          </a:p>
          <a:p>
            <a:endParaRPr lang="en-US" dirty="0">
              <a:solidFill>
                <a:srgbClr val="C00000"/>
              </a:solidFill>
            </a:endParaRPr>
          </a:p>
          <a:p>
            <a:r>
              <a:rPr lang="en-US" dirty="0" smtClean="0">
                <a:solidFill>
                  <a:srgbClr val="C00000"/>
                </a:solidFill>
              </a:rPr>
              <a:t>The degree certificates (diplomas) are issued separately by both institutions. Partner universities will inform each other on certificates issued!</a:t>
            </a:r>
            <a:endParaRPr lang="en-US" dirty="0">
              <a:solidFill>
                <a:srgbClr val="C00000"/>
              </a:solidFill>
            </a:endParaRPr>
          </a:p>
        </p:txBody>
      </p:sp>
    </p:spTree>
    <p:extLst>
      <p:ext uri="{BB962C8B-B14F-4D97-AF65-F5344CB8AC3E}">
        <p14:creationId xmlns:p14="http://schemas.microsoft.com/office/powerpoint/2010/main" val="2405880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5867"/>
            <a:ext cx="11125200" cy="599151"/>
          </a:xfrm>
        </p:spPr>
        <p:txBody>
          <a:bodyPr>
            <a:normAutofit fontScale="90000"/>
          </a:bodyPr>
          <a:lstStyle/>
          <a:p>
            <a:r>
              <a:rPr lang="lv-LV" dirty="0" err="1" smtClean="0"/>
              <a:t>KhNAHU</a:t>
            </a:r>
            <a:r>
              <a:rPr lang="lv-LV" dirty="0" smtClean="0"/>
              <a:t> </a:t>
            </a:r>
            <a:r>
              <a:rPr lang="lv-LV" dirty="0" err="1" smtClean="0"/>
              <a:t>questions</a:t>
            </a:r>
            <a:r>
              <a:rPr lang="lv-LV" dirty="0" smtClean="0"/>
              <a:t> </a:t>
            </a:r>
            <a:r>
              <a:rPr lang="lv-LV" dirty="0" smtClean="0">
                <a:solidFill>
                  <a:srgbClr val="C00000"/>
                </a:solidFill>
              </a:rPr>
              <a:t>(</a:t>
            </a:r>
            <a:r>
              <a:rPr lang="lv-LV" dirty="0" err="1" smtClean="0">
                <a:solidFill>
                  <a:srgbClr val="C00000"/>
                </a:solidFill>
              </a:rPr>
              <a:t>advice</a:t>
            </a:r>
            <a:r>
              <a:rPr lang="lv-LV" dirty="0" smtClean="0">
                <a:solidFill>
                  <a:srgbClr val="C00000"/>
                </a:solidFill>
              </a:rPr>
              <a:t> </a:t>
            </a:r>
            <a:r>
              <a:rPr lang="lv-LV" dirty="0" err="1" smtClean="0">
                <a:solidFill>
                  <a:srgbClr val="C00000"/>
                </a:solidFill>
              </a:rPr>
              <a:t>from</a:t>
            </a:r>
            <a:r>
              <a:rPr lang="lv-LV" dirty="0" smtClean="0">
                <a:solidFill>
                  <a:srgbClr val="C00000"/>
                </a:solidFill>
              </a:rPr>
              <a:t> </a:t>
            </a:r>
            <a:r>
              <a:rPr lang="lv-LV" dirty="0">
                <a:solidFill>
                  <a:srgbClr val="C00000"/>
                </a:solidFill>
              </a:rPr>
              <a:t>prof. I. </a:t>
            </a:r>
            <a:r>
              <a:rPr lang="lv-LV" dirty="0" err="1">
                <a:solidFill>
                  <a:srgbClr val="C00000"/>
                </a:solidFill>
              </a:rPr>
              <a:t>Tipāns</a:t>
            </a:r>
            <a:r>
              <a:rPr lang="lv-LV" dirty="0" smtClean="0">
                <a:solidFill>
                  <a:srgbClr val="C00000"/>
                </a:solidFill>
              </a:rPr>
              <a:t>)</a:t>
            </a:r>
            <a:endParaRPr lang="en-US" dirty="0"/>
          </a:p>
        </p:txBody>
      </p:sp>
      <p:sp>
        <p:nvSpPr>
          <p:cNvPr id="3" name="Content Placeholder 2"/>
          <p:cNvSpPr>
            <a:spLocks noGrp="1"/>
          </p:cNvSpPr>
          <p:nvPr>
            <p:ph idx="1"/>
          </p:nvPr>
        </p:nvSpPr>
        <p:spPr>
          <a:xfrm>
            <a:off x="838200" y="814647"/>
            <a:ext cx="10515600" cy="5843848"/>
          </a:xfrm>
        </p:spPr>
        <p:txBody>
          <a:bodyPr>
            <a:noAutofit/>
          </a:bodyPr>
          <a:lstStyle/>
          <a:p>
            <a:pPr marL="0" indent="0">
              <a:buNone/>
            </a:pPr>
            <a:r>
              <a:rPr lang="lv-LV" sz="2100" dirty="0" smtClean="0"/>
              <a:t>1.How </a:t>
            </a:r>
            <a:r>
              <a:rPr lang="lv-LV" sz="2100" dirty="0" err="1"/>
              <a:t>arranged</a:t>
            </a:r>
            <a:r>
              <a:rPr lang="lv-LV" sz="2100" dirty="0"/>
              <a:t> </a:t>
            </a:r>
            <a:r>
              <a:rPr lang="lv-LV" sz="2100" dirty="0" err="1"/>
              <a:t>corses</a:t>
            </a:r>
            <a:r>
              <a:rPr lang="lv-LV" sz="2100" dirty="0"/>
              <a:t> </a:t>
            </a:r>
            <a:r>
              <a:rPr lang="lv-LV" sz="2100" dirty="0" err="1"/>
              <a:t>will</a:t>
            </a:r>
            <a:r>
              <a:rPr lang="lv-LV" sz="2100" dirty="0"/>
              <a:t> </a:t>
            </a:r>
            <a:r>
              <a:rPr lang="lv-LV" sz="2100" dirty="0" err="1"/>
              <a:t>be</a:t>
            </a:r>
            <a:r>
              <a:rPr lang="lv-LV" sz="2100" dirty="0"/>
              <a:t> </a:t>
            </a:r>
            <a:r>
              <a:rPr lang="lv-LV" sz="2100" dirty="0" err="1"/>
              <a:t>by</a:t>
            </a:r>
            <a:r>
              <a:rPr lang="lv-LV" sz="2100" dirty="0"/>
              <a:t> </a:t>
            </a:r>
            <a:r>
              <a:rPr lang="lv-LV" sz="2100" dirty="0" err="1"/>
              <a:t>semesters</a:t>
            </a:r>
            <a:r>
              <a:rPr lang="lv-LV" sz="2100" dirty="0"/>
              <a:t> </a:t>
            </a:r>
            <a:r>
              <a:rPr lang="lv-LV" sz="2100" dirty="0" smtClean="0"/>
              <a:t> </a:t>
            </a:r>
            <a:r>
              <a:rPr lang="en-US" sz="2400">
                <a:hlinkClick r:id="rId2"/>
              </a:rPr>
              <a:t>https://nodarbibas.rtu.lv/grafiks.php?id=23918&amp;lang=en&amp;int=1</a:t>
            </a:r>
            <a:endParaRPr lang="lv-LV" sz="2100" dirty="0"/>
          </a:p>
          <a:p>
            <a:pPr marL="0" indent="0">
              <a:buNone/>
            </a:pPr>
            <a:r>
              <a:rPr lang="lv-LV" sz="2100" dirty="0" smtClean="0"/>
              <a:t>2.</a:t>
            </a:r>
            <a:r>
              <a:rPr lang="en-US" sz="2100" dirty="0" smtClean="0"/>
              <a:t> </a:t>
            </a:r>
            <a:r>
              <a:rPr lang="en-US" sz="2100" dirty="0"/>
              <a:t>Master programs in </a:t>
            </a:r>
            <a:r>
              <a:rPr lang="en-US" sz="2100" dirty="0" err="1"/>
              <a:t>KhNADU</a:t>
            </a:r>
            <a:r>
              <a:rPr lang="en-US" sz="2100" dirty="0"/>
              <a:t> are for 90 credits (in RTU for 120</a:t>
            </a:r>
            <a:r>
              <a:rPr lang="lv-LV" sz="2100" dirty="0"/>
              <a:t>KP</a:t>
            </a:r>
            <a:r>
              <a:rPr lang="en-US" sz="2100" dirty="0"/>
              <a:t>) - this is 1.5 years of study. By prior arrangement with the leadership of K</a:t>
            </a:r>
            <a:r>
              <a:rPr lang="lv-LV" sz="2100" dirty="0"/>
              <a:t>h</a:t>
            </a:r>
            <a:r>
              <a:rPr lang="en-US" sz="2100" dirty="0"/>
              <a:t>NADU, we can send our students to the RTU for the 3rd and 4th semester so that they can get the necessary number of credits under the RTU master's program. At the same time, most of the courses and loans on them can be re-read, because we have already completed training in such disciplines (including undergraduate, as we previously agreed, to minimize the burden on your teachers). This approach is acceptable for </a:t>
            </a:r>
            <a:r>
              <a:rPr lang="lv-LV" sz="2100" dirty="0"/>
              <a:t>RTU</a:t>
            </a:r>
            <a:r>
              <a:rPr lang="ru-RU" sz="2100" dirty="0"/>
              <a:t>? </a:t>
            </a:r>
          </a:p>
          <a:p>
            <a:pPr marL="0" indent="0">
              <a:buNone/>
            </a:pPr>
            <a:r>
              <a:rPr lang="ru-RU" sz="2100" dirty="0"/>
              <a:t>3.	</a:t>
            </a:r>
            <a:r>
              <a:rPr lang="en-US" sz="2100" dirty="0"/>
              <a:t> </a:t>
            </a:r>
            <a:r>
              <a:rPr lang="lv-LV" sz="2100" dirty="0" err="1"/>
              <a:t>KhNADU</a:t>
            </a:r>
            <a:r>
              <a:rPr lang="lv-LV" sz="2100" dirty="0"/>
              <a:t> c</a:t>
            </a:r>
            <a:r>
              <a:rPr lang="en-US" sz="2100" dirty="0"/>
              <a:t>an re-read the necessary training courses for students from RTU (if any). In terms of student mobility, we can accept them both in the 1st and 2nd semester (we can take two in a row). It is at your discretion.</a:t>
            </a:r>
          </a:p>
          <a:p>
            <a:pPr marL="0" indent="0">
              <a:buNone/>
            </a:pPr>
            <a:r>
              <a:rPr lang="en-US" sz="2100" dirty="0"/>
              <a:t>4. For the protection of diplomas and exams. Is the option acceptable for RTU in conducting these events online, via the Internet in the form of a video conference? This would greatly simplify the procedure for passing exams and defending diplomas. In this case, there is no need to defend the diploma twice (at each university).</a:t>
            </a:r>
            <a:endParaRPr lang="ru-RU" sz="2100" dirty="0"/>
          </a:p>
          <a:p>
            <a:pPr marL="0" indent="0">
              <a:buNone/>
            </a:pPr>
            <a:r>
              <a:rPr lang="ru-RU" sz="2100" dirty="0"/>
              <a:t> </a:t>
            </a:r>
          </a:p>
          <a:p>
            <a:pPr marL="0" indent="0">
              <a:buNone/>
            </a:pPr>
            <a:endParaRPr lang="en-US" sz="2100" dirty="0"/>
          </a:p>
        </p:txBody>
      </p:sp>
    </p:spTree>
    <p:extLst>
      <p:ext uri="{BB962C8B-B14F-4D97-AF65-F5344CB8AC3E}">
        <p14:creationId xmlns:p14="http://schemas.microsoft.com/office/powerpoint/2010/main" val="359075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40575"/>
          </a:xfrm>
        </p:spPr>
        <p:txBody>
          <a:bodyPr>
            <a:normAutofit fontScale="90000"/>
          </a:bodyPr>
          <a:lstStyle/>
          <a:p>
            <a:r>
              <a:rPr lang="en-US" dirty="0" err="1"/>
              <a:t>KhNAHU</a:t>
            </a:r>
            <a:r>
              <a:rPr lang="en-US" dirty="0"/>
              <a:t> questions</a:t>
            </a:r>
          </a:p>
        </p:txBody>
      </p:sp>
      <p:sp>
        <p:nvSpPr>
          <p:cNvPr id="3" name="Content Placeholder 2"/>
          <p:cNvSpPr>
            <a:spLocks noGrp="1"/>
          </p:cNvSpPr>
          <p:nvPr>
            <p:ph idx="1"/>
          </p:nvPr>
        </p:nvSpPr>
        <p:spPr>
          <a:xfrm>
            <a:off x="838200" y="714895"/>
            <a:ext cx="10515600" cy="6143105"/>
          </a:xfrm>
        </p:spPr>
        <p:txBody>
          <a:bodyPr>
            <a:normAutofit fontScale="85000" lnSpcReduction="20000"/>
          </a:bodyPr>
          <a:lstStyle/>
          <a:p>
            <a:r>
              <a:rPr lang="en-US" dirty="0" smtClean="0"/>
              <a:t>To </a:t>
            </a:r>
            <a:r>
              <a:rPr lang="en-US" dirty="0"/>
              <a:t>harmonize the master's programs, we need to have a distribution of courses by semester indicating the number of credits (for each course). Can you give this information?</a:t>
            </a:r>
          </a:p>
          <a:p>
            <a:r>
              <a:rPr lang="en-US" dirty="0" smtClean="0"/>
              <a:t>Master's </a:t>
            </a:r>
            <a:r>
              <a:rPr lang="en-US" dirty="0"/>
              <a:t>programs in </a:t>
            </a:r>
            <a:r>
              <a:rPr lang="en-US" dirty="0" err="1"/>
              <a:t>KhNADU</a:t>
            </a:r>
            <a:r>
              <a:rPr lang="en-US" dirty="0"/>
              <a:t> are designed for 90 credits (in RTU for 120) - this is 1.5 years of study. By prior arrangement with the leadership of KNADU, we can send our students to the RTU for the 3rd and 4th semester so that they can get the necessary number of credits under the RTU master's program. </a:t>
            </a:r>
            <a:endParaRPr lang="lv-LV" dirty="0" smtClean="0"/>
          </a:p>
          <a:p>
            <a:r>
              <a:rPr lang="en-US" dirty="0" smtClean="0"/>
              <a:t>At </a:t>
            </a:r>
            <a:r>
              <a:rPr lang="en-US" dirty="0"/>
              <a:t>the same time, most of the courses and loans on them can be re-read, because we have already completed training in such disciplines (including undergraduate, as we previously agreed, to minimize the burden on your teachers). Is this approach acceptable for TRU?</a:t>
            </a:r>
          </a:p>
          <a:p>
            <a:r>
              <a:rPr lang="lv-LV" dirty="0" smtClean="0"/>
              <a:t>W</a:t>
            </a:r>
            <a:r>
              <a:rPr lang="en-US" dirty="0" smtClean="0"/>
              <a:t>e </a:t>
            </a:r>
            <a:r>
              <a:rPr lang="en-US" dirty="0"/>
              <a:t>can </a:t>
            </a:r>
            <a:r>
              <a:rPr lang="lv-LV" dirty="0" err="1" smtClean="0"/>
              <a:t>also</a:t>
            </a:r>
            <a:r>
              <a:rPr lang="lv-LV" dirty="0" smtClean="0"/>
              <a:t> </a:t>
            </a:r>
            <a:r>
              <a:rPr lang="en-US" dirty="0" smtClean="0"/>
              <a:t>re-read </a:t>
            </a:r>
            <a:r>
              <a:rPr lang="en-US" dirty="0"/>
              <a:t>the necessary training courses for students from RTU (if any). In terms of student mobility, we can accept them both in the 1st and 2nd semester (we can take two in a row). It is at your discretion.</a:t>
            </a:r>
          </a:p>
          <a:p>
            <a:r>
              <a:rPr lang="en-US" dirty="0" smtClean="0"/>
              <a:t>For </a:t>
            </a:r>
            <a:r>
              <a:rPr lang="en-US" dirty="0"/>
              <a:t>the protection of diplomas and exams. Is the option acceptable for RTU in conducting these events online, via the Internet in the mode of video conferencing? This would greatly simplify the procedure for passing exams and defending diplomas. In this case, there is no need to defend the diploma twice (at each university).</a:t>
            </a:r>
          </a:p>
        </p:txBody>
      </p:sp>
    </p:spTree>
    <p:extLst>
      <p:ext uri="{BB962C8B-B14F-4D97-AF65-F5344CB8AC3E}">
        <p14:creationId xmlns:p14="http://schemas.microsoft.com/office/powerpoint/2010/main" val="2647432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867"/>
            <a:ext cx="10515600" cy="599151"/>
          </a:xfrm>
        </p:spPr>
        <p:txBody>
          <a:bodyPr/>
          <a:lstStyle/>
          <a:p>
            <a:r>
              <a:rPr lang="lv-LV" dirty="0" err="1" smtClean="0"/>
              <a:t>KhNAHU</a:t>
            </a:r>
            <a:r>
              <a:rPr lang="lv-LV" dirty="0" smtClean="0"/>
              <a:t> </a:t>
            </a:r>
            <a:r>
              <a:rPr lang="lv-LV" dirty="0" err="1" smtClean="0"/>
              <a:t>questions</a:t>
            </a:r>
            <a:endParaRPr lang="en-US" dirty="0"/>
          </a:p>
        </p:txBody>
      </p:sp>
      <p:sp>
        <p:nvSpPr>
          <p:cNvPr id="3" name="Content Placeholder 2"/>
          <p:cNvSpPr>
            <a:spLocks noGrp="1"/>
          </p:cNvSpPr>
          <p:nvPr>
            <p:ph idx="1"/>
          </p:nvPr>
        </p:nvSpPr>
        <p:spPr>
          <a:xfrm>
            <a:off x="838200" y="814647"/>
            <a:ext cx="10515600" cy="5843848"/>
          </a:xfrm>
        </p:spPr>
        <p:txBody>
          <a:bodyPr>
            <a:noAutofit/>
          </a:bodyPr>
          <a:lstStyle/>
          <a:p>
            <a:pPr marL="0" indent="0">
              <a:buNone/>
            </a:pPr>
            <a:r>
              <a:rPr lang="ru-RU" sz="2100" dirty="0"/>
              <a:t>1.	Для гармонизации магистерских программ нам необходимо иметь распределение курсов по семестрам с указанием количества кредитов (по каждому курсу). Можете дать данную информацию? </a:t>
            </a:r>
          </a:p>
          <a:p>
            <a:pPr marL="457200" indent="-457200">
              <a:buAutoNum type="arabicPeriod" startAt="2"/>
            </a:pPr>
            <a:r>
              <a:rPr lang="ru-RU" sz="2100" dirty="0" smtClean="0"/>
              <a:t>Магистерские </a:t>
            </a:r>
            <a:r>
              <a:rPr lang="ru-RU" sz="2100" dirty="0"/>
              <a:t>программы в ХНАДУ рассчитаны на 90 кредитов (в РТУ на 120) – это 1,5 года обучения. По предварительной договоренности с руководством ХНАДУ, мы можем на 3 и 4 семестр отправлять наших студентов в РТУ, чтобы они до-набрали необходимое количество кредитов по магистерской программе РТУ. </a:t>
            </a:r>
            <a:endParaRPr lang="en-US" sz="2100" dirty="0" smtClean="0"/>
          </a:p>
          <a:p>
            <a:pPr marL="457200" indent="-457200">
              <a:buAutoNum type="arabicPeriod" startAt="2"/>
            </a:pPr>
            <a:r>
              <a:rPr lang="ru-RU" sz="2100" dirty="0" smtClean="0"/>
              <a:t>При </a:t>
            </a:r>
            <a:r>
              <a:rPr lang="ru-RU" sz="2100" dirty="0"/>
              <a:t>этом, большую часть курсов и кредитов по ним можно </a:t>
            </a:r>
            <a:r>
              <a:rPr lang="ru-RU" sz="2100" dirty="0" err="1"/>
              <a:t>перезачесть</a:t>
            </a:r>
            <a:r>
              <a:rPr lang="ru-RU" sz="2100" dirty="0"/>
              <a:t>, т.к. у нас они уже прошли обучение по подобным дисциплинам (включая бакалаврские, как мы предварительно договаривались, чтобы минимизировать нагрузку на ваших преподавателей). Такой подход приемлем для ТРУ? </a:t>
            </a:r>
          </a:p>
          <a:p>
            <a:pPr marL="0" indent="0">
              <a:buNone/>
            </a:pPr>
            <a:r>
              <a:rPr lang="ru-RU" sz="2100" dirty="0"/>
              <a:t>3.	Аналогично п.2 мы можем </a:t>
            </a:r>
            <a:r>
              <a:rPr lang="ru-RU" sz="2100" dirty="0" err="1"/>
              <a:t>перезачесть</a:t>
            </a:r>
            <a:r>
              <a:rPr lang="ru-RU" sz="2100" dirty="0"/>
              <a:t> необходимые учебные курсы и для студентов из РТУ (если такие будут). По мобильности студентов, мы можем принимать их и в 1-м и во 2-м семестре (можем и два подряд). Это на ваше усмотрение.</a:t>
            </a:r>
          </a:p>
          <a:p>
            <a:pPr marL="0" indent="0">
              <a:buNone/>
            </a:pPr>
            <a:r>
              <a:rPr lang="ru-RU" sz="2100" dirty="0"/>
              <a:t>4.	По защите дипломов и сдаче экзаменов. Приемлем ли для РТУ вариант в проведении данных мероприятий онлайн, через интернет в режиме видеоконференции? Это бы значительно упростило процедуру сдачи экзаменов и защиты дипломов. В таком случае, отпадает необходимость защищать диплом два раза (в каждом университете). </a:t>
            </a:r>
          </a:p>
          <a:p>
            <a:pPr marL="0" indent="0">
              <a:buNone/>
            </a:pPr>
            <a:r>
              <a:rPr lang="ru-RU" sz="2100" dirty="0"/>
              <a:t> </a:t>
            </a:r>
          </a:p>
          <a:p>
            <a:pPr marL="0" indent="0">
              <a:buNone/>
            </a:pPr>
            <a:endParaRPr lang="en-US" sz="2100" dirty="0"/>
          </a:p>
        </p:txBody>
      </p:sp>
    </p:spTree>
    <p:extLst>
      <p:ext uri="{BB962C8B-B14F-4D97-AF65-F5344CB8AC3E}">
        <p14:creationId xmlns:p14="http://schemas.microsoft.com/office/powerpoint/2010/main" val="2611038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accent6">
                    <a:lumMod val="75000"/>
                  </a:schemeClr>
                </a:solidFill>
                <a:latin typeface="Comic Sans MS" panose="030F0702030302020204" pitchFamily="66" charset="0"/>
              </a:rPr>
              <a:t>Questions and discussions</a:t>
            </a:r>
            <a:endParaRPr lang="en-US" dirty="0">
              <a:solidFill>
                <a:schemeClr val="accent6">
                  <a:lumMod val="75000"/>
                </a:schemeClr>
              </a:solidFill>
              <a:latin typeface="Comic Sans MS" panose="030F0702030302020204" pitchFamily="66" charset="0"/>
            </a:endParaRPr>
          </a:p>
        </p:txBody>
      </p:sp>
    </p:spTree>
    <p:extLst>
      <p:ext uri="{BB962C8B-B14F-4D97-AF65-F5344CB8AC3E}">
        <p14:creationId xmlns:p14="http://schemas.microsoft.com/office/powerpoint/2010/main" val="23362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666" y="63690"/>
            <a:ext cx="8768373" cy="732687"/>
          </a:xfrm>
        </p:spPr>
        <p:txBody>
          <a:bodyPr/>
          <a:lstStyle/>
          <a:p>
            <a:pPr algn="ctr"/>
            <a:r>
              <a:rPr lang="en-GB" dirty="0" smtClean="0"/>
              <a:t>Project idea</a:t>
            </a:r>
            <a:endParaRPr lang="en-GB" dirty="0"/>
          </a:p>
        </p:txBody>
      </p:sp>
      <p:sp>
        <p:nvSpPr>
          <p:cNvPr id="4" name="Slide Number Placeholder 3"/>
          <p:cNvSpPr>
            <a:spLocks noGrp="1"/>
          </p:cNvSpPr>
          <p:nvPr>
            <p:ph type="sldNum" sz="quarter" idx="12"/>
          </p:nvPr>
        </p:nvSpPr>
        <p:spPr/>
        <p:txBody>
          <a:bodyPr/>
          <a:lstStyle/>
          <a:p>
            <a:pPr>
              <a:defRPr/>
            </a:pPr>
            <a:fld id="{6272F42B-C4E2-49AA-B56A-A394913BBB3E}" type="slidenum">
              <a:rPr lang="en-GB" smtClean="0"/>
              <a:pPr>
                <a:defRPr/>
              </a:pPr>
              <a:t>2</a:t>
            </a:fld>
            <a:endParaRPr lang="en-GB" dirty="0"/>
          </a:p>
        </p:txBody>
      </p:sp>
      <p:sp>
        <p:nvSpPr>
          <p:cNvPr id="5" name="Rounded Rectangle 4"/>
          <p:cNvSpPr/>
          <p:nvPr/>
        </p:nvSpPr>
        <p:spPr>
          <a:xfrm>
            <a:off x="5337909" y="3407507"/>
            <a:ext cx="3412035" cy="1662263"/>
          </a:xfrm>
          <a:prstGeom prst="roundRect">
            <a:avLst/>
          </a:prstGeom>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t>Bachelor, master level education programs, courses, teaching </a:t>
            </a:r>
            <a:r>
              <a:rPr lang="en-GB" sz="1600" dirty="0" smtClean="0"/>
              <a:t>materials</a:t>
            </a:r>
          </a:p>
          <a:p>
            <a:pPr algn="ctr"/>
            <a:r>
              <a:rPr lang="en-US" sz="1600" dirty="0" smtClean="0"/>
              <a:t> </a:t>
            </a:r>
            <a:r>
              <a:rPr lang="en-US" sz="1600" dirty="0"/>
              <a:t>Belarus 25/5 </a:t>
            </a:r>
            <a:r>
              <a:rPr lang="en-US" sz="1600" dirty="0" smtClean="0"/>
              <a:t> </a:t>
            </a:r>
            <a:r>
              <a:rPr lang="en-US" sz="1600" dirty="0"/>
              <a:t>Ukraine 10/10 = 35/15 </a:t>
            </a:r>
            <a:endParaRPr lang="en-US" sz="1600" dirty="0" smtClean="0"/>
          </a:p>
          <a:p>
            <a:pPr algn="ctr"/>
            <a:r>
              <a:rPr lang="en-US" dirty="0" smtClean="0"/>
              <a:t>Total: 50 courses and 4 programs</a:t>
            </a:r>
            <a:endParaRPr lang="en-US" dirty="0"/>
          </a:p>
        </p:txBody>
      </p:sp>
      <p:sp>
        <p:nvSpPr>
          <p:cNvPr id="6" name="Rounded Rectangle 5"/>
          <p:cNvSpPr/>
          <p:nvPr/>
        </p:nvSpPr>
        <p:spPr>
          <a:xfrm>
            <a:off x="2990663" y="1927524"/>
            <a:ext cx="1555262" cy="951966"/>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accent1">
                    <a:lumMod val="50000"/>
                  </a:schemeClr>
                </a:solidFill>
              </a:rPr>
              <a:t>3 universities of Belarus</a:t>
            </a:r>
          </a:p>
        </p:txBody>
      </p:sp>
      <p:sp>
        <p:nvSpPr>
          <p:cNvPr id="7" name="Rounded Rectangle 6"/>
          <p:cNvSpPr/>
          <p:nvPr/>
        </p:nvSpPr>
        <p:spPr>
          <a:xfrm>
            <a:off x="5070897" y="1245560"/>
            <a:ext cx="1555262" cy="966705"/>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accent1">
                    <a:lumMod val="50000"/>
                  </a:schemeClr>
                </a:solidFill>
              </a:rPr>
              <a:t>3 universities of Ukraine</a:t>
            </a:r>
          </a:p>
        </p:txBody>
      </p:sp>
      <p:sp>
        <p:nvSpPr>
          <p:cNvPr id="8" name="Rounded Rectangle 7"/>
          <p:cNvSpPr/>
          <p:nvPr/>
        </p:nvSpPr>
        <p:spPr>
          <a:xfrm>
            <a:off x="7072113" y="1245561"/>
            <a:ext cx="1865592" cy="957961"/>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accent1">
                    <a:lumMod val="50000"/>
                  </a:schemeClr>
                </a:solidFill>
              </a:rPr>
              <a:t>The experience of 3 EU universities: LV, CY, BE</a:t>
            </a:r>
          </a:p>
        </p:txBody>
      </p:sp>
      <p:sp>
        <p:nvSpPr>
          <p:cNvPr id="9" name="Rounded Rectangle 8"/>
          <p:cNvSpPr/>
          <p:nvPr/>
        </p:nvSpPr>
        <p:spPr>
          <a:xfrm>
            <a:off x="2716397" y="3146884"/>
            <a:ext cx="1847937" cy="961978"/>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accent1">
                    <a:lumMod val="50000"/>
                  </a:schemeClr>
                </a:solidFill>
              </a:rPr>
              <a:t>Nano Industry Association (BY)</a:t>
            </a:r>
          </a:p>
        </p:txBody>
      </p:sp>
      <p:sp>
        <p:nvSpPr>
          <p:cNvPr id="10" name="Rounded Rectangle 9"/>
          <p:cNvSpPr/>
          <p:nvPr/>
        </p:nvSpPr>
        <p:spPr>
          <a:xfrm>
            <a:off x="4931435" y="5428809"/>
            <a:ext cx="2564369" cy="130755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a:solidFill>
                  <a:schemeClr val="accent1">
                    <a:lumMod val="50000"/>
                  </a:schemeClr>
                </a:solidFill>
              </a:rPr>
              <a:t>ICT learning-teaching methods</a:t>
            </a:r>
            <a:endParaRPr lang="en-GB" sz="1400" dirty="0">
              <a:solidFill>
                <a:schemeClr val="accent1">
                  <a:lumMod val="50000"/>
                </a:schemeClr>
              </a:solidFill>
            </a:endParaRPr>
          </a:p>
          <a:p>
            <a:pPr marL="108000" indent="-108000">
              <a:buFont typeface="Arial" panose="020B0604020202020204" pitchFamily="34" charset="0"/>
              <a:buChar char="•"/>
            </a:pPr>
            <a:r>
              <a:rPr lang="en-GB" sz="1400" dirty="0">
                <a:solidFill>
                  <a:schemeClr val="accent1">
                    <a:lumMod val="50000"/>
                  </a:schemeClr>
                </a:solidFill>
              </a:rPr>
              <a:t>Electronic Library</a:t>
            </a:r>
          </a:p>
          <a:p>
            <a:pPr marL="108000" indent="-108000">
              <a:buFont typeface="Arial" panose="020B0604020202020204" pitchFamily="34" charset="0"/>
              <a:buChar char="•"/>
            </a:pPr>
            <a:r>
              <a:rPr lang="en-GB" sz="1400" dirty="0">
                <a:solidFill>
                  <a:schemeClr val="accent1">
                    <a:lumMod val="50000"/>
                  </a:schemeClr>
                </a:solidFill>
              </a:rPr>
              <a:t> On-line laboratory, virtual environment for distance learning and virtual mobility</a:t>
            </a:r>
          </a:p>
        </p:txBody>
      </p:sp>
      <p:sp>
        <p:nvSpPr>
          <p:cNvPr id="11" name="Rounded Rectangle 10"/>
          <p:cNvSpPr/>
          <p:nvPr/>
        </p:nvSpPr>
        <p:spPr>
          <a:xfrm>
            <a:off x="1487978" y="4517292"/>
            <a:ext cx="3155148" cy="1828866"/>
          </a:xfrm>
          <a:prstGeom prst="round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GB" sz="1400" u="sng" dirty="0">
                <a:solidFill>
                  <a:schemeClr val="accent1">
                    <a:lumMod val="50000"/>
                  </a:schemeClr>
                </a:solidFill>
              </a:rPr>
              <a:t>Associated partners:</a:t>
            </a:r>
          </a:p>
          <a:p>
            <a:pPr marL="108000" indent="-108000">
              <a:buFont typeface="Arial" panose="020B0604020202020204" pitchFamily="34" charset="0"/>
              <a:buChar char="•"/>
            </a:pPr>
            <a:r>
              <a:rPr lang="en-GB" sz="1400" dirty="0">
                <a:solidFill>
                  <a:schemeClr val="accent1">
                    <a:lumMod val="50000"/>
                  </a:schemeClr>
                </a:solidFill>
              </a:rPr>
              <a:t>Belarusian Physical Society</a:t>
            </a:r>
          </a:p>
          <a:p>
            <a:pPr marL="108000" indent="-108000">
              <a:buFont typeface="Arial" panose="020B0604020202020204" pitchFamily="34" charset="0"/>
              <a:buChar char="•"/>
            </a:pPr>
            <a:r>
              <a:rPr lang="en-GB" sz="1400" dirty="0">
                <a:solidFill>
                  <a:schemeClr val="accent1">
                    <a:lumMod val="50000"/>
                  </a:schemeClr>
                </a:solidFill>
              </a:rPr>
              <a:t>Research Institute for Nuclear Problems BY</a:t>
            </a:r>
          </a:p>
          <a:p>
            <a:pPr marL="108000" indent="-108000">
              <a:buFont typeface="Arial" panose="020B0604020202020204" pitchFamily="34" charset="0"/>
              <a:buChar char="•"/>
            </a:pPr>
            <a:r>
              <a:rPr lang="en-US" sz="1400" dirty="0" err="1">
                <a:solidFill>
                  <a:schemeClr val="accent1">
                    <a:lumMod val="50000"/>
                  </a:schemeClr>
                </a:solidFill>
              </a:rPr>
              <a:t>Kharkiv</a:t>
            </a:r>
            <a:r>
              <a:rPr lang="en-US" sz="1400" dirty="0">
                <a:solidFill>
                  <a:schemeClr val="accent1">
                    <a:lumMod val="50000"/>
                  </a:schemeClr>
                </a:solidFill>
              </a:rPr>
              <a:t> enterprise of bus station</a:t>
            </a:r>
          </a:p>
          <a:p>
            <a:pPr marL="108000" indent="-108000">
              <a:buFont typeface="Arial" panose="020B0604020202020204" pitchFamily="34" charset="0"/>
              <a:buChar char="•"/>
            </a:pPr>
            <a:r>
              <a:rPr lang="en-US" sz="1400" dirty="0">
                <a:solidFill>
                  <a:schemeClr val="accent1">
                    <a:lumMod val="50000"/>
                  </a:schemeClr>
                </a:solidFill>
              </a:rPr>
              <a:t>JSC "INTEGRAL"</a:t>
            </a:r>
          </a:p>
          <a:p>
            <a:pPr marL="108000" indent="-108000">
              <a:buFont typeface="Arial" panose="020B0604020202020204" pitchFamily="34" charset="0"/>
              <a:buChar char="•"/>
            </a:pPr>
            <a:r>
              <a:rPr lang="en-GB" sz="1400" dirty="0">
                <a:solidFill>
                  <a:schemeClr val="accent1">
                    <a:lumMod val="50000"/>
                  </a:schemeClr>
                </a:solidFill>
              </a:rPr>
              <a:t>Institute of Cybernetics </a:t>
            </a:r>
          </a:p>
        </p:txBody>
      </p:sp>
      <p:sp>
        <p:nvSpPr>
          <p:cNvPr id="13" name="Pentagon 12"/>
          <p:cNvSpPr/>
          <p:nvPr/>
        </p:nvSpPr>
        <p:spPr>
          <a:xfrm>
            <a:off x="9457113" y="3551300"/>
            <a:ext cx="2336800" cy="773722"/>
          </a:xfrm>
          <a:prstGeom prst="homePlate">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accent1">
                    <a:lumMod val="50000"/>
                  </a:schemeClr>
                </a:solidFill>
              </a:rPr>
              <a:t>New education programs two years testing 	</a:t>
            </a:r>
          </a:p>
        </p:txBody>
      </p:sp>
      <p:sp>
        <p:nvSpPr>
          <p:cNvPr id="14" name="Notched Right Arrow 13"/>
          <p:cNvSpPr/>
          <p:nvPr/>
        </p:nvSpPr>
        <p:spPr>
          <a:xfrm rot="7886398">
            <a:off x="7460297" y="2296169"/>
            <a:ext cx="625231" cy="37752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Notched Right Arrow 14"/>
          <p:cNvSpPr/>
          <p:nvPr/>
        </p:nvSpPr>
        <p:spPr>
          <a:xfrm rot="3589614">
            <a:off x="5535914" y="2312899"/>
            <a:ext cx="625231" cy="37752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Notched Right Arrow 15"/>
          <p:cNvSpPr/>
          <p:nvPr/>
        </p:nvSpPr>
        <p:spPr>
          <a:xfrm rot="16014817">
            <a:off x="5768269" y="5094126"/>
            <a:ext cx="625231" cy="37752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Notched Right Arrow 16"/>
          <p:cNvSpPr/>
          <p:nvPr/>
        </p:nvSpPr>
        <p:spPr>
          <a:xfrm rot="18092503">
            <a:off x="4761507" y="4285275"/>
            <a:ext cx="625231" cy="37752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8" name="Notched Right Arrow 17"/>
          <p:cNvSpPr/>
          <p:nvPr/>
        </p:nvSpPr>
        <p:spPr>
          <a:xfrm>
            <a:off x="4625252" y="3533060"/>
            <a:ext cx="625231" cy="37752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Notched Right Arrow 18"/>
          <p:cNvSpPr/>
          <p:nvPr/>
        </p:nvSpPr>
        <p:spPr>
          <a:xfrm rot="2148670">
            <a:off x="4694473" y="2902451"/>
            <a:ext cx="625231" cy="37752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0" name="Notched Right Arrow 19"/>
          <p:cNvSpPr/>
          <p:nvPr/>
        </p:nvSpPr>
        <p:spPr>
          <a:xfrm>
            <a:off x="8676465" y="3721820"/>
            <a:ext cx="625231" cy="377520"/>
          </a:xfrm>
          <a:prstGeom prst="notchedRightArrow">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 name="Rounded Rectangle 2"/>
          <p:cNvSpPr/>
          <p:nvPr/>
        </p:nvSpPr>
        <p:spPr>
          <a:xfrm>
            <a:off x="9288974" y="3337647"/>
            <a:ext cx="2577785" cy="1453660"/>
          </a:xfrm>
          <a:prstGeom prst="round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TextBox 11"/>
          <p:cNvSpPr txBox="1"/>
          <p:nvPr/>
        </p:nvSpPr>
        <p:spPr>
          <a:xfrm>
            <a:off x="9687612" y="3165420"/>
            <a:ext cx="1875802" cy="338554"/>
          </a:xfrm>
          <a:prstGeom prst="rect">
            <a:avLst/>
          </a:prstGeom>
          <a:noFill/>
        </p:spPr>
        <p:txBody>
          <a:bodyPr wrap="square" rtlCol="0">
            <a:spAutoFit/>
          </a:bodyPr>
          <a:lstStyle/>
          <a:p>
            <a:r>
              <a:rPr lang="en-GB" sz="1600" b="1" dirty="0">
                <a:solidFill>
                  <a:schemeClr val="accent1">
                    <a:lumMod val="50000"/>
                  </a:schemeClr>
                </a:solidFill>
              </a:rPr>
              <a:t>Accreditation</a:t>
            </a:r>
          </a:p>
        </p:txBody>
      </p:sp>
      <p:sp>
        <p:nvSpPr>
          <p:cNvPr id="22" name="Rounded Rectangle 21"/>
          <p:cNvSpPr/>
          <p:nvPr/>
        </p:nvSpPr>
        <p:spPr>
          <a:xfrm>
            <a:off x="7685403" y="5403867"/>
            <a:ext cx="2039963" cy="130755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accent1">
                    <a:lumMod val="50000"/>
                  </a:schemeClr>
                </a:solidFill>
              </a:rPr>
              <a:t>Developing the Sharing Modelling and Simulation Environment platform (SMSE)</a:t>
            </a:r>
            <a:endParaRPr lang="en-GB" sz="1400" dirty="0">
              <a:solidFill>
                <a:schemeClr val="accent1">
                  <a:lumMod val="50000"/>
                </a:schemeClr>
              </a:solidFill>
            </a:endParaRPr>
          </a:p>
        </p:txBody>
      </p:sp>
      <p:sp>
        <p:nvSpPr>
          <p:cNvPr id="23" name="Rounded Rectangle 22"/>
          <p:cNvSpPr/>
          <p:nvPr/>
        </p:nvSpPr>
        <p:spPr>
          <a:xfrm>
            <a:off x="6128677" y="2380862"/>
            <a:ext cx="1422832" cy="721059"/>
          </a:xfrm>
          <a:prstGeom prst="roundRect">
            <a:avLst/>
          </a:prstGeom>
          <a:solidFill>
            <a:schemeClr val="accent5">
              <a:lumMod val="40000"/>
              <a:lumOff val="60000"/>
            </a:schemeClr>
          </a:solidFill>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solidFill>
                  <a:schemeClr val="accent1">
                    <a:lumMod val="50000"/>
                  </a:schemeClr>
                </a:solidFill>
              </a:rPr>
              <a:t>Double Diploma </a:t>
            </a:r>
            <a:r>
              <a:rPr lang="en-GB" sz="1400" dirty="0">
                <a:solidFill>
                  <a:schemeClr val="accent1">
                    <a:lumMod val="50000"/>
                  </a:schemeClr>
                </a:solidFill>
              </a:rPr>
              <a:t>Master program</a:t>
            </a:r>
          </a:p>
        </p:txBody>
      </p:sp>
      <p:sp>
        <p:nvSpPr>
          <p:cNvPr id="24" name="Notched Right Arrow 23"/>
          <p:cNvSpPr/>
          <p:nvPr/>
        </p:nvSpPr>
        <p:spPr>
          <a:xfrm rot="5400000">
            <a:off x="6550418" y="3074119"/>
            <a:ext cx="396162" cy="37752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5" name="Notched Right Arrow 24"/>
          <p:cNvSpPr/>
          <p:nvPr/>
        </p:nvSpPr>
        <p:spPr>
          <a:xfrm rot="13441623">
            <a:off x="7428040" y="5026766"/>
            <a:ext cx="625231" cy="37752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1" name="Rectangle 20"/>
          <p:cNvSpPr/>
          <p:nvPr/>
        </p:nvSpPr>
        <p:spPr>
          <a:xfrm>
            <a:off x="2544480" y="770371"/>
            <a:ext cx="8408038" cy="369332"/>
          </a:xfrm>
          <a:prstGeom prst="rect">
            <a:avLst/>
          </a:prstGeom>
        </p:spPr>
        <p:txBody>
          <a:bodyPr wrap="square">
            <a:spAutoFit/>
          </a:bodyPr>
          <a:lstStyle/>
          <a:p>
            <a:r>
              <a:rPr lang="en-US" dirty="0">
                <a:solidFill>
                  <a:srgbClr val="0070C0"/>
                </a:solidFill>
              </a:rPr>
              <a:t>Project implementation: November 15th 2019 – November 14th </a:t>
            </a:r>
            <a:r>
              <a:rPr lang="en-US" dirty="0" smtClean="0">
                <a:solidFill>
                  <a:srgbClr val="0070C0"/>
                </a:solidFill>
              </a:rPr>
              <a:t>2022</a:t>
            </a:r>
            <a:endParaRPr lang="en-US" dirty="0">
              <a:solidFill>
                <a:srgbClr val="0070C0"/>
              </a:solidFill>
            </a:endParaRPr>
          </a:p>
        </p:txBody>
      </p:sp>
    </p:spTree>
    <p:extLst>
      <p:ext uri="{BB962C8B-B14F-4D97-AF65-F5344CB8AC3E}">
        <p14:creationId xmlns:p14="http://schemas.microsoft.com/office/powerpoint/2010/main" val="250818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150" y="0"/>
            <a:ext cx="10897986" cy="1048173"/>
          </a:xfrm>
        </p:spPr>
        <p:txBody>
          <a:bodyPr>
            <a:normAutofit fontScale="90000"/>
          </a:bodyPr>
          <a:lstStyle/>
          <a:p>
            <a:r>
              <a:rPr lang="en-US" dirty="0"/>
              <a:t>Double Degree Master </a:t>
            </a:r>
            <a:r>
              <a:rPr lang="en-US" dirty="0" smtClean="0"/>
              <a:t>Program development and accreditation: RTU - </a:t>
            </a:r>
            <a:r>
              <a:rPr lang="en-US" dirty="0" err="1" smtClean="0"/>
              <a:t>KhNAHU</a:t>
            </a:r>
            <a:endParaRPr lang="en-US" dirty="0"/>
          </a:p>
        </p:txBody>
      </p:sp>
      <p:sp>
        <p:nvSpPr>
          <p:cNvPr id="3" name="Content Placeholder 2"/>
          <p:cNvSpPr>
            <a:spLocks noGrp="1"/>
          </p:cNvSpPr>
          <p:nvPr>
            <p:ph idx="1"/>
          </p:nvPr>
        </p:nvSpPr>
        <p:spPr>
          <a:xfrm>
            <a:off x="1022466" y="1048173"/>
            <a:ext cx="11022675" cy="5427514"/>
          </a:xfrm>
        </p:spPr>
        <p:txBody>
          <a:bodyPr>
            <a:normAutofit fontScale="92500"/>
          </a:bodyPr>
          <a:lstStyle/>
          <a:p>
            <a:pPr>
              <a:lnSpc>
                <a:spcPct val="110000"/>
              </a:lnSpc>
              <a:buFont typeface="Wingdings" panose="05000000000000000000" pitchFamily="2" charset="2"/>
              <a:buChar char="§"/>
            </a:pPr>
            <a:r>
              <a:rPr lang="en-US" dirty="0"/>
              <a:t>To develop curriculum of the </a:t>
            </a:r>
            <a:r>
              <a:rPr lang="en-US" dirty="0" smtClean="0">
                <a:solidFill>
                  <a:srgbClr val="0070C0"/>
                </a:solidFill>
              </a:rPr>
              <a:t>Double-Degree Master Program</a:t>
            </a:r>
          </a:p>
          <a:p>
            <a:pPr>
              <a:lnSpc>
                <a:spcPct val="110000"/>
              </a:lnSpc>
              <a:buFont typeface="Wingdings" panose="05000000000000000000" pitchFamily="2" charset="2"/>
              <a:buChar char="§"/>
            </a:pPr>
            <a:r>
              <a:rPr lang="en-US" dirty="0" smtClean="0"/>
              <a:t>To developing </a:t>
            </a:r>
            <a:r>
              <a:rPr lang="en-US" dirty="0"/>
              <a:t>flexible and modular training </a:t>
            </a:r>
            <a:r>
              <a:rPr lang="en-US" dirty="0" smtClean="0"/>
              <a:t>courses, and methodological </a:t>
            </a:r>
            <a:r>
              <a:rPr lang="en-US" dirty="0"/>
              <a:t>tools</a:t>
            </a:r>
          </a:p>
          <a:p>
            <a:pPr>
              <a:lnSpc>
                <a:spcPct val="110000"/>
              </a:lnSpc>
              <a:buFont typeface="Wingdings" panose="05000000000000000000" pitchFamily="2" charset="2"/>
              <a:buChar char="§"/>
            </a:pPr>
            <a:r>
              <a:rPr lang="en-US" dirty="0"/>
              <a:t>Bilateral Agreements between RTU – </a:t>
            </a:r>
            <a:r>
              <a:rPr lang="en-US" dirty="0" err="1"/>
              <a:t>KhNAHU</a:t>
            </a:r>
            <a:r>
              <a:rPr lang="en-US" dirty="0"/>
              <a:t> will be </a:t>
            </a:r>
            <a:r>
              <a:rPr lang="en-US" dirty="0" smtClean="0"/>
              <a:t>signed</a:t>
            </a:r>
          </a:p>
          <a:p>
            <a:pPr>
              <a:lnSpc>
                <a:spcPct val="110000"/>
              </a:lnSpc>
              <a:buFont typeface="Wingdings" panose="05000000000000000000" pitchFamily="2" charset="2"/>
              <a:buChar char="§"/>
            </a:pPr>
            <a:r>
              <a:rPr lang="en-US" dirty="0" err="1" smtClean="0"/>
              <a:t>KhNAHU</a:t>
            </a:r>
            <a:r>
              <a:rPr lang="en-US" dirty="0" smtClean="0"/>
              <a:t> </a:t>
            </a:r>
            <a:r>
              <a:rPr lang="en-US" dirty="0"/>
              <a:t>will accredit Double </a:t>
            </a:r>
            <a:r>
              <a:rPr lang="en-US" dirty="0" smtClean="0"/>
              <a:t>degree master </a:t>
            </a:r>
            <a:r>
              <a:rPr lang="en-US" dirty="0"/>
              <a:t>program at </a:t>
            </a:r>
            <a:r>
              <a:rPr lang="en-US" dirty="0" smtClean="0"/>
              <a:t>the Ministry </a:t>
            </a:r>
            <a:r>
              <a:rPr lang="en-US" dirty="0"/>
              <a:t>of Science and Education of </a:t>
            </a:r>
            <a:r>
              <a:rPr lang="en-US" dirty="0" smtClean="0"/>
              <a:t>Ukraine</a:t>
            </a:r>
          </a:p>
          <a:p>
            <a:pPr>
              <a:lnSpc>
                <a:spcPct val="110000"/>
              </a:lnSpc>
              <a:buFont typeface="Wingdings" panose="05000000000000000000" pitchFamily="2" charset="2"/>
              <a:buChar char="§"/>
            </a:pPr>
            <a:r>
              <a:rPr lang="en-US" dirty="0" smtClean="0"/>
              <a:t>RTU </a:t>
            </a:r>
            <a:r>
              <a:rPr lang="en-US" dirty="0"/>
              <a:t>will make adjustments in the existing master </a:t>
            </a:r>
            <a:r>
              <a:rPr lang="en-US" dirty="0" smtClean="0"/>
              <a:t>program, which </a:t>
            </a:r>
            <a:r>
              <a:rPr lang="en-US" dirty="0"/>
              <a:t>do not require accreditation in the Ministry </a:t>
            </a:r>
            <a:r>
              <a:rPr lang="en-US" dirty="0" smtClean="0"/>
              <a:t>of Education</a:t>
            </a:r>
          </a:p>
          <a:p>
            <a:pPr>
              <a:lnSpc>
                <a:spcPct val="110000"/>
              </a:lnSpc>
              <a:buFont typeface="Wingdings" panose="05000000000000000000" pitchFamily="2" charset="2"/>
              <a:buChar char="§"/>
            </a:pPr>
            <a:r>
              <a:rPr lang="en-US" dirty="0"/>
              <a:t>RTU and </a:t>
            </a:r>
            <a:r>
              <a:rPr lang="en-US" dirty="0" err="1"/>
              <a:t>KhNAHU</a:t>
            </a:r>
            <a:r>
              <a:rPr lang="en-US" dirty="0"/>
              <a:t> start preparation to the student </a:t>
            </a:r>
            <a:r>
              <a:rPr lang="en-US" dirty="0" smtClean="0"/>
              <a:t>admission (practical </a:t>
            </a:r>
            <a:r>
              <a:rPr lang="en-US" dirty="0"/>
              <a:t>arrangements, visa arrangement, etc.). </a:t>
            </a:r>
            <a:endParaRPr lang="en-US" dirty="0" smtClean="0"/>
          </a:p>
          <a:p>
            <a:pPr>
              <a:lnSpc>
                <a:spcPct val="110000"/>
              </a:lnSpc>
              <a:buFont typeface="Wingdings" panose="05000000000000000000" pitchFamily="2" charset="2"/>
              <a:buChar char="§"/>
            </a:pPr>
            <a:r>
              <a:rPr lang="en-US" dirty="0" smtClean="0"/>
              <a:t>The MS student’ </a:t>
            </a:r>
            <a:r>
              <a:rPr lang="en-US" dirty="0"/>
              <a:t>admission Guide </a:t>
            </a:r>
            <a:r>
              <a:rPr lang="en-US" dirty="0" smtClean="0"/>
              <a:t>and Agreement will </a:t>
            </a:r>
            <a:r>
              <a:rPr lang="en-US" dirty="0"/>
              <a:t>be developed</a:t>
            </a:r>
          </a:p>
        </p:txBody>
      </p:sp>
      <p:sp>
        <p:nvSpPr>
          <p:cNvPr id="4" name="Slide Number Placeholder 3"/>
          <p:cNvSpPr>
            <a:spLocks noGrp="1"/>
          </p:cNvSpPr>
          <p:nvPr>
            <p:ph type="sldNum" sz="quarter" idx="12"/>
          </p:nvPr>
        </p:nvSpPr>
        <p:spPr/>
        <p:txBody>
          <a:bodyPr/>
          <a:lstStyle/>
          <a:p>
            <a:pPr>
              <a:defRPr/>
            </a:pPr>
            <a:fld id="{6272F42B-C4E2-49AA-B56A-A394913BBB3E}" type="slidenum">
              <a:rPr lang="en-US" smtClean="0"/>
              <a:pPr>
                <a:defRPr/>
              </a:pPr>
              <a:t>3</a:t>
            </a:fld>
            <a:endParaRPr lang="en-US" dirty="0"/>
          </a:p>
        </p:txBody>
      </p:sp>
    </p:spTree>
    <p:extLst>
      <p:ext uri="{BB962C8B-B14F-4D97-AF65-F5344CB8AC3E}">
        <p14:creationId xmlns:p14="http://schemas.microsoft.com/office/powerpoint/2010/main" val="3641504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175"/>
            <a:ext cx="10515600" cy="4696691"/>
          </a:xfrm>
        </p:spPr>
        <p:txBody>
          <a:bodyPr>
            <a:normAutofit lnSpcReduction="10000"/>
          </a:bodyPr>
          <a:lstStyle/>
          <a:p>
            <a:pPr marL="0" indent="0" algn="ctr">
              <a:spcBef>
                <a:spcPts val="0"/>
              </a:spcBef>
              <a:spcAft>
                <a:spcPts val="600"/>
              </a:spcAft>
              <a:buNone/>
            </a:pPr>
            <a:r>
              <a:rPr lang="en-US" sz="3200" b="1" dirty="0" smtClean="0">
                <a:solidFill>
                  <a:srgbClr val="0070C0"/>
                </a:solidFill>
              </a:rPr>
              <a:t>COOPERATION AGREEMENT</a:t>
            </a:r>
          </a:p>
          <a:p>
            <a:pPr marL="0" indent="0" algn="ctr">
              <a:spcBef>
                <a:spcPts val="0"/>
              </a:spcBef>
              <a:spcAft>
                <a:spcPts val="600"/>
              </a:spcAft>
              <a:buNone/>
            </a:pPr>
            <a:r>
              <a:rPr lang="en-US" dirty="0" smtClean="0"/>
              <a:t>concerning a</a:t>
            </a:r>
          </a:p>
          <a:p>
            <a:pPr marL="0" indent="0" algn="ctr">
              <a:spcBef>
                <a:spcPts val="0"/>
              </a:spcBef>
              <a:spcAft>
                <a:spcPts val="600"/>
              </a:spcAft>
              <a:buNone/>
            </a:pPr>
            <a:r>
              <a:rPr lang="en-US" dirty="0" smtClean="0"/>
              <a:t> </a:t>
            </a:r>
            <a:r>
              <a:rPr lang="en-US" dirty="0"/>
              <a:t>Double Diploma Master </a:t>
            </a:r>
            <a:r>
              <a:rPr lang="en-US" dirty="0" smtClean="0"/>
              <a:t>Programs</a:t>
            </a:r>
            <a:endParaRPr lang="ru-RU" dirty="0" smtClean="0"/>
          </a:p>
          <a:p>
            <a:pPr marL="0" indent="0" algn="ctr">
              <a:spcBef>
                <a:spcPts val="0"/>
              </a:spcBef>
              <a:spcAft>
                <a:spcPts val="600"/>
              </a:spcAft>
              <a:buNone/>
            </a:pPr>
            <a:r>
              <a:rPr lang="en-US" dirty="0" smtClean="0"/>
              <a:t>between</a:t>
            </a:r>
          </a:p>
          <a:p>
            <a:pPr marL="0" indent="0" algn="ctr">
              <a:spcBef>
                <a:spcPts val="0"/>
              </a:spcBef>
              <a:spcAft>
                <a:spcPts val="600"/>
              </a:spcAft>
              <a:buNone/>
            </a:pPr>
            <a:r>
              <a:rPr lang="en-US" dirty="0" smtClean="0"/>
              <a:t>Riga Technical University - hereinafter referred to as RTU</a:t>
            </a:r>
          </a:p>
          <a:p>
            <a:pPr marL="0" indent="0" algn="ctr">
              <a:spcBef>
                <a:spcPts val="0"/>
              </a:spcBef>
              <a:spcAft>
                <a:spcPts val="600"/>
              </a:spcAft>
              <a:buNone/>
            </a:pPr>
            <a:r>
              <a:rPr lang="en-US" dirty="0" smtClean="0"/>
              <a:t>Degree Course: </a:t>
            </a:r>
            <a:r>
              <a:rPr lang="en-US" i="1" dirty="0" err="1" smtClean="0">
                <a:solidFill>
                  <a:srgbClr val="0070C0"/>
                </a:solidFill>
              </a:rPr>
              <a:t>Computerised</a:t>
            </a:r>
            <a:r>
              <a:rPr lang="en-US" i="1" dirty="0" smtClean="0">
                <a:solidFill>
                  <a:srgbClr val="0070C0"/>
                </a:solidFill>
              </a:rPr>
              <a:t> Control of Electrical Technologies</a:t>
            </a:r>
            <a:r>
              <a:rPr lang="lv-LV" i="1" dirty="0" smtClean="0">
                <a:solidFill>
                  <a:srgbClr val="0070C0"/>
                </a:solidFill>
              </a:rPr>
              <a:t> </a:t>
            </a:r>
            <a:r>
              <a:rPr lang="lv-LV" i="1" dirty="0" smtClean="0">
                <a:solidFill>
                  <a:srgbClr val="C00000"/>
                </a:solidFill>
              </a:rPr>
              <a:t>(ACADEMIC)</a:t>
            </a:r>
            <a:endParaRPr lang="en-US" i="1" dirty="0" smtClean="0">
              <a:solidFill>
                <a:srgbClr val="C00000"/>
              </a:solidFill>
            </a:endParaRPr>
          </a:p>
          <a:p>
            <a:pPr marL="0" indent="0" algn="ctr">
              <a:spcBef>
                <a:spcPts val="0"/>
              </a:spcBef>
              <a:spcAft>
                <a:spcPts val="600"/>
              </a:spcAft>
              <a:buNone/>
            </a:pPr>
            <a:r>
              <a:rPr lang="en-US" dirty="0" smtClean="0"/>
              <a:t>and</a:t>
            </a:r>
          </a:p>
          <a:p>
            <a:pPr marL="0" indent="0" algn="ctr">
              <a:spcBef>
                <a:spcPts val="0"/>
              </a:spcBef>
              <a:spcAft>
                <a:spcPts val="600"/>
              </a:spcAft>
              <a:buNone/>
            </a:pPr>
            <a:r>
              <a:rPr lang="en-US" dirty="0" err="1" smtClean="0"/>
              <a:t>Kharkiv</a:t>
            </a:r>
            <a:r>
              <a:rPr lang="en-US" dirty="0" smtClean="0"/>
              <a:t> National Automobile and Highway University - hereinafter referred to as </a:t>
            </a:r>
            <a:r>
              <a:rPr lang="en-US" dirty="0" err="1" smtClean="0"/>
              <a:t>KhNAHU</a:t>
            </a:r>
            <a:endParaRPr lang="en-US" dirty="0" smtClean="0"/>
          </a:p>
          <a:p>
            <a:pPr marL="0" indent="0" algn="ctr">
              <a:spcBef>
                <a:spcPts val="0"/>
              </a:spcBef>
              <a:spcAft>
                <a:spcPts val="600"/>
              </a:spcAft>
              <a:buNone/>
            </a:pPr>
            <a:r>
              <a:rPr lang="en-US" dirty="0" smtClean="0"/>
              <a:t>Degree Course: </a:t>
            </a:r>
            <a:r>
              <a:rPr lang="en-US" i="1" dirty="0" smtClean="0">
                <a:solidFill>
                  <a:srgbClr val="0070C0"/>
                </a:solidFill>
              </a:rPr>
              <a:t>Electric Vehicles and Energy-Saving Technologies</a:t>
            </a:r>
          </a:p>
          <a:p>
            <a:pPr marL="0" indent="0" algn="ctr">
              <a:spcBef>
                <a:spcPts val="0"/>
              </a:spcBef>
              <a:spcAft>
                <a:spcPts val="600"/>
              </a:spcAft>
              <a:buNone/>
            </a:pPr>
            <a:endParaRPr lang="en-US" dirty="0"/>
          </a:p>
        </p:txBody>
      </p:sp>
      <p:sp>
        <p:nvSpPr>
          <p:cNvPr id="4" name="TextBox 3"/>
          <p:cNvSpPr txBox="1"/>
          <p:nvPr/>
        </p:nvSpPr>
        <p:spPr>
          <a:xfrm>
            <a:off x="7755775" y="5951913"/>
            <a:ext cx="3715789" cy="365760"/>
          </a:xfrm>
          <a:prstGeom prst="rect">
            <a:avLst/>
          </a:prstGeom>
          <a:noFill/>
        </p:spPr>
        <p:txBody>
          <a:bodyPr wrap="square" rtlCol="0">
            <a:spAutoFit/>
          </a:bodyPr>
          <a:lstStyle/>
          <a:p>
            <a:r>
              <a:rPr lang="en-US" dirty="0" smtClean="0"/>
              <a:t>RTU, Riga, November 12</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2143490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Requirements </a:t>
            </a:r>
            <a:endParaRPr lang="en-US" dirty="0"/>
          </a:p>
        </p:txBody>
      </p:sp>
      <p:sp>
        <p:nvSpPr>
          <p:cNvPr id="3" name="Content Placeholder 2"/>
          <p:cNvSpPr>
            <a:spLocks noGrp="1"/>
          </p:cNvSpPr>
          <p:nvPr>
            <p:ph idx="1"/>
          </p:nvPr>
        </p:nvSpPr>
        <p:spPr/>
        <p:txBody>
          <a:bodyPr/>
          <a:lstStyle/>
          <a:p>
            <a:r>
              <a:rPr lang="en-US" dirty="0" smtClean="0"/>
              <a:t>Studies will commence as regulated by each undersigning university. </a:t>
            </a:r>
          </a:p>
          <a:p>
            <a:r>
              <a:rPr lang="en-US" dirty="0" smtClean="0"/>
              <a:t>The double degree program comprises </a:t>
            </a:r>
            <a:r>
              <a:rPr lang="en-US" dirty="0">
                <a:solidFill>
                  <a:srgbClr val="0070C0"/>
                </a:solidFill>
              </a:rPr>
              <a:t>four and three </a:t>
            </a:r>
            <a:r>
              <a:rPr lang="en-US" dirty="0" smtClean="0"/>
              <a:t>semesters for students of both universities (</a:t>
            </a:r>
            <a:r>
              <a:rPr lang="lv-LV" dirty="0" smtClean="0"/>
              <a:t>8</a:t>
            </a:r>
            <a:r>
              <a:rPr lang="en-US" dirty="0"/>
              <a:t>1</a:t>
            </a:r>
            <a:r>
              <a:rPr lang="en-US" dirty="0" smtClean="0"/>
              <a:t> credits = </a:t>
            </a:r>
            <a:r>
              <a:rPr lang="en-US" dirty="0" smtClean="0">
                <a:solidFill>
                  <a:srgbClr val="0070C0"/>
                </a:solidFill>
              </a:rPr>
              <a:t>120 ECTS </a:t>
            </a:r>
            <a:r>
              <a:rPr lang="en-US" dirty="0" smtClean="0"/>
              <a:t>credits at RTU and </a:t>
            </a:r>
            <a:r>
              <a:rPr lang="ru-RU" dirty="0" smtClean="0">
                <a:solidFill>
                  <a:srgbClr val="FF0000"/>
                </a:solidFill>
              </a:rPr>
              <a:t>9</a:t>
            </a:r>
            <a:r>
              <a:rPr lang="en-US" dirty="0" smtClean="0">
                <a:solidFill>
                  <a:srgbClr val="FF0000"/>
                </a:solidFill>
              </a:rPr>
              <a:t>0</a:t>
            </a:r>
            <a:r>
              <a:rPr lang="ru-RU" dirty="0" smtClean="0">
                <a:solidFill>
                  <a:srgbClr val="FF0000"/>
                </a:solidFill>
              </a:rPr>
              <a:t>/120</a:t>
            </a:r>
            <a:r>
              <a:rPr lang="en-US" dirty="0" smtClean="0">
                <a:solidFill>
                  <a:srgbClr val="FF0000"/>
                </a:solidFill>
              </a:rPr>
              <a:t> </a:t>
            </a:r>
            <a:r>
              <a:rPr lang="en-US" dirty="0" err="1" smtClean="0">
                <a:solidFill>
                  <a:srgbClr val="FF0000"/>
                </a:solidFill>
              </a:rPr>
              <a:t>ECTS</a:t>
            </a:r>
            <a:r>
              <a:rPr lang="ru-RU" dirty="0" smtClean="0">
                <a:solidFill>
                  <a:srgbClr val="FF0000"/>
                </a:solidFill>
              </a:rPr>
              <a:t> (?)</a:t>
            </a:r>
            <a:r>
              <a:rPr lang="en-US" dirty="0" smtClean="0">
                <a:solidFill>
                  <a:srgbClr val="0070C0"/>
                </a:solidFill>
              </a:rPr>
              <a:t> </a:t>
            </a:r>
            <a:r>
              <a:rPr lang="en-US" dirty="0" smtClean="0"/>
              <a:t>credits at </a:t>
            </a:r>
            <a:r>
              <a:rPr lang="en-US" dirty="0" err="1" smtClean="0"/>
              <a:t>KhNAHU</a:t>
            </a:r>
            <a:r>
              <a:rPr lang="en-US" dirty="0" smtClean="0"/>
              <a:t>.</a:t>
            </a:r>
            <a:endParaRPr lang="en-US" dirty="0"/>
          </a:p>
        </p:txBody>
      </p:sp>
    </p:spTree>
    <p:extLst>
      <p:ext uri="{BB962C8B-B14F-4D97-AF65-F5344CB8AC3E}">
        <p14:creationId xmlns:p14="http://schemas.microsoft.com/office/powerpoint/2010/main" val="362777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Structure</a:t>
            </a:r>
            <a:endParaRPr lang="en-US" dirty="0"/>
          </a:p>
        </p:txBody>
      </p:sp>
      <p:sp>
        <p:nvSpPr>
          <p:cNvPr id="3" name="Content Placeholder 2"/>
          <p:cNvSpPr>
            <a:spLocks noGrp="1"/>
          </p:cNvSpPr>
          <p:nvPr>
            <p:ph idx="1"/>
          </p:nvPr>
        </p:nvSpPr>
        <p:spPr>
          <a:xfrm>
            <a:off x="838200" y="1504604"/>
            <a:ext cx="10515600" cy="5195453"/>
          </a:xfrm>
        </p:spPr>
        <p:txBody>
          <a:bodyPr>
            <a:normAutofit fontScale="77500" lnSpcReduction="20000"/>
          </a:bodyPr>
          <a:lstStyle/>
          <a:p>
            <a:pPr marL="0" indent="0">
              <a:buNone/>
            </a:pPr>
            <a:r>
              <a:rPr lang="en-US" b="1" dirty="0"/>
              <a:t>For students of RTU the mobility scheme will be the following:</a:t>
            </a:r>
            <a:endParaRPr lang="en-US" b="1" dirty="0" smtClean="0">
              <a:effectLst/>
            </a:endParaRPr>
          </a:p>
          <a:p>
            <a:pPr lvl="0"/>
            <a:r>
              <a:rPr lang="en-US" dirty="0"/>
              <a:t>1st Semester: Courses at RTU</a:t>
            </a:r>
          </a:p>
          <a:p>
            <a:pPr lvl="0"/>
            <a:r>
              <a:rPr lang="en-US" dirty="0"/>
              <a:t>2nd Semester: Courses at </a:t>
            </a:r>
            <a:r>
              <a:rPr lang="en-US" dirty="0" err="1"/>
              <a:t>KhNAHU</a:t>
            </a:r>
            <a:endParaRPr lang="en-US" dirty="0"/>
          </a:p>
          <a:p>
            <a:pPr lvl="0"/>
            <a:r>
              <a:rPr lang="en-US" dirty="0"/>
              <a:t>3</a:t>
            </a:r>
            <a:r>
              <a:rPr lang="en-US" baseline="30000" dirty="0"/>
              <a:t>rd</a:t>
            </a:r>
            <a:r>
              <a:rPr lang="en-US" dirty="0"/>
              <a:t> Semester: Courses at RTU</a:t>
            </a:r>
          </a:p>
          <a:p>
            <a:pPr lvl="0"/>
            <a:r>
              <a:rPr lang="en-US" dirty="0"/>
              <a:t>4th Semester: Internship and + Master thesis </a:t>
            </a:r>
          </a:p>
          <a:p>
            <a:pPr marL="0" indent="0">
              <a:buNone/>
            </a:pPr>
            <a:r>
              <a:rPr lang="en-US" dirty="0"/>
              <a:t> </a:t>
            </a:r>
            <a:endParaRPr lang="en-US" dirty="0" smtClean="0">
              <a:effectLst/>
            </a:endParaRPr>
          </a:p>
          <a:p>
            <a:pPr marL="0" indent="0">
              <a:buNone/>
            </a:pPr>
            <a:r>
              <a:rPr lang="en-US" b="1" dirty="0"/>
              <a:t>For students of </a:t>
            </a:r>
            <a:r>
              <a:rPr lang="en-US" b="1" dirty="0" err="1"/>
              <a:t>KhNAHU</a:t>
            </a:r>
            <a:r>
              <a:rPr lang="en-US" b="1" dirty="0"/>
              <a:t> the mobility scheme will be the following: </a:t>
            </a:r>
            <a:endParaRPr lang="en-US" b="1" dirty="0" smtClean="0">
              <a:effectLst/>
            </a:endParaRPr>
          </a:p>
          <a:p>
            <a:pPr lvl="0"/>
            <a:r>
              <a:rPr lang="en-US" dirty="0"/>
              <a:t>1st Semester: Courses at </a:t>
            </a:r>
            <a:r>
              <a:rPr lang="en-US" dirty="0" err="1"/>
              <a:t>KhNAHU</a:t>
            </a:r>
            <a:endParaRPr lang="en-US" dirty="0"/>
          </a:p>
          <a:p>
            <a:pPr lvl="0"/>
            <a:r>
              <a:rPr lang="en-US" dirty="0"/>
              <a:t>2nd Semester: Courses at </a:t>
            </a:r>
            <a:r>
              <a:rPr lang="en-US" dirty="0" err="1"/>
              <a:t>KhNAHU</a:t>
            </a:r>
            <a:endParaRPr lang="en-US" dirty="0"/>
          </a:p>
          <a:p>
            <a:pPr lvl="0"/>
            <a:r>
              <a:rPr lang="en-US" dirty="0"/>
              <a:t>3rd Semester: Courses at RTU</a:t>
            </a:r>
          </a:p>
          <a:p>
            <a:pPr lvl="0"/>
            <a:r>
              <a:rPr lang="en-US" dirty="0"/>
              <a:t>4</a:t>
            </a:r>
            <a:r>
              <a:rPr lang="en-US" baseline="30000" dirty="0"/>
              <a:t>th</a:t>
            </a:r>
            <a:r>
              <a:rPr lang="en-US" dirty="0"/>
              <a:t> Semester: Internship and + Master </a:t>
            </a:r>
            <a:r>
              <a:rPr lang="en-US" dirty="0" smtClean="0"/>
              <a:t>thesis </a:t>
            </a:r>
            <a:endParaRPr lang="en-US" dirty="0"/>
          </a:p>
          <a:p>
            <a:pPr marL="0" indent="0">
              <a:buNone/>
            </a:pPr>
            <a:r>
              <a:rPr lang="en-US" dirty="0"/>
              <a:t> </a:t>
            </a:r>
            <a:endParaRPr lang="en-US" dirty="0" smtClean="0">
              <a:effectLst/>
            </a:endParaRPr>
          </a:p>
          <a:p>
            <a:r>
              <a:rPr lang="en-US" dirty="0"/>
              <a:t>The stay of students at the host institution is limited to </a:t>
            </a:r>
            <a:r>
              <a:rPr lang="en-US" dirty="0">
                <a:solidFill>
                  <a:srgbClr val="0070C0"/>
                </a:solidFill>
              </a:rPr>
              <a:t>up to 2 semesters </a:t>
            </a:r>
            <a:r>
              <a:rPr lang="en-US" dirty="0"/>
              <a:t>(1 semester academic courses, 1 </a:t>
            </a:r>
            <a:r>
              <a:rPr lang="en-US" dirty="0" smtClean="0"/>
              <a:t>semester master </a:t>
            </a:r>
            <a:r>
              <a:rPr lang="en-US" dirty="0"/>
              <a:t>thesis) at </a:t>
            </a:r>
            <a:r>
              <a:rPr lang="en-US" dirty="0" err="1"/>
              <a:t>KhNAHU</a:t>
            </a:r>
            <a:r>
              <a:rPr lang="en-US" dirty="0"/>
              <a:t> and at RTU.</a:t>
            </a:r>
            <a:endParaRPr lang="en-US" dirty="0" smtClean="0">
              <a:effectLst/>
            </a:endParaRPr>
          </a:p>
          <a:p>
            <a:endParaRPr lang="en-US" dirty="0"/>
          </a:p>
        </p:txBody>
      </p:sp>
    </p:spTree>
    <p:extLst>
      <p:ext uri="{BB962C8B-B14F-4D97-AF65-F5344CB8AC3E}">
        <p14:creationId xmlns:p14="http://schemas.microsoft.com/office/powerpoint/2010/main" val="192951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program Structure</a:t>
            </a:r>
            <a:endParaRPr lang="en-US" dirty="0"/>
          </a:p>
        </p:txBody>
      </p:sp>
      <p:sp>
        <p:nvSpPr>
          <p:cNvPr id="16" name="TextBox 15"/>
          <p:cNvSpPr txBox="1"/>
          <p:nvPr/>
        </p:nvSpPr>
        <p:spPr>
          <a:xfrm>
            <a:off x="814644" y="3372282"/>
            <a:ext cx="2975959" cy="1477328"/>
          </a:xfrm>
          <a:prstGeom prst="rect">
            <a:avLst/>
          </a:prstGeom>
          <a:solidFill>
            <a:schemeClr val="accent6">
              <a:lumMod val="40000"/>
              <a:lumOff val="60000"/>
            </a:schemeClr>
          </a:solidFill>
          <a:ln w="28575">
            <a:solidFill>
              <a:srgbClr val="0070C0"/>
            </a:solidFill>
          </a:ln>
        </p:spPr>
        <p:txBody>
          <a:bodyPr wrap="square" rtlCol="0">
            <a:spAutoFit/>
          </a:bodyPr>
          <a:lstStyle/>
          <a:p>
            <a:endParaRPr lang="en-US" dirty="0" smtClean="0"/>
          </a:p>
          <a:p>
            <a:r>
              <a:rPr lang="en-US" dirty="0" smtClean="0"/>
              <a:t>RTU students:</a:t>
            </a:r>
            <a:r>
              <a:rPr lang="en-US" baseline="0" dirty="0" smtClean="0"/>
              <a:t> 4 semesters, 81 credits, 120 ECTS credits</a:t>
            </a:r>
          </a:p>
          <a:p>
            <a:endParaRPr lang="en-US" baseline="0" dirty="0" smtClean="0"/>
          </a:p>
          <a:p>
            <a:endParaRPr lang="en-US" baseline="0" dirty="0" smtClean="0"/>
          </a:p>
        </p:txBody>
      </p:sp>
      <p:sp>
        <p:nvSpPr>
          <p:cNvPr id="17" name="TextBox 16"/>
          <p:cNvSpPr txBox="1"/>
          <p:nvPr/>
        </p:nvSpPr>
        <p:spPr>
          <a:xfrm>
            <a:off x="814644" y="4990406"/>
            <a:ext cx="2975959" cy="1477328"/>
          </a:xfrm>
          <a:prstGeom prst="rect">
            <a:avLst/>
          </a:prstGeom>
          <a:solidFill>
            <a:schemeClr val="accent1">
              <a:lumMod val="20000"/>
              <a:lumOff val="80000"/>
            </a:schemeClr>
          </a:solidFill>
          <a:ln w="28575">
            <a:solidFill>
              <a:srgbClr val="0070C0"/>
            </a:solidFill>
          </a:ln>
        </p:spPr>
        <p:txBody>
          <a:bodyPr wrap="square" rtlCol="0">
            <a:spAutoFit/>
          </a:bodyPr>
          <a:lstStyle/>
          <a:p>
            <a:endParaRPr lang="en-US" dirty="0" smtClean="0"/>
          </a:p>
          <a:p>
            <a:r>
              <a:rPr lang="en-US" dirty="0" err="1" smtClean="0"/>
              <a:t>KhNAHU</a:t>
            </a:r>
            <a:r>
              <a:rPr lang="en-US" dirty="0" smtClean="0"/>
              <a:t> students: 4 semesters, </a:t>
            </a:r>
            <a:r>
              <a:rPr lang="en-US" dirty="0" smtClean="0">
                <a:solidFill>
                  <a:srgbClr val="FF0000"/>
                </a:solidFill>
              </a:rPr>
              <a:t>80 credits, </a:t>
            </a:r>
            <a:r>
              <a:rPr lang="ru-RU" dirty="0" smtClean="0">
                <a:solidFill>
                  <a:srgbClr val="FF0000"/>
                </a:solidFill>
              </a:rPr>
              <a:t>90/</a:t>
            </a:r>
            <a:r>
              <a:rPr lang="en-US" dirty="0" smtClean="0">
                <a:solidFill>
                  <a:srgbClr val="FF0000"/>
                </a:solidFill>
              </a:rPr>
              <a:t>120</a:t>
            </a:r>
            <a:r>
              <a:rPr lang="ru-RU" dirty="0" smtClean="0">
                <a:solidFill>
                  <a:srgbClr val="FF0000"/>
                </a:solidFill>
              </a:rPr>
              <a:t> (?)</a:t>
            </a:r>
            <a:r>
              <a:rPr lang="en-US" dirty="0" smtClean="0">
                <a:solidFill>
                  <a:srgbClr val="FF0000"/>
                </a:solidFill>
              </a:rPr>
              <a:t> </a:t>
            </a:r>
            <a:r>
              <a:rPr lang="en-US" dirty="0" smtClean="0"/>
              <a:t>ECTS credits</a:t>
            </a:r>
          </a:p>
          <a:p>
            <a:endParaRPr lang="en-US" baseline="0" dirty="0" smtClean="0"/>
          </a:p>
        </p:txBody>
      </p:sp>
      <p:sp>
        <p:nvSpPr>
          <p:cNvPr id="18" name="TextBox 17"/>
          <p:cNvSpPr txBox="1"/>
          <p:nvPr/>
        </p:nvSpPr>
        <p:spPr>
          <a:xfrm>
            <a:off x="3918062" y="3380598"/>
            <a:ext cx="1817719" cy="1477328"/>
          </a:xfrm>
          <a:prstGeom prst="rect">
            <a:avLst/>
          </a:prstGeom>
          <a:solidFill>
            <a:schemeClr val="accent6">
              <a:lumMod val="40000"/>
              <a:lumOff val="60000"/>
            </a:schemeClr>
          </a:solidFill>
          <a:ln w="28575">
            <a:solidFill>
              <a:srgbClr val="0070C0"/>
            </a:solidFill>
          </a:ln>
        </p:spPr>
        <p:txBody>
          <a:bodyPr wrap="square" rtlCol="0">
            <a:spAutoFit/>
          </a:bodyPr>
          <a:lstStyle/>
          <a:p>
            <a:endParaRPr lang="en-US" dirty="0" smtClean="0"/>
          </a:p>
          <a:p>
            <a:r>
              <a:rPr lang="en-US" dirty="0" smtClean="0"/>
              <a:t>Courses at RTU: 20 credits, 30 </a:t>
            </a:r>
            <a:r>
              <a:rPr lang="en-US" dirty="0"/>
              <a:t>ECTS</a:t>
            </a:r>
          </a:p>
          <a:p>
            <a:endParaRPr lang="en-US" baseline="0" dirty="0" smtClean="0"/>
          </a:p>
        </p:txBody>
      </p:sp>
      <p:sp>
        <p:nvSpPr>
          <p:cNvPr id="19" name="TextBox 18"/>
          <p:cNvSpPr txBox="1"/>
          <p:nvPr/>
        </p:nvSpPr>
        <p:spPr>
          <a:xfrm>
            <a:off x="5863241" y="3371393"/>
            <a:ext cx="1817719" cy="1569660"/>
          </a:xfrm>
          <a:prstGeom prst="rect">
            <a:avLst/>
          </a:prstGeom>
          <a:solidFill>
            <a:schemeClr val="accent5">
              <a:lumMod val="20000"/>
              <a:lumOff val="80000"/>
            </a:schemeClr>
          </a:solidFill>
          <a:ln w="28575">
            <a:solidFill>
              <a:srgbClr val="0070C0"/>
            </a:solidFill>
          </a:ln>
        </p:spPr>
        <p:txBody>
          <a:bodyPr wrap="square" rtlCol="0">
            <a:spAutoFit/>
          </a:bodyPr>
          <a:lstStyle/>
          <a:p>
            <a:r>
              <a:rPr lang="en-US" sz="1600" dirty="0" smtClean="0"/>
              <a:t>Courses at </a:t>
            </a:r>
            <a:r>
              <a:rPr lang="en-US" sz="1600" dirty="0" err="1" smtClean="0"/>
              <a:t>KhNAHU</a:t>
            </a:r>
            <a:r>
              <a:rPr lang="en-US" sz="1600" dirty="0" smtClean="0"/>
              <a:t>: 20 credits, 30 </a:t>
            </a:r>
            <a:r>
              <a:rPr lang="en-US" sz="1600" dirty="0"/>
              <a:t>ECTS</a:t>
            </a:r>
          </a:p>
          <a:p>
            <a:r>
              <a:rPr lang="en-US" sz="1600" dirty="0" smtClean="0"/>
              <a:t> </a:t>
            </a:r>
            <a:r>
              <a:rPr lang="en-US" sz="1600" dirty="0" smtClean="0">
                <a:solidFill>
                  <a:srgbClr val="0070C0"/>
                </a:solidFill>
              </a:rPr>
              <a:t>(instead of Engineering Design Project at RTU)</a:t>
            </a:r>
          </a:p>
        </p:txBody>
      </p:sp>
      <p:sp>
        <p:nvSpPr>
          <p:cNvPr id="20" name="TextBox 19"/>
          <p:cNvSpPr txBox="1"/>
          <p:nvPr/>
        </p:nvSpPr>
        <p:spPr>
          <a:xfrm>
            <a:off x="7808418" y="3372282"/>
            <a:ext cx="1817719" cy="1477328"/>
          </a:xfrm>
          <a:prstGeom prst="rect">
            <a:avLst/>
          </a:prstGeom>
          <a:solidFill>
            <a:schemeClr val="accent6">
              <a:lumMod val="40000"/>
              <a:lumOff val="60000"/>
            </a:schemeClr>
          </a:solidFill>
          <a:ln w="28575">
            <a:solidFill>
              <a:srgbClr val="0070C0"/>
            </a:solidFill>
          </a:ln>
        </p:spPr>
        <p:txBody>
          <a:bodyPr wrap="square" rtlCol="0">
            <a:spAutoFit/>
          </a:bodyPr>
          <a:lstStyle/>
          <a:p>
            <a:endParaRPr lang="en-US" dirty="0" smtClean="0"/>
          </a:p>
          <a:p>
            <a:r>
              <a:rPr lang="en-US" dirty="0" smtClean="0"/>
              <a:t>Courses at RTU: 20 credits, 30 </a:t>
            </a:r>
            <a:r>
              <a:rPr lang="en-US" dirty="0"/>
              <a:t>ECTS</a:t>
            </a:r>
          </a:p>
          <a:p>
            <a:endParaRPr lang="en-US" baseline="0" dirty="0" smtClean="0"/>
          </a:p>
        </p:txBody>
      </p:sp>
      <p:sp>
        <p:nvSpPr>
          <p:cNvPr id="21" name="TextBox 20"/>
          <p:cNvSpPr txBox="1"/>
          <p:nvPr/>
        </p:nvSpPr>
        <p:spPr>
          <a:xfrm>
            <a:off x="9753595" y="3352975"/>
            <a:ext cx="1817719" cy="1477328"/>
          </a:xfrm>
          <a:prstGeom prst="rect">
            <a:avLst/>
          </a:prstGeom>
          <a:solidFill>
            <a:schemeClr val="accent4">
              <a:lumMod val="20000"/>
              <a:lumOff val="80000"/>
            </a:schemeClr>
          </a:solidFill>
          <a:ln w="28575">
            <a:solidFill>
              <a:srgbClr val="0070C0"/>
            </a:solidFill>
          </a:ln>
        </p:spPr>
        <p:txBody>
          <a:bodyPr wrap="square" rtlCol="0">
            <a:spAutoFit/>
          </a:bodyPr>
          <a:lstStyle/>
          <a:p>
            <a:endParaRPr lang="en-US" dirty="0" smtClean="0"/>
          </a:p>
          <a:p>
            <a:r>
              <a:rPr lang="en-US" dirty="0" smtClean="0"/>
              <a:t>Master Thesis: 20 credits, 30 </a:t>
            </a:r>
            <a:r>
              <a:rPr lang="en-US" dirty="0"/>
              <a:t>ECTS</a:t>
            </a:r>
          </a:p>
          <a:p>
            <a:endParaRPr lang="en-US" baseline="0" dirty="0" smtClean="0"/>
          </a:p>
          <a:p>
            <a:endParaRPr lang="en-US" baseline="0" dirty="0" smtClean="0"/>
          </a:p>
        </p:txBody>
      </p:sp>
      <p:sp>
        <p:nvSpPr>
          <p:cNvPr id="22" name="TextBox 21"/>
          <p:cNvSpPr txBox="1"/>
          <p:nvPr/>
        </p:nvSpPr>
        <p:spPr>
          <a:xfrm>
            <a:off x="7808419" y="4990406"/>
            <a:ext cx="1817719" cy="1661993"/>
          </a:xfrm>
          <a:prstGeom prst="rect">
            <a:avLst/>
          </a:prstGeom>
          <a:solidFill>
            <a:schemeClr val="accent6">
              <a:lumMod val="40000"/>
              <a:lumOff val="60000"/>
            </a:schemeClr>
          </a:solidFill>
          <a:ln w="28575">
            <a:solidFill>
              <a:srgbClr val="0070C0"/>
            </a:solidFill>
          </a:ln>
        </p:spPr>
        <p:txBody>
          <a:bodyPr wrap="square" rtlCol="0">
            <a:spAutoFit/>
          </a:bodyPr>
          <a:lstStyle/>
          <a:p>
            <a:r>
              <a:rPr lang="en-US" dirty="0" smtClean="0"/>
              <a:t>Courses at RTU: 20 credits, 30 ECTS (</a:t>
            </a:r>
            <a:r>
              <a:rPr lang="en-US" sz="1600" dirty="0" smtClean="0">
                <a:solidFill>
                  <a:srgbClr val="00B050"/>
                </a:solidFill>
              </a:rPr>
              <a:t>additional semester for students of </a:t>
            </a:r>
            <a:r>
              <a:rPr lang="en-US" sz="1600" dirty="0" err="1" smtClean="0">
                <a:solidFill>
                  <a:srgbClr val="00B050"/>
                </a:solidFill>
              </a:rPr>
              <a:t>KhNAHU</a:t>
            </a:r>
            <a:r>
              <a:rPr lang="en-US" sz="1400" dirty="0" smtClean="0"/>
              <a:t>)</a:t>
            </a:r>
            <a:endParaRPr lang="en-US" dirty="0" smtClean="0"/>
          </a:p>
        </p:txBody>
      </p:sp>
      <p:sp>
        <p:nvSpPr>
          <p:cNvPr id="23" name="TextBox 22"/>
          <p:cNvSpPr txBox="1"/>
          <p:nvPr/>
        </p:nvSpPr>
        <p:spPr>
          <a:xfrm>
            <a:off x="3918063" y="4990406"/>
            <a:ext cx="1817719" cy="1477328"/>
          </a:xfrm>
          <a:prstGeom prst="rect">
            <a:avLst/>
          </a:prstGeom>
          <a:solidFill>
            <a:schemeClr val="accent1">
              <a:lumMod val="20000"/>
              <a:lumOff val="80000"/>
            </a:schemeClr>
          </a:solidFill>
          <a:ln w="28575">
            <a:solidFill>
              <a:srgbClr val="0070C0"/>
            </a:solidFill>
          </a:ln>
        </p:spPr>
        <p:txBody>
          <a:bodyPr wrap="square" rtlCol="0">
            <a:spAutoFit/>
          </a:bodyPr>
          <a:lstStyle/>
          <a:p>
            <a:endParaRPr lang="en-US" dirty="0" smtClean="0"/>
          </a:p>
          <a:p>
            <a:r>
              <a:rPr lang="en-US" dirty="0" smtClean="0"/>
              <a:t>Courses at </a:t>
            </a:r>
            <a:r>
              <a:rPr lang="en-US" dirty="0" err="1" smtClean="0"/>
              <a:t>KhNAHU</a:t>
            </a:r>
            <a:r>
              <a:rPr lang="en-US" dirty="0" smtClean="0"/>
              <a:t>: 20 credits, 30 ECTS</a:t>
            </a:r>
          </a:p>
          <a:p>
            <a:endParaRPr lang="en-US" baseline="0" dirty="0" smtClean="0"/>
          </a:p>
        </p:txBody>
      </p:sp>
      <p:sp>
        <p:nvSpPr>
          <p:cNvPr id="24" name="TextBox 23"/>
          <p:cNvSpPr txBox="1"/>
          <p:nvPr/>
        </p:nvSpPr>
        <p:spPr>
          <a:xfrm>
            <a:off x="5863241" y="4990405"/>
            <a:ext cx="1817719" cy="1477328"/>
          </a:xfrm>
          <a:prstGeom prst="rect">
            <a:avLst/>
          </a:prstGeom>
          <a:solidFill>
            <a:schemeClr val="accent1">
              <a:lumMod val="20000"/>
              <a:lumOff val="80000"/>
            </a:schemeClr>
          </a:solidFill>
          <a:ln w="28575">
            <a:solidFill>
              <a:srgbClr val="0070C0"/>
            </a:solidFill>
          </a:ln>
        </p:spPr>
        <p:txBody>
          <a:bodyPr wrap="square" rtlCol="0">
            <a:spAutoFit/>
          </a:bodyPr>
          <a:lstStyle/>
          <a:p>
            <a:endParaRPr lang="en-US" dirty="0" smtClean="0"/>
          </a:p>
          <a:p>
            <a:r>
              <a:rPr lang="en-US" dirty="0" smtClean="0"/>
              <a:t>Courses at </a:t>
            </a:r>
            <a:r>
              <a:rPr lang="en-US" dirty="0" err="1" smtClean="0"/>
              <a:t>KhNAHU</a:t>
            </a:r>
            <a:r>
              <a:rPr lang="en-US" dirty="0" smtClean="0"/>
              <a:t>: 20 credits, 30 ECTS</a:t>
            </a:r>
          </a:p>
          <a:p>
            <a:endParaRPr lang="en-US" baseline="0" dirty="0" smtClean="0"/>
          </a:p>
        </p:txBody>
      </p:sp>
      <p:sp>
        <p:nvSpPr>
          <p:cNvPr id="25" name="TextBox 24"/>
          <p:cNvSpPr txBox="1"/>
          <p:nvPr/>
        </p:nvSpPr>
        <p:spPr>
          <a:xfrm>
            <a:off x="9753597" y="4990405"/>
            <a:ext cx="1817719" cy="1477328"/>
          </a:xfrm>
          <a:prstGeom prst="rect">
            <a:avLst/>
          </a:prstGeom>
          <a:solidFill>
            <a:schemeClr val="accent4">
              <a:lumMod val="20000"/>
              <a:lumOff val="80000"/>
            </a:schemeClr>
          </a:solidFill>
          <a:ln w="28575">
            <a:solidFill>
              <a:srgbClr val="0070C0"/>
            </a:solidFill>
          </a:ln>
        </p:spPr>
        <p:txBody>
          <a:bodyPr wrap="square" rtlCol="0">
            <a:spAutoFit/>
          </a:bodyPr>
          <a:lstStyle/>
          <a:p>
            <a:endParaRPr lang="en-US" dirty="0" smtClean="0"/>
          </a:p>
          <a:p>
            <a:r>
              <a:rPr lang="en-US" dirty="0" smtClean="0"/>
              <a:t>Master Thesis: 20 credits, 30 </a:t>
            </a:r>
            <a:r>
              <a:rPr lang="en-US" dirty="0"/>
              <a:t>ECTS</a:t>
            </a:r>
          </a:p>
          <a:p>
            <a:endParaRPr lang="en-US" baseline="0" dirty="0" smtClean="0"/>
          </a:p>
          <a:p>
            <a:endParaRPr lang="en-US" baseline="0" dirty="0" smtClean="0"/>
          </a:p>
        </p:txBody>
      </p:sp>
      <p:sp>
        <p:nvSpPr>
          <p:cNvPr id="26" name="TextBox 25"/>
          <p:cNvSpPr txBox="1"/>
          <p:nvPr/>
        </p:nvSpPr>
        <p:spPr>
          <a:xfrm>
            <a:off x="3926374" y="2601787"/>
            <a:ext cx="1809407" cy="646331"/>
          </a:xfrm>
          <a:prstGeom prst="rect">
            <a:avLst/>
          </a:prstGeom>
          <a:noFill/>
          <a:ln w="28575">
            <a:solidFill>
              <a:srgbClr val="0070C0"/>
            </a:solidFill>
          </a:ln>
        </p:spPr>
        <p:txBody>
          <a:bodyPr wrap="square" rtlCol="0">
            <a:spAutoFit/>
          </a:bodyPr>
          <a:lstStyle/>
          <a:p>
            <a:pPr algn="ctr"/>
            <a:r>
              <a:rPr lang="en-US" dirty="0" smtClean="0"/>
              <a:t>S1: Fall </a:t>
            </a:r>
          </a:p>
          <a:p>
            <a:pPr algn="ctr"/>
            <a:r>
              <a:rPr lang="en-US" dirty="0" smtClean="0"/>
              <a:t>semester</a:t>
            </a:r>
            <a:endParaRPr lang="en-US" baseline="0" dirty="0" smtClean="0"/>
          </a:p>
        </p:txBody>
      </p:sp>
      <p:sp>
        <p:nvSpPr>
          <p:cNvPr id="27" name="TextBox 26"/>
          <p:cNvSpPr txBox="1"/>
          <p:nvPr/>
        </p:nvSpPr>
        <p:spPr>
          <a:xfrm>
            <a:off x="5871553" y="2601787"/>
            <a:ext cx="1809407" cy="646331"/>
          </a:xfrm>
          <a:prstGeom prst="rect">
            <a:avLst/>
          </a:prstGeom>
          <a:noFill/>
          <a:ln w="28575">
            <a:solidFill>
              <a:srgbClr val="0070C0"/>
            </a:solidFill>
          </a:ln>
        </p:spPr>
        <p:txBody>
          <a:bodyPr wrap="square" rtlCol="0">
            <a:spAutoFit/>
          </a:bodyPr>
          <a:lstStyle/>
          <a:p>
            <a:pPr algn="ctr"/>
            <a:r>
              <a:rPr lang="en-US" dirty="0" smtClean="0"/>
              <a:t>S2: Spring semester</a:t>
            </a:r>
            <a:endParaRPr lang="en-US" baseline="0" dirty="0" smtClean="0"/>
          </a:p>
        </p:txBody>
      </p:sp>
      <p:sp>
        <p:nvSpPr>
          <p:cNvPr id="28" name="TextBox 27"/>
          <p:cNvSpPr txBox="1"/>
          <p:nvPr/>
        </p:nvSpPr>
        <p:spPr>
          <a:xfrm>
            <a:off x="7813958" y="2601787"/>
            <a:ext cx="1809407" cy="646331"/>
          </a:xfrm>
          <a:prstGeom prst="rect">
            <a:avLst/>
          </a:prstGeom>
          <a:noFill/>
          <a:ln w="28575">
            <a:solidFill>
              <a:srgbClr val="0070C0"/>
            </a:solidFill>
          </a:ln>
        </p:spPr>
        <p:txBody>
          <a:bodyPr wrap="square" rtlCol="0">
            <a:spAutoFit/>
          </a:bodyPr>
          <a:lstStyle/>
          <a:p>
            <a:pPr algn="ctr"/>
            <a:r>
              <a:rPr lang="en-US" dirty="0" smtClean="0"/>
              <a:t>S3: Fall </a:t>
            </a:r>
          </a:p>
          <a:p>
            <a:pPr algn="ctr"/>
            <a:r>
              <a:rPr lang="en-US" dirty="0" smtClean="0"/>
              <a:t>semester</a:t>
            </a:r>
          </a:p>
        </p:txBody>
      </p:sp>
      <p:sp>
        <p:nvSpPr>
          <p:cNvPr id="29" name="TextBox 28"/>
          <p:cNvSpPr txBox="1"/>
          <p:nvPr/>
        </p:nvSpPr>
        <p:spPr>
          <a:xfrm>
            <a:off x="9753595" y="2583421"/>
            <a:ext cx="1809407" cy="646331"/>
          </a:xfrm>
          <a:prstGeom prst="rect">
            <a:avLst/>
          </a:prstGeom>
          <a:noFill/>
          <a:ln w="28575">
            <a:solidFill>
              <a:srgbClr val="0070C0"/>
            </a:solidFill>
          </a:ln>
        </p:spPr>
        <p:txBody>
          <a:bodyPr wrap="square" rtlCol="0">
            <a:spAutoFit/>
          </a:bodyPr>
          <a:lstStyle/>
          <a:p>
            <a:pPr algn="ctr"/>
            <a:r>
              <a:rPr lang="en-US" dirty="0" smtClean="0"/>
              <a:t>S4: Spring semester</a:t>
            </a:r>
            <a:endParaRPr lang="en-US" baseline="0" dirty="0" smtClean="0"/>
          </a:p>
        </p:txBody>
      </p:sp>
    </p:spTree>
    <p:extLst>
      <p:ext uri="{BB962C8B-B14F-4D97-AF65-F5344CB8AC3E}">
        <p14:creationId xmlns:p14="http://schemas.microsoft.com/office/powerpoint/2010/main" val="700966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selecting process </a:t>
            </a:r>
            <a:endParaRPr lang="en-US" dirty="0"/>
          </a:p>
        </p:txBody>
      </p:sp>
      <p:sp>
        <p:nvSpPr>
          <p:cNvPr id="3" name="Content Placeholder 2"/>
          <p:cNvSpPr>
            <a:spLocks noGrp="1"/>
          </p:cNvSpPr>
          <p:nvPr>
            <p:ph idx="1"/>
          </p:nvPr>
        </p:nvSpPr>
        <p:spPr>
          <a:xfrm>
            <a:off x="838200" y="1825625"/>
            <a:ext cx="10515600" cy="4633364"/>
          </a:xfrm>
        </p:spPr>
        <p:txBody>
          <a:bodyPr>
            <a:normAutofit fontScale="92500" lnSpcReduction="10000"/>
          </a:bodyPr>
          <a:lstStyle/>
          <a:p>
            <a:pPr lvl="0"/>
            <a:r>
              <a:rPr lang="en-US" dirty="0"/>
              <a:t>Exchange students from </a:t>
            </a:r>
            <a:r>
              <a:rPr lang="en-US" dirty="0" err="1"/>
              <a:t>KhNAHU</a:t>
            </a:r>
            <a:r>
              <a:rPr lang="en-US" dirty="0"/>
              <a:t> will have successfully completed 2 semesters of their Master Program “</a:t>
            </a:r>
            <a:r>
              <a:rPr lang="en-US" dirty="0">
                <a:solidFill>
                  <a:srgbClr val="0070C0"/>
                </a:solidFill>
              </a:rPr>
              <a:t>Electric Vehicles and Energy-Saving Technologies</a:t>
            </a:r>
            <a:r>
              <a:rPr lang="en-US" dirty="0"/>
              <a:t>” at their home institution before going abroad and will have acquired a high level of competence in English, this means at least B2 level according to CEFR. </a:t>
            </a:r>
            <a:endParaRPr lang="en-US" dirty="0" smtClean="0"/>
          </a:p>
          <a:p>
            <a:pPr lvl="0"/>
            <a:r>
              <a:rPr lang="en-US" dirty="0" smtClean="0"/>
              <a:t>A </a:t>
            </a:r>
            <a:r>
              <a:rPr lang="en-US" dirty="0"/>
              <a:t>basic level of competence in Latvian (A1) is recommended.</a:t>
            </a:r>
          </a:p>
          <a:p>
            <a:pPr lvl="0"/>
            <a:r>
              <a:rPr lang="en-US" dirty="0"/>
              <a:t>Exchange students from RTU will have successfully completed 1 semester of their Master Program “</a:t>
            </a:r>
            <a:r>
              <a:rPr lang="en-US" dirty="0" err="1">
                <a:solidFill>
                  <a:schemeClr val="accent2">
                    <a:lumMod val="50000"/>
                  </a:schemeClr>
                </a:solidFill>
              </a:rPr>
              <a:t>Computerised</a:t>
            </a:r>
            <a:r>
              <a:rPr lang="en-US" dirty="0">
                <a:solidFill>
                  <a:schemeClr val="accent2">
                    <a:lumMod val="50000"/>
                  </a:schemeClr>
                </a:solidFill>
              </a:rPr>
              <a:t> Control of Electrical Technologies</a:t>
            </a:r>
            <a:r>
              <a:rPr lang="en-US" dirty="0"/>
              <a:t>” at their home institution before going abroad and will have acquired a high level of competence in English, this means at least B2 level according to CEFR. </a:t>
            </a:r>
            <a:endParaRPr lang="en-US" dirty="0" smtClean="0"/>
          </a:p>
          <a:p>
            <a:pPr lvl="0"/>
            <a:r>
              <a:rPr lang="en-US" dirty="0" smtClean="0"/>
              <a:t>A </a:t>
            </a:r>
            <a:r>
              <a:rPr lang="en-US" dirty="0"/>
              <a:t>basic level of Ukrainian (A1/A2) is recommended. </a:t>
            </a:r>
          </a:p>
          <a:p>
            <a:endParaRPr lang="en-US" dirty="0"/>
          </a:p>
        </p:txBody>
      </p:sp>
    </p:spTree>
    <p:extLst>
      <p:ext uri="{BB962C8B-B14F-4D97-AF65-F5344CB8AC3E}">
        <p14:creationId xmlns:p14="http://schemas.microsoft.com/office/powerpoint/2010/main" val="182659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Examinations</a:t>
            </a:r>
            <a:endParaRPr lang="en-US" dirty="0"/>
          </a:p>
        </p:txBody>
      </p:sp>
      <p:sp>
        <p:nvSpPr>
          <p:cNvPr id="3" name="Content Placeholder 2"/>
          <p:cNvSpPr>
            <a:spLocks noGrp="1"/>
          </p:cNvSpPr>
          <p:nvPr>
            <p:ph idx="1"/>
          </p:nvPr>
        </p:nvSpPr>
        <p:spPr>
          <a:xfrm>
            <a:off x="838200" y="1825625"/>
            <a:ext cx="10689492" cy="4351338"/>
          </a:xfrm>
        </p:spPr>
        <p:txBody>
          <a:bodyPr/>
          <a:lstStyle/>
          <a:p>
            <a:r>
              <a:rPr lang="en-US" dirty="0" smtClean="0"/>
              <a:t>Students from the partner institution must adopt the modes of assessment of the host institution which will automatically be recognized by the home institution. </a:t>
            </a:r>
          </a:p>
          <a:p>
            <a:r>
              <a:rPr lang="en-US" dirty="0" smtClean="0"/>
              <a:t>Students from the partner institution will take semester examinations for the study modules of the Double Diploma Program according to the study and examination rules of the respective institution and programs in which they study. </a:t>
            </a:r>
            <a:endParaRPr lang="en-US" dirty="0"/>
          </a:p>
        </p:txBody>
      </p:sp>
    </p:spTree>
    <p:extLst>
      <p:ext uri="{BB962C8B-B14F-4D97-AF65-F5344CB8AC3E}">
        <p14:creationId xmlns:p14="http://schemas.microsoft.com/office/powerpoint/2010/main" val="3569103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1244</Words>
  <Application>Microsoft Office PowerPoint</Application>
  <PresentationFormat>Widescreen</PresentationFormat>
  <Paragraphs>132</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Comic Sans MS</vt:lpstr>
      <vt:lpstr>Verdana</vt:lpstr>
      <vt:lpstr>Wingdings</vt:lpstr>
      <vt:lpstr>Office Theme</vt:lpstr>
      <vt:lpstr>Development of practically-oriented student-centred education in the field of modelling of Cyber-Physical Systems - CybPhys</vt:lpstr>
      <vt:lpstr>Project idea</vt:lpstr>
      <vt:lpstr>Double Degree Master Program development and accreditation: RTU - KhNAHU</vt:lpstr>
      <vt:lpstr>PowerPoint Presentation</vt:lpstr>
      <vt:lpstr>Admission Requirements </vt:lpstr>
      <vt:lpstr>Program Structure</vt:lpstr>
      <vt:lpstr>Preliminary program Structure</vt:lpstr>
      <vt:lpstr>The selecting process </vt:lpstr>
      <vt:lpstr>Examinations</vt:lpstr>
      <vt:lpstr>Awards Procedures and documentation </vt:lpstr>
      <vt:lpstr>The awards procedures and documentation 1</vt:lpstr>
      <vt:lpstr>The awards procedures and documentation 2</vt:lpstr>
      <vt:lpstr>KhNAHU questions (advice from prof. I. Tipāns)</vt:lpstr>
      <vt:lpstr>KhNAHU questions</vt:lpstr>
      <vt:lpstr>KhNAHU questions</vt:lpstr>
      <vt:lpstr>Questions and discussions</vt:lpstr>
    </vt:vector>
  </TitlesOfParts>
  <Company>Riga Technical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Anatolijs Zabašta</dc:creator>
  <cp:lastModifiedBy>Anatolijs Zabašta</cp:lastModifiedBy>
  <cp:revision>56</cp:revision>
  <cp:lastPrinted>2020-02-17T06:25:20Z</cp:lastPrinted>
  <dcterms:created xsi:type="dcterms:W3CDTF">2019-11-08T11:50:39Z</dcterms:created>
  <dcterms:modified xsi:type="dcterms:W3CDTF">2020-02-17T07:20:31Z</dcterms:modified>
</cp:coreProperties>
</file>