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840" r:id="rId1"/>
  </p:sldMasterIdLst>
  <p:notesMasterIdLst>
    <p:notesMasterId r:id="rId25"/>
  </p:notesMasterIdLst>
  <p:sldIdLst>
    <p:sldId id="256" r:id="rId2"/>
    <p:sldId id="297" r:id="rId3"/>
    <p:sldId id="308" r:id="rId4"/>
    <p:sldId id="307" r:id="rId5"/>
    <p:sldId id="286" r:id="rId6"/>
    <p:sldId id="294" r:id="rId7"/>
    <p:sldId id="289" r:id="rId8"/>
    <p:sldId id="295" r:id="rId9"/>
    <p:sldId id="296" r:id="rId10"/>
    <p:sldId id="298" r:id="rId11"/>
    <p:sldId id="290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11" r:id="rId21"/>
    <p:sldId id="313" r:id="rId22"/>
    <p:sldId id="312" r:id="rId23"/>
    <p:sldId id="27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21" autoAdjust="0"/>
    <p:restoredTop sz="93867" autoAdjust="0"/>
  </p:normalViewPr>
  <p:slideViewPr>
    <p:cSldViewPr>
      <p:cViewPr>
        <p:scale>
          <a:sx n="60" d="100"/>
          <a:sy n="60" d="100"/>
        </p:scale>
        <p:origin x="-1376" y="-1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6ADA8-7D24-4935-8F5A-4B07FB23010A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22AE9-821F-4C05-A35F-1998CB466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240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22AE9-821F-4C05-A35F-1998CB46693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910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22AE9-821F-4C05-A35F-1998CB46693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910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22AE9-821F-4C05-A35F-1998CB46693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910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22AE9-821F-4C05-A35F-1998CB46693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910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22AE9-821F-4C05-A35F-1998CB46693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910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22AE9-821F-4C05-A35F-1998CB46693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751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22AE9-821F-4C05-A35F-1998CB466931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910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22AE9-821F-4C05-A35F-1998CB466931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751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22AE9-821F-4C05-A35F-1998CB466931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069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3971FDB-A828-4A82-A45E-C5EABF5C58BE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C6609B8-680E-4C8B-8838-1328244EE95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1FDB-A828-4A82-A45E-C5EABF5C58BE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09B8-680E-4C8B-8838-1328244EE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33971FDB-A828-4A82-A45E-C5EABF5C58BE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C6609B8-680E-4C8B-8838-1328244EE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1FDB-A828-4A82-A45E-C5EABF5C58BE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09B8-680E-4C8B-8838-1328244EE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3971FDB-A828-4A82-A45E-C5EABF5C58BE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2C6609B8-680E-4C8B-8838-1328244EE95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1FDB-A828-4A82-A45E-C5EABF5C58BE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09B8-680E-4C8B-8838-1328244EE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1FDB-A828-4A82-A45E-C5EABF5C58BE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09B8-680E-4C8B-8838-1328244EE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1FDB-A828-4A82-A45E-C5EABF5C58BE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09B8-680E-4C8B-8838-1328244EE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3971FDB-A828-4A82-A45E-C5EABF5C58BE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09B8-680E-4C8B-8838-1328244EE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1FDB-A828-4A82-A45E-C5EABF5C58BE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09B8-680E-4C8B-8838-1328244EE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1FDB-A828-4A82-A45E-C5EABF5C58BE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09B8-680E-4C8B-8838-1328244EE95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3971FDB-A828-4A82-A45E-C5EABF5C58BE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C6609B8-680E-4C8B-8838-1328244EE95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30.png"/><Relationship Id="rId7" Type="http://schemas.openxmlformats.org/officeDocument/2006/relationships/image" Target="../media/image2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31.png"/><Relationship Id="rId9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0.png"/><Relationship Id="rId7" Type="http://schemas.openxmlformats.org/officeDocument/2006/relationships/image" Target="../media/image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knt.knu.edu.ua/wp-content/uploads/cybphys_logo_smal-300x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0995"/>
            <a:ext cx="3576154" cy="64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335" y="1700808"/>
            <a:ext cx="6408712" cy="1584176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ERASMUS+</a:t>
            </a:r>
            <a:br>
              <a:rPr lang="en-US" sz="4800" dirty="0"/>
            </a:br>
            <a:r>
              <a:rPr lang="en-US" sz="4800" dirty="0" err="1"/>
              <a:t>Modelling</a:t>
            </a:r>
            <a:r>
              <a:rPr lang="en-US" sz="4800" dirty="0"/>
              <a:t> </a:t>
            </a:r>
            <a:r>
              <a:rPr lang="en-US" sz="4800" dirty="0" err="1"/>
              <a:t>CybPhys</a:t>
            </a:r>
            <a:r>
              <a:rPr lang="en-US" sz="4800" dirty="0"/>
              <a:t> </a:t>
            </a:r>
            <a:br>
              <a:rPr lang="en-US" sz="4800" dirty="0"/>
            </a:br>
            <a:r>
              <a:rPr lang="en-US" sz="3200" dirty="0"/>
              <a:t>609557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23405" y="3356992"/>
            <a:ext cx="6553200" cy="457200"/>
          </a:xfrm>
        </p:spPr>
        <p:txBody>
          <a:bodyPr>
            <a:noAutofit/>
          </a:bodyPr>
          <a:lstStyle/>
          <a:p>
            <a:pPr algn="ctr"/>
            <a:r>
              <a:rPr lang="en-US" b="1" dirty="0" err="1"/>
              <a:t>Kryvyi</a:t>
            </a:r>
            <a:r>
              <a:rPr lang="en-US" b="1" dirty="0"/>
              <a:t> </a:t>
            </a:r>
            <a:r>
              <a:rPr lang="en-US" b="1" dirty="0" err="1"/>
              <a:t>Rih</a:t>
            </a:r>
            <a:r>
              <a:rPr lang="en-US" b="1" dirty="0"/>
              <a:t> National University</a:t>
            </a:r>
          </a:p>
          <a:p>
            <a:pPr algn="ctr"/>
            <a:r>
              <a:rPr lang="en-US" b="1" dirty="0" smtClean="0"/>
              <a:t>Courses development progress</a:t>
            </a:r>
            <a:r>
              <a:rPr lang="en-US" b="1" dirty="0"/>
              <a:t> </a:t>
            </a:r>
            <a:r>
              <a:rPr lang="en-US" b="1" dirty="0" smtClean="0"/>
              <a:t>(12/04/21)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995"/>
            <a:ext cx="1877564" cy="169138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3076777-AFBC-49E6-A0A2-1969A7DF50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112" y="78465"/>
            <a:ext cx="3556493" cy="1015882"/>
          </a:xfrm>
          <a:prstGeom prst="rect">
            <a:avLst/>
          </a:prstGeom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3184" y="4291731"/>
            <a:ext cx="25146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8" name="object 4"/>
          <p:cNvSpPr>
            <a:spLocks noChangeArrowheads="1"/>
          </p:cNvSpPr>
          <p:nvPr/>
        </p:nvSpPr>
        <p:spPr bwMode="auto">
          <a:xfrm>
            <a:off x="6477000" y="4258394"/>
            <a:ext cx="2520950" cy="2243137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10" name="object 133"/>
          <p:cNvSpPr>
            <a:spLocks noChangeArrowheads="1"/>
          </p:cNvSpPr>
          <p:nvPr/>
        </p:nvSpPr>
        <p:spPr bwMode="auto">
          <a:xfrm>
            <a:off x="2971800" y="4139331"/>
            <a:ext cx="3276600" cy="238601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72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013C6BB-3E6D-4CD8-9E31-2A9E810F44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395" y="54708"/>
            <a:ext cx="866629" cy="780696"/>
          </a:xfrm>
          <a:prstGeom prst="rect">
            <a:avLst/>
          </a:prstGeom>
        </p:spPr>
      </p:pic>
      <p:pic>
        <p:nvPicPr>
          <p:cNvPr id="6" name="Picture 2" descr="http://aknt.knu.edu.ua/wp-content/uploads/cybphys_logo_smal-300x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56633" y="2734984"/>
            <a:ext cx="3576154" cy="64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64138"/>
            <a:ext cx="3350333" cy="467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94478"/>
            <a:ext cx="73838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It was decided to include a number of disciplines, such </a:t>
            </a:r>
            <a:r>
              <a:rPr lang="en-US" dirty="0" smtClean="0"/>
              <a:t>as</a:t>
            </a:r>
            <a:r>
              <a:rPr lang="ru-RU" dirty="0" smtClean="0"/>
              <a:t>:</a:t>
            </a:r>
          </a:p>
          <a:p>
            <a:endParaRPr lang="ru-RU" dirty="0" smtClean="0"/>
          </a:p>
          <a:p>
            <a:pPr marL="285750" indent="-285750" fontAlgn="t">
              <a:buFont typeface="Arial" pitchFamily="34" charset="0"/>
              <a:buChar char="•"/>
            </a:pPr>
            <a:r>
              <a:rPr lang="en-US" b="1" dirty="0"/>
              <a:t>Smart manufacturing based on cyber-physical systems</a:t>
            </a:r>
            <a:endParaRPr lang="ru-RU" dirty="0"/>
          </a:p>
          <a:p>
            <a:pPr marL="285750" indent="-285750" fontAlgn="t">
              <a:buFont typeface="Arial" pitchFamily="34" charset="0"/>
              <a:buChar char="•"/>
            </a:pPr>
            <a:r>
              <a:rPr lang="en-US" b="1" dirty="0"/>
              <a:t>Machine Learning for Cyber Physical Systems and Industry </a:t>
            </a:r>
            <a:r>
              <a:rPr lang="en-US" b="1" dirty="0" smtClean="0"/>
              <a:t>4.0</a:t>
            </a:r>
            <a:endParaRPr lang="ru-RU" b="1" dirty="0" smtClean="0"/>
          </a:p>
          <a:p>
            <a:pPr marL="285750" indent="-285750" fontAlgn="t">
              <a:buFont typeface="Arial" pitchFamily="34" charset="0"/>
              <a:buChar char="•"/>
            </a:pPr>
            <a:r>
              <a:rPr lang="en-US" b="1" dirty="0"/>
              <a:t>Project Approach to the Designing of Cyber-Physical Systems</a:t>
            </a:r>
            <a:endParaRPr lang="ru-RU" b="1" dirty="0"/>
          </a:p>
          <a:p>
            <a:pPr fontAlgn="t"/>
            <a:endParaRPr lang="ru-RU" b="1" dirty="0" smtClean="0"/>
          </a:p>
          <a:p>
            <a:r>
              <a:rPr lang="en-US" dirty="0" smtClean="0"/>
              <a:t> </a:t>
            </a:r>
            <a:r>
              <a:rPr lang="en-US" dirty="0"/>
              <a:t>in the curriculum of the specialty </a:t>
            </a:r>
            <a:endParaRPr lang="ru-RU" dirty="0" smtClean="0"/>
          </a:p>
          <a:p>
            <a:r>
              <a:rPr lang="ru-RU" dirty="0" smtClean="0"/>
              <a:t>122-</a:t>
            </a:r>
            <a:r>
              <a:rPr lang="en-US" dirty="0" smtClean="0"/>
              <a:t>Computer </a:t>
            </a:r>
            <a:r>
              <a:rPr lang="en-US" dirty="0"/>
              <a:t>Science (Master's level)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570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013C6BB-3E6D-4CD8-9E31-2A9E810F44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395" y="54708"/>
            <a:ext cx="866629" cy="780696"/>
          </a:xfrm>
          <a:prstGeom prst="rect">
            <a:avLst/>
          </a:prstGeom>
        </p:spPr>
      </p:pic>
      <p:pic>
        <p:nvPicPr>
          <p:cNvPr id="6" name="Picture 2" descr="http://aknt.knu.edu.ua/wp-content/uploads/cybphys_logo_smal-300x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56633" y="2734984"/>
            <a:ext cx="3576154" cy="64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260648"/>
            <a:ext cx="3383264" cy="8589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825" y="1255526"/>
            <a:ext cx="5089796" cy="41494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9912" y="1988840"/>
            <a:ext cx="4335853" cy="23903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0133" y="4653135"/>
            <a:ext cx="4686637" cy="210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7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я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188057"/>
              </p:ext>
            </p:extLst>
          </p:nvPr>
        </p:nvGraphicFramePr>
        <p:xfrm>
          <a:off x="1043607" y="140458"/>
          <a:ext cx="700953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95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Course: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Modern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Information Technologies in Transport (MITT)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я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999027"/>
              </p:ext>
            </p:extLst>
          </p:nvPr>
        </p:nvGraphicFramePr>
        <p:xfrm>
          <a:off x="85860" y="1191578"/>
          <a:ext cx="2147707" cy="406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7707"/>
              </a:tblGrid>
              <a:tr h="4066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Finished tasks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я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36115"/>
              </p:ext>
            </p:extLst>
          </p:nvPr>
        </p:nvGraphicFramePr>
        <p:xfrm>
          <a:off x="2507615" y="1181183"/>
          <a:ext cx="367240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/>
              </a:tblGrid>
              <a:tr h="34840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1.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Workpackage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development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я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534475"/>
              </p:ext>
            </p:extLst>
          </p:nvPr>
        </p:nvGraphicFramePr>
        <p:xfrm>
          <a:off x="1023614" y="666018"/>
          <a:ext cx="702953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95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Course: Open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Pit Transport Cyber-Physical Systems (OPT CPS)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Таблиця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805795"/>
              </p:ext>
            </p:extLst>
          </p:nvPr>
        </p:nvGraphicFramePr>
        <p:xfrm>
          <a:off x="2496725" y="1639896"/>
          <a:ext cx="5568375" cy="435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8375"/>
              </a:tblGrid>
              <a:tr h="4358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Curriculums, Syllabi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Work Programs are in use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Таблиця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96656"/>
              </p:ext>
            </p:extLst>
          </p:nvPr>
        </p:nvGraphicFramePr>
        <p:xfrm>
          <a:off x="2519520" y="2188931"/>
          <a:ext cx="5563836" cy="383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3836"/>
              </a:tblGrid>
              <a:tr h="3834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E-books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chapters were prepared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21" name="Прямокутник 20"/>
          <p:cNvSpPr/>
          <p:nvPr/>
        </p:nvSpPr>
        <p:spPr>
          <a:xfrm>
            <a:off x="2461899" y="2589293"/>
            <a:ext cx="53985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Cyber-Physical </a:t>
            </a:r>
            <a:r>
              <a:rPr lang="en-US" i="1" dirty="0"/>
              <a:t>Systems for Clean </a:t>
            </a:r>
            <a:r>
              <a:rPr lang="en-US" i="1" dirty="0" smtClean="0"/>
              <a:t>Transportation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Сhapter </a:t>
            </a:r>
            <a:r>
              <a:rPr lang="en-US" dirty="0"/>
              <a:t>10. Road Traffic Cyber-Physical Systems </a:t>
            </a:r>
            <a:r>
              <a:rPr lang="en-US" dirty="0" smtClean="0"/>
              <a:t>Microsimulation (In Ukrainian and English) </a:t>
            </a:r>
            <a:endParaRPr lang="uk-UA" dirty="0"/>
          </a:p>
        </p:txBody>
      </p:sp>
      <p:sp>
        <p:nvSpPr>
          <p:cNvPr id="23" name="Прямокутник 22"/>
          <p:cNvSpPr/>
          <p:nvPr/>
        </p:nvSpPr>
        <p:spPr>
          <a:xfrm>
            <a:off x="2467603" y="3412510"/>
            <a:ext cx="53871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Cyber-Physical Systems Modelling and </a:t>
            </a:r>
            <a:r>
              <a:rPr lang="en-US" i="1" dirty="0" smtClean="0"/>
              <a:t>Simulation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Chapter </a:t>
            </a:r>
            <a:r>
              <a:rPr lang="en-US" dirty="0"/>
              <a:t>5: Transportation Systems (simulation,</a:t>
            </a:r>
          </a:p>
          <a:p>
            <a:r>
              <a:rPr lang="en-US" dirty="0"/>
              <a:t>modelling, traffic video analysis</a:t>
            </a:r>
            <a:r>
              <a:rPr lang="en-US" dirty="0" smtClean="0"/>
              <a:t>) (in English)</a:t>
            </a:r>
            <a:endParaRPr lang="uk-UA" dirty="0"/>
          </a:p>
        </p:txBody>
      </p:sp>
      <p:graphicFrame>
        <p:nvGraphicFramePr>
          <p:cNvPr id="26" name="Таблиця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439245"/>
              </p:ext>
            </p:extLst>
          </p:nvPr>
        </p:nvGraphicFramePr>
        <p:xfrm>
          <a:off x="2348100" y="4335840"/>
          <a:ext cx="5729062" cy="39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9062"/>
              </a:tblGrid>
              <a:tr h="39516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Student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training have been conducting on MITT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Таблиця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539142"/>
              </p:ext>
            </p:extLst>
          </p:nvPr>
        </p:nvGraphicFramePr>
        <p:xfrm>
          <a:off x="2348100" y="4844916"/>
          <a:ext cx="574620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6202"/>
              </a:tblGrid>
              <a:tr h="429295"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The method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of road traffic survey was successfully tested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Таблиця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510943"/>
              </p:ext>
            </p:extLst>
          </p:nvPr>
        </p:nvGraphicFramePr>
        <p:xfrm>
          <a:off x="57305" y="4323150"/>
          <a:ext cx="2147707" cy="420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7707"/>
              </a:tblGrid>
              <a:tr h="4205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urrent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tasks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Таблиця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013232"/>
              </p:ext>
            </p:extLst>
          </p:nvPr>
        </p:nvGraphicFramePr>
        <p:xfrm>
          <a:off x="85745" y="6098034"/>
          <a:ext cx="2119267" cy="492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9267"/>
              </a:tblGrid>
              <a:tr h="49254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Future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tasks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Таблиця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0230"/>
              </p:ext>
            </p:extLst>
          </p:nvPr>
        </p:nvGraphicFramePr>
        <p:xfrm>
          <a:off x="2348100" y="5570044"/>
          <a:ext cx="5751008" cy="39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1008"/>
              </a:tblGrid>
              <a:tr h="39516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Learning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materials for OPT CPS are tested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Таблиця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30378"/>
              </p:ext>
            </p:extLst>
          </p:nvPr>
        </p:nvGraphicFramePr>
        <p:xfrm>
          <a:off x="2348100" y="6098034"/>
          <a:ext cx="572906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9062"/>
              </a:tblGrid>
              <a:tr h="39516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Instructional guidelines for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labs will be developed with cooperation with key stakeholders 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32" name="Picture 2" descr="http://aknt.knu.edu.ua/wp-content/uploads/cybphys_logo_smal-300x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56633" y="2734984"/>
            <a:ext cx="3576154" cy="64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1013C6BB-3E6D-4CD8-9E31-2A9E810F44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395" y="54708"/>
            <a:ext cx="866629" cy="78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25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я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008963"/>
              </p:ext>
            </p:extLst>
          </p:nvPr>
        </p:nvGraphicFramePr>
        <p:xfrm>
          <a:off x="211535" y="173067"/>
          <a:ext cx="5398591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8591"/>
              </a:tblGrid>
              <a:tr h="4358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Curriculum, Syllabus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Work Program are available on Automobile Department web-site: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кутник 2"/>
          <p:cNvSpPr/>
          <p:nvPr/>
        </p:nvSpPr>
        <p:spPr>
          <a:xfrm>
            <a:off x="211535" y="813147"/>
            <a:ext cx="2634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https</a:t>
            </a:r>
            <a:r>
              <a:rPr lang="en-US" dirty="0">
                <a:solidFill>
                  <a:schemeClr val="tx2"/>
                </a:solidFill>
              </a:rPr>
              <a:t>://at.knu.edu.ua/</a:t>
            </a:r>
            <a:endParaRPr lang="uk-UA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984" y="1164578"/>
            <a:ext cx="6596406" cy="1987735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189185" y="3216004"/>
            <a:ext cx="7917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http://mlib.knu.edu.ua/course/index.php?categoryid=87&amp;browse=courses&amp;perpage=20&amp;page=1</a:t>
            </a:r>
            <a:endParaRPr lang="uk-UA" dirty="0">
              <a:solidFill>
                <a:schemeClr val="tx2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544" y="3862335"/>
            <a:ext cx="6182714" cy="2919210"/>
          </a:xfrm>
          <a:prstGeom prst="rect">
            <a:avLst/>
          </a:prstGeom>
        </p:spPr>
      </p:pic>
      <p:graphicFrame>
        <p:nvGraphicFramePr>
          <p:cNvPr id="7" name="Таблиця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515582"/>
              </p:ext>
            </p:extLst>
          </p:nvPr>
        </p:nvGraphicFramePr>
        <p:xfrm>
          <a:off x="189185" y="2805592"/>
          <a:ext cx="3341489" cy="489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1489"/>
              </a:tblGrid>
              <a:tr h="489052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and KNU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moodle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platform: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 descr="http://aknt.knu.edu.ua/wp-content/uploads/cybphys_logo_smal-300x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56633" y="2734984"/>
            <a:ext cx="3576154" cy="64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013C6BB-3E6D-4CD8-9E31-2A9E810F44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395" y="54708"/>
            <a:ext cx="866629" cy="78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75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764704"/>
            <a:ext cx="4489660" cy="5328592"/>
          </a:xfrm>
          <a:prstGeom prst="rect">
            <a:avLst/>
          </a:prstGeom>
        </p:spPr>
      </p:pic>
      <p:graphicFrame>
        <p:nvGraphicFramePr>
          <p:cNvPr id="6" name="Таблиця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948470"/>
              </p:ext>
            </p:extLst>
          </p:nvPr>
        </p:nvGraphicFramePr>
        <p:xfrm>
          <a:off x="323528" y="135960"/>
          <a:ext cx="7375795" cy="39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75795"/>
              </a:tblGrid>
              <a:tr h="3951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Fragments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of syllabus and work program of MITT course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69" y="620688"/>
            <a:ext cx="4824536" cy="622748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013C6BB-3E6D-4CD8-9E31-2A9E810F44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395" y="54708"/>
            <a:ext cx="866629" cy="78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317643"/>
              </p:ext>
            </p:extLst>
          </p:nvPr>
        </p:nvGraphicFramePr>
        <p:xfrm>
          <a:off x="323528" y="135960"/>
          <a:ext cx="7375795" cy="39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75795"/>
              </a:tblGrid>
              <a:tr h="3951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Fragments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of syllabus and work program of OPT CPS course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96"/>
            <a:ext cx="4761161" cy="54998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1161" y="686966"/>
            <a:ext cx="4203327" cy="554949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013C6BB-3E6D-4CD8-9E31-2A9E810F44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395" y="54708"/>
            <a:ext cx="866629" cy="78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54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391" y="1099145"/>
            <a:ext cx="2152650" cy="15049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1102965"/>
            <a:ext cx="6120680" cy="11854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8620" y="2142146"/>
            <a:ext cx="6121772" cy="958935"/>
          </a:xfrm>
          <a:prstGeom prst="rect">
            <a:avLst/>
          </a:prstGeom>
        </p:spPr>
      </p:pic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02016"/>
              </p:ext>
            </p:extLst>
          </p:nvPr>
        </p:nvGraphicFramePr>
        <p:xfrm>
          <a:off x="1763688" y="141447"/>
          <a:ext cx="5563836" cy="514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3836"/>
              </a:tblGrid>
              <a:tr h="51488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E-books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chapters are uploaded to BSU platform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кутник 5"/>
          <p:cNvSpPr/>
          <p:nvPr/>
        </p:nvSpPr>
        <p:spPr>
          <a:xfrm>
            <a:off x="251520" y="656332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https://eduphys.bsu.by/course/view.php?id=104</a:t>
            </a:r>
            <a:endParaRPr lang="uk-UA" dirty="0">
              <a:solidFill>
                <a:schemeClr val="tx2"/>
              </a:solidFill>
            </a:endParaRPr>
          </a:p>
        </p:txBody>
      </p:sp>
      <p:graphicFrame>
        <p:nvGraphicFramePr>
          <p:cNvPr id="7" name="Таблиця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325693"/>
              </p:ext>
            </p:extLst>
          </p:nvPr>
        </p:nvGraphicFramePr>
        <p:xfrm>
          <a:off x="1785440" y="3080435"/>
          <a:ext cx="5542084" cy="39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2084"/>
              </a:tblGrid>
              <a:tr h="3951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Student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training on MITT in Google Classroom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08" y="3475595"/>
            <a:ext cx="3383264" cy="8589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8668" y="4347095"/>
            <a:ext cx="4335853" cy="23903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9952" y="3488165"/>
            <a:ext cx="3803207" cy="3100581"/>
          </a:xfrm>
          <a:prstGeom prst="rect">
            <a:avLst/>
          </a:prstGeom>
        </p:spPr>
      </p:pic>
      <p:pic>
        <p:nvPicPr>
          <p:cNvPr id="11" name="Picture 2" descr="http://aknt.knu.edu.ua/wp-content/uploads/cybphys_logo_smal-300x5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56633" y="2734984"/>
            <a:ext cx="3576154" cy="64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1013C6BB-3E6D-4CD8-9E31-2A9E810F44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395" y="54708"/>
            <a:ext cx="866629" cy="78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83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knt.knu.edu.ua/wp-content/uploads/cybphys_logo_smal-300x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50195" y="1466222"/>
            <a:ext cx="3576154" cy="64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085925"/>
              </p:ext>
            </p:extLst>
          </p:nvPr>
        </p:nvGraphicFramePr>
        <p:xfrm>
          <a:off x="323528" y="1151806"/>
          <a:ext cx="7632848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2848"/>
              </a:tblGrid>
              <a:tr h="395160"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Developed methodology of traffic survey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is tested </a:t>
                      </a:r>
                    </a:p>
                    <a:p>
                      <a:pPr algn="just"/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*in filed conditions (in student practices),</a:t>
                      </a:r>
                    </a:p>
                    <a:p>
                      <a:pPr algn="just"/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*in a class-room environment (remotely).</a:t>
                      </a:r>
                      <a:endParaRPr lang="ru-RU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endParaRPr lang="en-US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Field studies are carried out via drone DJI Mavic Air 2 using.</a:t>
                      </a:r>
                    </a:p>
                    <a:p>
                      <a:pPr algn="just"/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Labs are conducted using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DataFromSky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intelligent analysis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AI) of obtained road traffic video footages and VISSIM microsimulation software to further decision-making. 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057188"/>
              </p:ext>
            </p:extLst>
          </p:nvPr>
        </p:nvGraphicFramePr>
        <p:xfrm>
          <a:off x="323528" y="133747"/>
          <a:ext cx="7632848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2848"/>
              </a:tblGrid>
              <a:tr h="720080"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Equipment purchased with the help of the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CypPhys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Project is used in case study workshops (MITT course)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75" y="3752900"/>
            <a:ext cx="4343078" cy="21765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3" y="5975145"/>
            <a:ext cx="1872893" cy="8709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8833" y="3735785"/>
            <a:ext cx="4523084" cy="228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5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knt.knu.edu.ua/wp-content/uploads/cybphys_logo_smal-300x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56633" y="2734984"/>
            <a:ext cx="3576154" cy="64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8" y="68409"/>
            <a:ext cx="2597124" cy="36756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5139" y="68409"/>
            <a:ext cx="5330149" cy="35225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4499" y="3443492"/>
            <a:ext cx="5218795" cy="34145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9080"/>
            <a:ext cx="2969517" cy="22271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013C6BB-3E6D-4CD8-9E31-2A9E810F44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395" y="54708"/>
            <a:ext cx="866629" cy="78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3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ÐÐ°ÑÑÐ¸Ð½ÐºÐ¸ Ð¿Ð¾ Ð·Ð°Ð¿ÑÐ¾ÑÑ ÐºÐ°ÑÑÐµÑ ÑÑÐ¾Ð¹Ð»ÐµÐ½ÑÐºÐ¾Ð³Ð¾ Ð³Ð¾Ðº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08" y="388752"/>
            <a:ext cx="6768752" cy="197986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object 6"/>
          <p:cNvSpPr/>
          <p:nvPr/>
        </p:nvSpPr>
        <p:spPr>
          <a:xfrm>
            <a:off x="2043883" y="2778134"/>
            <a:ext cx="590562" cy="6764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3"/>
          <p:cNvSpPr/>
          <p:nvPr/>
        </p:nvSpPr>
        <p:spPr>
          <a:xfrm>
            <a:off x="2057433" y="3798627"/>
            <a:ext cx="580587" cy="4371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/>
          <p:cNvSpPr/>
          <p:nvPr/>
        </p:nvSpPr>
        <p:spPr>
          <a:xfrm>
            <a:off x="2072837" y="4579771"/>
            <a:ext cx="685544" cy="7097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2"/>
          <p:cNvSpPr/>
          <p:nvPr/>
        </p:nvSpPr>
        <p:spPr>
          <a:xfrm>
            <a:off x="2175560" y="5749143"/>
            <a:ext cx="622406" cy="7095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Прямокутник 7"/>
          <p:cNvSpPr/>
          <p:nvPr/>
        </p:nvSpPr>
        <p:spPr>
          <a:xfrm>
            <a:off x="734847" y="2355184"/>
            <a:ext cx="715767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Implementation phases of digital manufacturing</a:t>
            </a:r>
            <a:endParaRPr lang="ru-RU" sz="2000" b="1" dirty="0">
              <a:solidFill>
                <a:srgbClr val="002060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107504" y="2824891"/>
            <a:ext cx="18525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Bef>
                <a:spcPts val="100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Phase – Robotic</a:t>
            </a: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Open Pit Trucks</a:t>
            </a:r>
            <a:endParaRPr lang="ru-RU" b="1" dirty="0">
              <a:solidFill>
                <a:srgbClr val="002060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0" y="3774078"/>
            <a:ext cx="1960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Bef>
                <a:spcPts val="100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 Phase – Control Systems</a:t>
            </a:r>
            <a:endParaRPr lang="ru-RU" b="1" dirty="0">
              <a:solidFill>
                <a:srgbClr val="002060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0" y="4516782"/>
            <a:ext cx="19600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Bef>
                <a:spcPts val="100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 Phase – Control and Safety</a:t>
            </a:r>
            <a:endParaRPr lang="ru-RU" b="1" dirty="0">
              <a:solidFill>
                <a:srgbClr val="002060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-25673" y="5642238"/>
            <a:ext cx="19600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Bef>
                <a:spcPts val="100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 Phase – Robots and Analytics</a:t>
            </a:r>
            <a:endParaRPr lang="ru-RU" b="1" dirty="0">
              <a:solidFill>
                <a:srgbClr val="002060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2685142" y="2839524"/>
            <a:ext cx="53453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Bef>
                <a:spcPts val="100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Autonomous open pit trucks technology field test operations at CGOK enterprise in </a:t>
            </a:r>
            <a:r>
              <a:rPr lang="en-US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Kryvyi</a:t>
            </a:r>
            <a:r>
              <a:rPr lang="en-US" b="1" dirty="0" smtClean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Rih</a:t>
            </a:r>
            <a:r>
              <a:rPr lang="en-US" b="1" dirty="0" smtClean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b="1" dirty="0">
              <a:solidFill>
                <a:srgbClr val="002060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Таблиця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278612"/>
              </p:ext>
            </p:extLst>
          </p:nvPr>
        </p:nvGraphicFramePr>
        <p:xfrm>
          <a:off x="1403648" y="20621"/>
          <a:ext cx="597666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6664"/>
              </a:tblGrid>
              <a:tr h="328976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Learning materials development for OPT CPS course 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6" name="Прямокутник 15"/>
          <p:cNvSpPr/>
          <p:nvPr/>
        </p:nvSpPr>
        <p:spPr>
          <a:xfrm>
            <a:off x="2685142" y="3684512"/>
            <a:ext cx="54370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Bef>
                <a:spcPts val="100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Load and fuel consumption </a:t>
            </a: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control system, single central control facility </a:t>
            </a:r>
            <a:endParaRPr lang="ru-RU" b="1" dirty="0">
              <a:solidFill>
                <a:srgbClr val="002060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кутник 17"/>
          <p:cNvSpPr/>
          <p:nvPr/>
        </p:nvSpPr>
        <p:spPr>
          <a:xfrm>
            <a:off x="2708012" y="4487426"/>
            <a:ext cx="54370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Bef>
                <a:spcPts val="100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ACS “Open Pit”, VG Drill, VG </a:t>
            </a:r>
            <a:r>
              <a:rPr lang="en-US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Scarex</a:t>
            </a:r>
            <a:r>
              <a:rPr lang="en-US" b="1" dirty="0" smtClean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diagnostics systems, dispatching control, road</a:t>
            </a: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conditions monitoring</a:t>
            </a:r>
            <a:endParaRPr lang="ru-RU" b="1" dirty="0">
              <a:solidFill>
                <a:srgbClr val="002060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кутник 18"/>
          <p:cNvSpPr/>
          <p:nvPr/>
        </p:nvSpPr>
        <p:spPr>
          <a:xfrm>
            <a:off x="2774355" y="5642238"/>
            <a:ext cx="54370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Bef>
                <a:spcPts val="100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Autonomous and remotely controlled mining transport complex</a:t>
            </a: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single central control facility</a:t>
            </a:r>
            <a:endParaRPr lang="ru-RU" b="1" dirty="0">
              <a:solidFill>
                <a:srgbClr val="002060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 descr="http://aknt.knu.edu.ua/wp-content/uploads/cybphys_logo_smal-300x5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56633" y="2734984"/>
            <a:ext cx="3576154" cy="64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1013C6BB-3E6D-4CD8-9E31-2A9E810F44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395" y="54708"/>
            <a:ext cx="866629" cy="78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89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205" y="188640"/>
            <a:ext cx="7848872" cy="721829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800" i="1" cap="none" dirty="0" smtClean="0"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151 – «С</a:t>
            </a:r>
            <a:r>
              <a:rPr lang="en-US" sz="2800" i="1" cap="none" dirty="0" err="1" smtClean="0"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yber</a:t>
            </a:r>
            <a:r>
              <a:rPr lang="en-US" sz="2800" i="1" cap="none" dirty="0" smtClean="0"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-Physical Systems in industry, business and transport</a:t>
            </a:r>
            <a:r>
              <a:rPr lang="uk-UA" sz="2800" i="1" cap="none" dirty="0" smtClean="0"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» - </a:t>
            </a:r>
            <a:r>
              <a:rPr lang="en-US" sz="2800" i="1" cap="none" dirty="0" smtClean="0"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key milestones</a:t>
            </a:r>
            <a:endParaRPr lang="ru-RU" sz="2800" i="1" dirty="0">
              <a:gradFill flip="none" rotWithShape="1">
                <a:gsLst>
                  <a:gs pos="0">
                    <a:schemeClr val="accent2">
                      <a:lumMod val="89000"/>
                    </a:schemeClr>
                  </a:gs>
                  <a:gs pos="23000">
                    <a:schemeClr val="accent2">
                      <a:lumMod val="89000"/>
                    </a:schemeClr>
                  </a:gs>
                  <a:gs pos="69000">
                    <a:schemeClr val="accent2">
                      <a:lumMod val="75000"/>
                    </a:schemeClr>
                  </a:gs>
                  <a:gs pos="97000">
                    <a:schemeClr val="accent2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013C6BB-3E6D-4CD8-9E31-2A9E810F4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395" y="54708"/>
            <a:ext cx="866629" cy="780696"/>
          </a:xfrm>
          <a:prstGeom prst="rect">
            <a:avLst/>
          </a:prstGeom>
        </p:spPr>
      </p:pic>
      <p:pic>
        <p:nvPicPr>
          <p:cNvPr id="6" name="Picture 2" descr="http://aknt.knu.edu.ua/wp-content/uploads/cybphys_logo_smal-300x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56633" y="2734984"/>
            <a:ext cx="3576154" cy="64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9229" y="1253188"/>
            <a:ext cx="76328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/>
              <a:t>Obligations of the </a:t>
            </a:r>
            <a:r>
              <a:rPr lang="en-US" sz="1600" dirty="0" err="1"/>
              <a:t>Kryvyi</a:t>
            </a:r>
            <a:r>
              <a:rPr lang="en-US" sz="1600" dirty="0"/>
              <a:t> </a:t>
            </a:r>
            <a:r>
              <a:rPr lang="en-US" sz="1600" dirty="0" err="1"/>
              <a:t>Rih</a:t>
            </a:r>
            <a:r>
              <a:rPr lang="en-US" sz="1600" dirty="0"/>
              <a:t> National University </a:t>
            </a:r>
            <a:r>
              <a:rPr lang="en-US" sz="1600" dirty="0" smtClean="0"/>
              <a:t>are </a:t>
            </a:r>
            <a:r>
              <a:rPr lang="en-US" sz="1600" dirty="0"/>
              <a:t>to </a:t>
            </a:r>
            <a:r>
              <a:rPr lang="en-US" sz="1600" dirty="0" smtClean="0"/>
              <a:t>open</a:t>
            </a:r>
            <a:r>
              <a:rPr lang="ru-RU" sz="1600" dirty="0" smtClean="0"/>
              <a:t> (</a:t>
            </a:r>
            <a:r>
              <a:rPr lang="en-US" sz="1600" dirty="0" smtClean="0"/>
              <a:t>Sept 2021) </a:t>
            </a:r>
            <a:r>
              <a:rPr lang="en-US" sz="1600" dirty="0"/>
              <a:t>and accredit </a:t>
            </a:r>
            <a:r>
              <a:rPr lang="en-US" sz="1600" dirty="0" smtClean="0"/>
              <a:t>by </a:t>
            </a:r>
            <a:r>
              <a:rPr lang="en-US" sz="1600" dirty="0"/>
              <a:t>National Agency for Quality Assurance in Higher Education (</a:t>
            </a:r>
            <a:r>
              <a:rPr lang="en-US" sz="1600" dirty="0" smtClean="0"/>
              <a:t>Nov 2022) a </a:t>
            </a:r>
            <a:r>
              <a:rPr lang="en-US" sz="1600" dirty="0"/>
              <a:t>new educational and professional program </a:t>
            </a:r>
            <a:r>
              <a:rPr lang="ru-RU" sz="1600" i="1" dirty="0" smtClean="0"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151 </a:t>
            </a:r>
            <a:r>
              <a:rPr lang="ru-RU" sz="1600" i="1" dirty="0"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– «С</a:t>
            </a:r>
            <a:r>
              <a:rPr lang="en-US" sz="1600" i="1" dirty="0" err="1"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yber</a:t>
            </a:r>
            <a:r>
              <a:rPr lang="en-US" sz="1600" i="1" dirty="0"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-Physical Systems in industry, business and transport</a:t>
            </a:r>
            <a:r>
              <a:rPr lang="uk-UA" sz="1600" i="1" dirty="0"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» </a:t>
            </a:r>
            <a:r>
              <a:rPr lang="uk-UA" sz="1600" i="1" dirty="0" smtClean="0"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uk-UA" sz="1600" dirty="0" smtClean="0"/>
              <a:t>(</a:t>
            </a:r>
            <a:r>
              <a:rPr lang="en-US" sz="1600" dirty="0" smtClean="0"/>
              <a:t>Master degree)</a:t>
            </a:r>
          </a:p>
          <a:p>
            <a:endParaRPr lang="ru-RU" sz="1600" dirty="0" smtClean="0"/>
          </a:p>
          <a:p>
            <a:pPr algn="ctr"/>
            <a:r>
              <a:rPr lang="en-US" sz="1600" b="1" dirty="0"/>
              <a:t>What we have already done</a:t>
            </a:r>
            <a:endParaRPr lang="ru-RU" sz="16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The new educational program is included </a:t>
            </a:r>
            <a:r>
              <a:rPr lang="en-US" sz="1600" dirty="0" smtClean="0"/>
              <a:t>in </a:t>
            </a:r>
            <a:r>
              <a:rPr lang="en-US" sz="1600" dirty="0"/>
              <a:t>the Unified State Database on </a:t>
            </a:r>
            <a:r>
              <a:rPr lang="en-US" sz="1600" dirty="0" smtClean="0"/>
              <a:t>Education</a:t>
            </a:r>
            <a:endParaRPr lang="uk-UA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The</a:t>
            </a:r>
            <a:r>
              <a:rPr lang="ru-RU" sz="1600" dirty="0" smtClean="0"/>
              <a:t> </a:t>
            </a:r>
            <a:r>
              <a:rPr lang="en-US" sz="1600" dirty="0" smtClean="0"/>
              <a:t>final </a:t>
            </a:r>
            <a:r>
              <a:rPr lang="en-US" sz="1600" dirty="0"/>
              <a:t>curriculum is developed and approved </a:t>
            </a:r>
            <a:r>
              <a:rPr lang="en-US" sz="1600" dirty="0" smtClean="0"/>
              <a:t>by KNU management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A special document </a:t>
            </a:r>
            <a:r>
              <a:rPr lang="en-US" sz="1600" dirty="0" smtClean="0"/>
              <a:t>– the educational </a:t>
            </a:r>
            <a:r>
              <a:rPr lang="en-US" sz="1600" dirty="0"/>
              <a:t>and </a:t>
            </a:r>
            <a:r>
              <a:rPr lang="en-US" sz="1600" dirty="0" smtClean="0"/>
              <a:t>professional </a:t>
            </a:r>
            <a:r>
              <a:rPr lang="en-US" sz="1600" dirty="0"/>
              <a:t>program that describes the </a:t>
            </a:r>
            <a:r>
              <a:rPr lang="en-US" sz="1600" dirty="0" smtClean="0"/>
              <a:t>features and </a:t>
            </a:r>
            <a:r>
              <a:rPr lang="en-US" sz="1600" dirty="0"/>
              <a:t>the competence of </a:t>
            </a:r>
            <a:r>
              <a:rPr lang="en-US" sz="1600" dirty="0" smtClean="0"/>
              <a:t>graduates of 151, is developed</a:t>
            </a:r>
            <a:r>
              <a:rPr lang="uk-UA" sz="1600" dirty="0" smtClean="0"/>
              <a:t> </a:t>
            </a:r>
            <a:r>
              <a:rPr lang="en-US" sz="1600" dirty="0" smtClean="0"/>
              <a:t>and approved by KNU management</a:t>
            </a:r>
            <a:endParaRPr lang="ru-RU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Exam tickets have been developed for entering a new specialty</a:t>
            </a:r>
            <a:endParaRPr lang="ru-RU" sz="1600" dirty="0"/>
          </a:p>
          <a:p>
            <a:endParaRPr lang="en-US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0848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747" y="-99392"/>
            <a:ext cx="7848872" cy="721829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2800" i="1" cap="none" dirty="0" smtClean="0"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Publications</a:t>
            </a:r>
            <a:endParaRPr lang="ru-RU" sz="2800" i="1" dirty="0">
              <a:gradFill flip="none" rotWithShape="1">
                <a:gsLst>
                  <a:gs pos="0">
                    <a:schemeClr val="accent2">
                      <a:lumMod val="89000"/>
                    </a:schemeClr>
                  </a:gs>
                  <a:gs pos="23000">
                    <a:schemeClr val="accent2">
                      <a:lumMod val="89000"/>
                    </a:schemeClr>
                  </a:gs>
                  <a:gs pos="69000">
                    <a:schemeClr val="accent2">
                      <a:lumMod val="75000"/>
                    </a:schemeClr>
                  </a:gs>
                  <a:gs pos="97000">
                    <a:schemeClr val="accent2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013C6BB-3E6D-4CD8-9E31-2A9E810F44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395" y="54708"/>
            <a:ext cx="866629" cy="780696"/>
          </a:xfrm>
          <a:prstGeom prst="rect">
            <a:avLst/>
          </a:prstGeom>
        </p:spPr>
      </p:pic>
      <p:pic>
        <p:nvPicPr>
          <p:cNvPr id="6" name="Picture 2" descr="http://aknt.knu.edu.ua/wp-content/uploads/cybphys_logo_smal-300x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56633" y="2734984"/>
            <a:ext cx="3576154" cy="64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620688"/>
            <a:ext cx="784887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KNU project team participates in development of </a:t>
            </a:r>
            <a:r>
              <a:rPr lang="en-GB" b="1" dirty="0" smtClean="0"/>
              <a:t>3</a:t>
            </a:r>
            <a:r>
              <a:rPr lang="en-GB" dirty="0" smtClean="0"/>
              <a:t> E-books (6 chapters):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b="1" dirty="0"/>
              <a:t>6. Cyber-Physical Systems modelling and simulation</a:t>
            </a:r>
            <a:endParaRPr lang="ru-RU" dirty="0"/>
          </a:p>
          <a:p>
            <a:pPr marL="627063"/>
            <a:r>
              <a:rPr lang="en-GB" dirty="0"/>
              <a:t>6.2. Big Data and the need for Data Processing (Natalia </a:t>
            </a:r>
            <a:r>
              <a:rPr lang="en-GB" dirty="0" err="1"/>
              <a:t>Morkun</a:t>
            </a:r>
            <a:r>
              <a:rPr lang="en-GB" dirty="0"/>
              <a:t>)</a:t>
            </a:r>
            <a:endParaRPr lang="ru-RU" dirty="0"/>
          </a:p>
          <a:p>
            <a:pPr marL="627063"/>
            <a:r>
              <a:rPr lang="en-GB" dirty="0"/>
              <a:t>6.5. Transportation Systems (including e-vehicles, simulation, modelling, traffic video analysis, impact on the grid) (Volodymyr </a:t>
            </a:r>
            <a:r>
              <a:rPr lang="en-GB" dirty="0" err="1"/>
              <a:t>Sistuk</a:t>
            </a:r>
            <a:r>
              <a:rPr lang="en-GB" dirty="0"/>
              <a:t>)</a:t>
            </a:r>
            <a:endParaRPr lang="ru-RU" dirty="0"/>
          </a:p>
          <a:p>
            <a:pPr marL="627063"/>
            <a:endParaRPr lang="en-GB" b="1" dirty="0"/>
          </a:p>
          <a:p>
            <a:pPr marL="285750" indent="-285750">
              <a:buFontTx/>
              <a:buChar char="-"/>
            </a:pPr>
            <a:r>
              <a:rPr lang="en-GB" b="1" dirty="0"/>
              <a:t>7. Cyber-Physical Systems for Clean Transportation</a:t>
            </a:r>
          </a:p>
          <a:p>
            <a:pPr marL="627063"/>
            <a:r>
              <a:rPr lang="en-GB" dirty="0"/>
              <a:t>7.6. Specifics of applying the project approach to the development of Cyber Physical Systems for Clean Transportation </a:t>
            </a:r>
            <a:endParaRPr lang="ru-RU" dirty="0"/>
          </a:p>
          <a:p>
            <a:pPr marL="627063"/>
            <a:r>
              <a:rPr lang="en-GB" dirty="0"/>
              <a:t>(Natalia </a:t>
            </a:r>
            <a:r>
              <a:rPr lang="en-GB" dirty="0" err="1"/>
              <a:t>Morkun</a:t>
            </a:r>
            <a:r>
              <a:rPr lang="en-GB" dirty="0"/>
              <a:t>, Iryna </a:t>
            </a:r>
            <a:r>
              <a:rPr lang="en-GB" dirty="0" err="1"/>
              <a:t>Zavsiehdashnia</a:t>
            </a:r>
            <a:r>
              <a:rPr lang="en-GB" dirty="0"/>
              <a:t>)</a:t>
            </a:r>
            <a:endParaRPr lang="ru-RU" dirty="0"/>
          </a:p>
          <a:p>
            <a:pPr marL="627063"/>
            <a:r>
              <a:rPr lang="en-GB" dirty="0"/>
              <a:t>7.7. Intelligent information technologies and systems in transport  (S. </a:t>
            </a:r>
            <a:r>
              <a:rPr lang="en-GB" dirty="0" err="1"/>
              <a:t>Ruban</a:t>
            </a:r>
            <a:r>
              <a:rPr lang="en-GB" dirty="0"/>
              <a:t>, V. Tron)</a:t>
            </a:r>
            <a:endParaRPr lang="ru-RU" dirty="0"/>
          </a:p>
          <a:p>
            <a:pPr marL="627063"/>
            <a:r>
              <a:rPr lang="en-GB" dirty="0"/>
              <a:t>7.10. Road Traffic Cyber-Physical Systems Microsimulation (Volodymyr </a:t>
            </a:r>
            <a:r>
              <a:rPr lang="en-GB" dirty="0" err="1"/>
              <a:t>Sistuk</a:t>
            </a:r>
            <a:r>
              <a:rPr lang="en-GB" dirty="0"/>
              <a:t>, </a:t>
            </a:r>
            <a:r>
              <a:rPr lang="en-GB" dirty="0" err="1"/>
              <a:t>Yurii</a:t>
            </a:r>
            <a:r>
              <a:rPr lang="en-GB" dirty="0"/>
              <a:t> </a:t>
            </a:r>
            <a:r>
              <a:rPr lang="en-GB" dirty="0" err="1"/>
              <a:t>Monastyrskyi</a:t>
            </a:r>
            <a:r>
              <a:rPr lang="en-GB" dirty="0"/>
              <a:t>) </a:t>
            </a:r>
            <a:endParaRPr lang="en-GB" dirty="0" smtClean="0"/>
          </a:p>
          <a:p>
            <a:pPr marL="627063"/>
            <a:endParaRPr lang="ru-RU" dirty="0"/>
          </a:p>
          <a:p>
            <a:pPr marL="285750" indent="-285750">
              <a:buFontTx/>
              <a:buChar char="-"/>
            </a:pPr>
            <a:r>
              <a:rPr lang="en-GB" b="1" dirty="0" smtClean="0"/>
              <a:t>Bringing innovations to the market</a:t>
            </a:r>
          </a:p>
          <a:p>
            <a:r>
              <a:rPr lang="en-US" dirty="0" smtClean="0"/>
              <a:t>	</a:t>
            </a:r>
            <a:r>
              <a:rPr lang="ru-RU" dirty="0" err="1" smtClean="0"/>
              <a:t>Startup</a:t>
            </a:r>
            <a:r>
              <a:rPr lang="ru-RU" dirty="0" smtClean="0"/>
              <a:t> </a:t>
            </a:r>
            <a:r>
              <a:rPr lang="ru-RU" dirty="0" err="1"/>
              <a:t>presentation</a:t>
            </a:r>
            <a:r>
              <a:rPr lang="ru-RU" dirty="0"/>
              <a:t>. </a:t>
            </a:r>
            <a:r>
              <a:rPr lang="ru-RU" dirty="0" err="1"/>
              <a:t>Pitch</a:t>
            </a:r>
            <a:r>
              <a:rPr lang="ru-RU" dirty="0"/>
              <a:t> </a:t>
            </a:r>
            <a:r>
              <a:rPr lang="ru-RU" dirty="0" err="1" smtClean="0"/>
              <a:t>deck</a:t>
            </a:r>
            <a:r>
              <a:rPr lang="en-US" dirty="0" smtClean="0"/>
              <a:t> </a:t>
            </a:r>
            <a:r>
              <a:rPr lang="en-GB" dirty="0"/>
              <a:t>(Natalia </a:t>
            </a:r>
            <a:r>
              <a:rPr lang="en-GB" dirty="0" err="1"/>
              <a:t>Morkun</a:t>
            </a:r>
            <a:r>
              <a:rPr lang="en-GB" dirty="0"/>
              <a:t>, </a:t>
            </a:r>
            <a:r>
              <a:rPr lang="en-GB" dirty="0" err="1"/>
              <a:t>Iryna</a:t>
            </a:r>
            <a:r>
              <a:rPr lang="en-GB" dirty="0"/>
              <a:t> </a:t>
            </a:r>
            <a:r>
              <a:rPr lang="en-GB" dirty="0" smtClean="0"/>
              <a:t>   	</a:t>
            </a:r>
            <a:r>
              <a:rPr lang="en-GB" dirty="0" err="1" smtClean="0"/>
              <a:t>Zavsiehdashnia</a:t>
            </a:r>
            <a:r>
              <a:rPr lang="en-GB" dirty="0" smtClean="0"/>
              <a:t>)</a:t>
            </a:r>
          </a:p>
          <a:p>
            <a:endParaRPr lang="ru-RU" dirty="0"/>
          </a:p>
          <a:p>
            <a:r>
              <a:rPr lang="en-GB" dirty="0" smtClean="0"/>
              <a:t>All E-books </a:t>
            </a:r>
            <a:r>
              <a:rPr lang="en-GB" dirty="0"/>
              <a:t>chapters </a:t>
            </a:r>
            <a:r>
              <a:rPr lang="en-GB" dirty="0" smtClean="0"/>
              <a:t> are translated into English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240141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84" y="69340"/>
            <a:ext cx="7848872" cy="546197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2800" i="1" cap="none" dirty="0" smtClean="0"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Dissemination</a:t>
            </a:r>
            <a:endParaRPr lang="ru-RU" sz="2800" i="1" cap="none" dirty="0">
              <a:gradFill flip="none" rotWithShape="1">
                <a:gsLst>
                  <a:gs pos="0">
                    <a:schemeClr val="accent2">
                      <a:lumMod val="89000"/>
                    </a:schemeClr>
                  </a:gs>
                  <a:gs pos="23000">
                    <a:schemeClr val="accent2">
                      <a:lumMod val="89000"/>
                    </a:schemeClr>
                  </a:gs>
                  <a:gs pos="69000">
                    <a:schemeClr val="accent2">
                      <a:lumMod val="75000"/>
                    </a:schemeClr>
                  </a:gs>
                  <a:gs pos="97000">
                    <a:schemeClr val="accent2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013C6BB-3E6D-4CD8-9E31-2A9E810F44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395" y="54708"/>
            <a:ext cx="866629" cy="780696"/>
          </a:xfrm>
          <a:prstGeom prst="rect">
            <a:avLst/>
          </a:prstGeom>
        </p:spPr>
      </p:pic>
      <p:pic>
        <p:nvPicPr>
          <p:cNvPr id="6" name="Picture 2" descr="http://aknt.knu.edu.ua/wp-content/uploads/cybphys_logo_smal-300x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56633" y="2734984"/>
            <a:ext cx="3576154" cy="64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260" y="835404"/>
            <a:ext cx="4500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Together with European and Belorussian partners the scientific paper “Approach for Cross-Domain Study Curricula in Cyber-Physical Systems for Belarusian and Ukrainian Universities” was published in the frame of </a:t>
            </a:r>
            <a:r>
              <a:rPr lang="en-GB" sz="1600" dirty="0"/>
              <a:t>RTUCON2020 international conference</a:t>
            </a:r>
            <a:r>
              <a:rPr lang="en-US" sz="1600" dirty="0"/>
              <a:t>.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11A0B925-1A4C-4A21-B526-9C51308F80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4" t="21992" b="7847"/>
          <a:stretch/>
        </p:blipFill>
        <p:spPr>
          <a:xfrm>
            <a:off x="4081875" y="2924944"/>
            <a:ext cx="4129520" cy="16280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l="8568" t="20020" r="34589" b="7973"/>
          <a:stretch/>
        </p:blipFill>
        <p:spPr>
          <a:xfrm>
            <a:off x="4712637" y="692696"/>
            <a:ext cx="3202456" cy="203578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6945" y="2564904"/>
            <a:ext cx="38157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International Conference on Science, Engineering &amp; Technological Innovation ( 24 - 25   October, 2020 ) </a:t>
            </a:r>
          </a:p>
          <a:p>
            <a:r>
              <a:rPr lang="en-US" sz="1600" dirty="0"/>
              <a:t>Jointly organized by Research Culture Society (India) and </a:t>
            </a:r>
            <a:r>
              <a:rPr lang="en-US" sz="1600" dirty="0" err="1"/>
              <a:t>Kryvyi</a:t>
            </a:r>
            <a:r>
              <a:rPr lang="en-US" sz="1600" dirty="0"/>
              <a:t> </a:t>
            </a:r>
            <a:r>
              <a:rPr lang="en-US" sz="1600" dirty="0" err="1"/>
              <a:t>Rih</a:t>
            </a:r>
            <a:r>
              <a:rPr lang="en-US" sz="1600" dirty="0"/>
              <a:t> National University - Automation, Computer Science and Technology Department (Ukraine)</a:t>
            </a:r>
            <a:endParaRPr lang="uk-UA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7510" y="4844916"/>
            <a:ext cx="43524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err="1"/>
              <a:t>Participation</a:t>
            </a:r>
            <a:r>
              <a:rPr lang="uk-UA" sz="1600" dirty="0"/>
              <a:t> </a:t>
            </a:r>
            <a:r>
              <a:rPr lang="uk-UA" sz="1600" dirty="0" err="1"/>
              <a:t>in</a:t>
            </a:r>
            <a:r>
              <a:rPr lang="uk-UA" sz="1600" dirty="0"/>
              <a:t> </a:t>
            </a:r>
            <a:r>
              <a:rPr lang="en-US" sz="1600" dirty="0"/>
              <a:t>r</a:t>
            </a:r>
            <a:r>
              <a:rPr lang="uk-UA" sz="1600" dirty="0" err="1"/>
              <a:t>egional</a:t>
            </a:r>
            <a:r>
              <a:rPr lang="uk-UA" sz="1600" dirty="0"/>
              <a:t> </a:t>
            </a:r>
            <a:r>
              <a:rPr lang="uk-UA" sz="1600" dirty="0" err="1"/>
              <a:t>scientific</a:t>
            </a:r>
            <a:r>
              <a:rPr lang="uk-UA" sz="1600" dirty="0"/>
              <a:t> </a:t>
            </a:r>
            <a:r>
              <a:rPr lang="uk-UA" sz="1600" dirty="0" err="1"/>
              <a:t>and</a:t>
            </a:r>
            <a:r>
              <a:rPr lang="uk-UA" sz="1600" dirty="0"/>
              <a:t> </a:t>
            </a:r>
            <a:r>
              <a:rPr lang="uk-UA" sz="1600" dirty="0" err="1"/>
              <a:t>practical</a:t>
            </a:r>
            <a:r>
              <a:rPr lang="uk-UA" sz="1600" dirty="0"/>
              <a:t> </a:t>
            </a:r>
            <a:r>
              <a:rPr lang="uk-UA" sz="1600" dirty="0" err="1"/>
              <a:t>seminar</a:t>
            </a:r>
            <a:r>
              <a:rPr lang="uk-UA" sz="1600" dirty="0"/>
              <a:t> </a:t>
            </a:r>
            <a:r>
              <a:rPr lang="uk-UA" sz="1600" dirty="0" err="1"/>
              <a:t>of</a:t>
            </a:r>
            <a:r>
              <a:rPr lang="uk-UA" sz="1600" dirty="0"/>
              <a:t> </a:t>
            </a:r>
            <a:r>
              <a:rPr lang="uk-UA" sz="1600" dirty="0" err="1"/>
              <a:t>young</a:t>
            </a:r>
            <a:r>
              <a:rPr lang="uk-UA" sz="1600" dirty="0"/>
              <a:t> </a:t>
            </a:r>
            <a:r>
              <a:rPr lang="uk-UA" sz="1600" dirty="0" err="1"/>
              <a:t>scientists</a:t>
            </a:r>
            <a:r>
              <a:rPr lang="uk-UA" sz="1600" dirty="0"/>
              <a:t> </a:t>
            </a:r>
            <a:r>
              <a:rPr lang="uk-UA" sz="1600" dirty="0" err="1"/>
              <a:t>and</a:t>
            </a:r>
            <a:r>
              <a:rPr lang="uk-UA" sz="1600" dirty="0"/>
              <a:t> </a:t>
            </a:r>
            <a:r>
              <a:rPr lang="uk-UA" sz="1600" dirty="0" err="1"/>
              <a:t>graduate</a:t>
            </a:r>
            <a:r>
              <a:rPr lang="uk-UA" sz="1600" dirty="0"/>
              <a:t> </a:t>
            </a:r>
            <a:r>
              <a:rPr lang="uk-UA" sz="1600" dirty="0" err="1"/>
              <a:t>students</a:t>
            </a:r>
            <a:r>
              <a:rPr lang="uk-UA" sz="1600" dirty="0"/>
              <a:t> «</a:t>
            </a:r>
            <a:r>
              <a:rPr lang="uk-UA" sz="1600" dirty="0" err="1"/>
              <a:t>International</a:t>
            </a:r>
            <a:r>
              <a:rPr lang="uk-UA" sz="1600" dirty="0"/>
              <a:t> </a:t>
            </a:r>
            <a:r>
              <a:rPr lang="uk-UA" sz="1600" dirty="0" err="1"/>
              <a:t>and</a:t>
            </a:r>
            <a:r>
              <a:rPr lang="uk-UA" sz="1600" dirty="0"/>
              <a:t> </a:t>
            </a:r>
            <a:r>
              <a:rPr lang="uk-UA" sz="1600" dirty="0" err="1"/>
              <a:t>state</a:t>
            </a:r>
            <a:r>
              <a:rPr lang="uk-UA" sz="1600" dirty="0"/>
              <a:t> </a:t>
            </a:r>
            <a:r>
              <a:rPr lang="uk-UA" sz="1600" dirty="0" err="1"/>
              <a:t>grants</a:t>
            </a:r>
            <a:r>
              <a:rPr lang="uk-UA" sz="1600" dirty="0"/>
              <a:t> </a:t>
            </a:r>
            <a:r>
              <a:rPr lang="uk-UA" sz="1600" dirty="0" err="1"/>
              <a:t>and</a:t>
            </a:r>
            <a:r>
              <a:rPr lang="uk-UA" sz="1600" dirty="0"/>
              <a:t> </a:t>
            </a:r>
            <a:r>
              <a:rPr lang="uk-UA" sz="1600" dirty="0" err="1"/>
              <a:t>research</a:t>
            </a:r>
            <a:r>
              <a:rPr lang="uk-UA" sz="1600" dirty="0"/>
              <a:t> </a:t>
            </a:r>
            <a:r>
              <a:rPr lang="uk-UA" sz="1600" dirty="0" err="1"/>
              <a:t>projects</a:t>
            </a:r>
            <a:r>
              <a:rPr lang="uk-UA" sz="1600" dirty="0"/>
              <a:t> </a:t>
            </a:r>
            <a:r>
              <a:rPr lang="uk-UA" sz="1600" dirty="0" err="1"/>
              <a:t>from</a:t>
            </a:r>
            <a:r>
              <a:rPr lang="uk-UA" sz="1600" dirty="0"/>
              <a:t> </a:t>
            </a:r>
            <a:r>
              <a:rPr lang="uk-UA" sz="1600" dirty="0" err="1"/>
              <a:t>idea</a:t>
            </a:r>
            <a:r>
              <a:rPr lang="uk-UA" sz="1600" dirty="0"/>
              <a:t> </a:t>
            </a:r>
            <a:r>
              <a:rPr lang="uk-UA" sz="1600" dirty="0" err="1"/>
              <a:t>to</a:t>
            </a:r>
            <a:r>
              <a:rPr lang="uk-UA" sz="1600" dirty="0"/>
              <a:t> </a:t>
            </a:r>
            <a:r>
              <a:rPr lang="uk-UA" sz="1600" dirty="0" err="1"/>
              <a:t>implementation</a:t>
            </a:r>
            <a:r>
              <a:rPr lang="uk-UA" sz="1600" dirty="0"/>
              <a:t>: </a:t>
            </a:r>
            <a:r>
              <a:rPr lang="uk-UA" sz="1600" dirty="0" err="1"/>
              <a:t>practice</a:t>
            </a:r>
            <a:r>
              <a:rPr lang="uk-UA" sz="1600" dirty="0"/>
              <a:t>, </a:t>
            </a:r>
            <a:r>
              <a:rPr lang="uk-UA" sz="1600" dirty="0" err="1"/>
              <a:t>experience</a:t>
            </a:r>
            <a:r>
              <a:rPr lang="uk-UA" sz="1600" dirty="0"/>
              <a:t>, </a:t>
            </a:r>
            <a:r>
              <a:rPr lang="uk-UA" sz="1600" dirty="0" err="1"/>
              <a:t>prospects</a:t>
            </a:r>
            <a:r>
              <a:rPr lang="uk-UA" sz="1600" dirty="0"/>
              <a:t>» </a:t>
            </a:r>
            <a:r>
              <a:rPr lang="uk-UA" sz="1600" dirty="0" err="1"/>
              <a:t>with</a:t>
            </a:r>
            <a:r>
              <a:rPr lang="uk-UA" sz="1600" dirty="0"/>
              <a:t> a </a:t>
            </a:r>
            <a:r>
              <a:rPr lang="uk-UA" sz="1600" dirty="0" err="1"/>
              <a:t>report</a:t>
            </a:r>
            <a:r>
              <a:rPr lang="uk-UA" sz="1600" dirty="0"/>
              <a:t> </a:t>
            </a:r>
            <a:r>
              <a:rPr lang="uk-UA" sz="1600" dirty="0" err="1"/>
              <a:t>on</a:t>
            </a:r>
            <a:r>
              <a:rPr lang="uk-UA" sz="1600" dirty="0"/>
              <a:t> </a:t>
            </a:r>
            <a:r>
              <a:rPr lang="uk-UA" sz="1600" dirty="0" err="1"/>
              <a:t>the</a:t>
            </a:r>
            <a:r>
              <a:rPr lang="uk-UA" sz="1600" dirty="0"/>
              <a:t> С</a:t>
            </a:r>
            <a:r>
              <a:rPr lang="en-US" sz="1600" dirty="0" err="1"/>
              <a:t>ybPhys</a:t>
            </a:r>
            <a:r>
              <a:rPr lang="en-US" sz="1600" dirty="0"/>
              <a:t> </a:t>
            </a:r>
            <a:r>
              <a:rPr lang="uk-UA" sz="1600" dirty="0" err="1"/>
              <a:t>project</a:t>
            </a:r>
            <a:r>
              <a:rPr lang="en-US" sz="1600" dirty="0"/>
              <a:t>.</a:t>
            </a:r>
            <a:endParaRPr lang="ru-RU" sz="1600" dirty="0"/>
          </a:p>
        </p:txBody>
      </p:sp>
      <p:pic>
        <p:nvPicPr>
          <p:cNvPr id="2050" name="Picture 2" descr="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797151"/>
            <a:ext cx="3744416" cy="202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90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854769"/>
            <a:ext cx="3843580" cy="29342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70" y="3751585"/>
            <a:ext cx="3831844" cy="31064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781100"/>
            <a:ext cx="4035306" cy="3076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6" y="1597416"/>
            <a:ext cx="3909048" cy="21250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ttp://aknt.knu.edu.ua/wp-content/uploads/cybphys_logo_smal-300x5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56633" y="2734984"/>
            <a:ext cx="3576154" cy="64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013C6BB-3E6D-4CD8-9E31-2A9E810F44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395" y="54708"/>
            <a:ext cx="866629" cy="7806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133" y="188640"/>
            <a:ext cx="42325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Departments and the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University have signed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5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cooperation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agreements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with stakeholders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26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3B9C6B8F-9355-454B-B40B-8F3138B21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90" y="4293096"/>
            <a:ext cx="7848872" cy="780696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3200" i="1" dirty="0" err="1"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Krivyi</a:t>
            </a:r>
            <a:r>
              <a:rPr lang="en-US" sz="3200" i="1" dirty="0"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en-US" sz="3200" i="1" dirty="0" err="1"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Rih</a:t>
            </a:r>
            <a:r>
              <a:rPr lang="en-US" sz="3200" i="1" dirty="0"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National University –</a:t>
            </a:r>
            <a:br>
              <a:rPr lang="en-US" sz="3200" i="1" dirty="0"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</a:br>
            <a:r>
              <a:rPr lang="en-US" sz="3200" i="1" dirty="0"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/>
            </a:r>
            <a:br>
              <a:rPr lang="en-US" sz="3200" i="1" dirty="0"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</a:br>
            <a:r>
              <a:rPr lang="en-US" sz="3200" i="1" dirty="0"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WE ARE READY FOR ERASMUS +</a:t>
            </a:r>
            <a:br>
              <a:rPr lang="en-US" sz="3200" i="1" dirty="0"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</a:br>
            <a:r>
              <a:rPr lang="en-US" sz="3200" i="1" dirty="0"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Modelling </a:t>
            </a:r>
            <a:r>
              <a:rPr lang="en-US" sz="3200" i="1" dirty="0" err="1"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CybPhys</a:t>
            </a:r>
            <a:r>
              <a:rPr lang="en-US" sz="3200" i="1" dirty="0"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br>
              <a:rPr lang="en-US" sz="3200" i="1" dirty="0"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</a:br>
            <a:r>
              <a:rPr lang="en-US" sz="3200" i="1" dirty="0"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609557 </a:t>
            </a:r>
            <a:r>
              <a:rPr lang="ru-RU" sz="3200" i="1" dirty="0"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С</a:t>
            </a:r>
            <a:r>
              <a:rPr lang="en-US" sz="3200" i="1" dirty="0"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HALLENGES!</a:t>
            </a:r>
            <a:br>
              <a:rPr lang="en-US" sz="3200" i="1" dirty="0"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</a:br>
            <a:r>
              <a:rPr lang="en-US" sz="3200" i="1" dirty="0"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endParaRPr lang="ru-RU" sz="3200" i="1" dirty="0">
              <a:gradFill flip="none" rotWithShape="1">
                <a:gsLst>
                  <a:gs pos="0">
                    <a:schemeClr val="accent2">
                      <a:lumMod val="89000"/>
                    </a:schemeClr>
                  </a:gs>
                  <a:gs pos="23000">
                    <a:schemeClr val="accent2">
                      <a:lumMod val="89000"/>
                    </a:schemeClr>
                  </a:gs>
                  <a:gs pos="69000">
                    <a:schemeClr val="accent2">
                      <a:lumMod val="75000"/>
                    </a:schemeClr>
                  </a:gs>
                  <a:gs pos="97000">
                    <a:schemeClr val="accent2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pic>
        <p:nvPicPr>
          <p:cNvPr id="3" name="Picture 2" descr="http://aknt.knu.edu.ua/wp-content/uploads/cybphys_logo_smal-300x54.jpg">
            <a:extLst>
              <a:ext uri="{FF2B5EF4-FFF2-40B4-BE49-F238E27FC236}">
                <a16:creationId xmlns="" xmlns:a16="http://schemas.microsoft.com/office/drawing/2014/main" id="{FB0B6D89-DEE4-4672-9152-FF00FD13C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56634" y="2734984"/>
            <a:ext cx="3576154" cy="64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726EA2C-2386-4AAC-A6FB-B7A215E047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769" y="0"/>
            <a:ext cx="3556493" cy="101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2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205" y="188640"/>
            <a:ext cx="7848872" cy="721829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800" i="1" cap="none" dirty="0" smtClean="0"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151 – «С</a:t>
            </a:r>
            <a:r>
              <a:rPr lang="en-US" sz="2800" i="1" cap="none" dirty="0" err="1" smtClean="0"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yber</a:t>
            </a:r>
            <a:r>
              <a:rPr lang="en-US" sz="2800" i="1" cap="none" dirty="0" smtClean="0"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-Physical Systems in industry, business and transport</a:t>
            </a:r>
            <a:r>
              <a:rPr lang="uk-UA" sz="2800" i="1" cap="none" dirty="0" smtClean="0"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»</a:t>
            </a:r>
            <a:endParaRPr lang="ru-RU" sz="2800" i="1" dirty="0">
              <a:gradFill flip="none" rotWithShape="1">
                <a:gsLst>
                  <a:gs pos="0">
                    <a:schemeClr val="accent2">
                      <a:lumMod val="89000"/>
                    </a:schemeClr>
                  </a:gs>
                  <a:gs pos="23000">
                    <a:schemeClr val="accent2">
                      <a:lumMod val="89000"/>
                    </a:schemeClr>
                  </a:gs>
                  <a:gs pos="69000">
                    <a:schemeClr val="accent2">
                      <a:lumMod val="75000"/>
                    </a:schemeClr>
                  </a:gs>
                  <a:gs pos="97000">
                    <a:schemeClr val="accent2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013C6BB-3E6D-4CD8-9E31-2A9E810F4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395" y="54708"/>
            <a:ext cx="866629" cy="780696"/>
          </a:xfrm>
          <a:prstGeom prst="rect">
            <a:avLst/>
          </a:prstGeom>
        </p:spPr>
      </p:pic>
      <p:pic>
        <p:nvPicPr>
          <p:cNvPr id="6" name="Picture 2" descr="http://aknt.knu.edu.ua/wp-content/uploads/cybphys_logo_smal-300x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56633" y="2734984"/>
            <a:ext cx="3576154" cy="64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759" y="1124744"/>
            <a:ext cx="4806950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173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205" y="188640"/>
            <a:ext cx="7848872" cy="721829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800" i="1" cap="none" dirty="0" smtClean="0"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151 – «С</a:t>
            </a:r>
            <a:r>
              <a:rPr lang="en-US" sz="2800" i="1" cap="none" dirty="0" err="1" smtClean="0"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yber</a:t>
            </a:r>
            <a:r>
              <a:rPr lang="en-US" sz="2800" i="1" cap="none" dirty="0" smtClean="0"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-Physical Systems in industry, business and transport</a:t>
            </a:r>
            <a:r>
              <a:rPr lang="uk-UA" sz="2800" i="1" cap="none" dirty="0" smtClean="0"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» </a:t>
            </a:r>
            <a:endParaRPr lang="ru-RU" sz="2800" i="1" dirty="0">
              <a:gradFill flip="none" rotWithShape="1">
                <a:gsLst>
                  <a:gs pos="0">
                    <a:schemeClr val="accent2">
                      <a:lumMod val="89000"/>
                    </a:schemeClr>
                  </a:gs>
                  <a:gs pos="23000">
                    <a:schemeClr val="accent2">
                      <a:lumMod val="89000"/>
                    </a:schemeClr>
                  </a:gs>
                  <a:gs pos="69000">
                    <a:schemeClr val="accent2">
                      <a:lumMod val="75000"/>
                    </a:schemeClr>
                  </a:gs>
                  <a:gs pos="97000">
                    <a:schemeClr val="accent2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013C6BB-3E6D-4CD8-9E31-2A9E810F4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395" y="54708"/>
            <a:ext cx="866629" cy="780696"/>
          </a:xfrm>
          <a:prstGeom prst="rect">
            <a:avLst/>
          </a:prstGeom>
        </p:spPr>
      </p:pic>
      <p:pic>
        <p:nvPicPr>
          <p:cNvPr id="6" name="Picture 2" descr="http://aknt.knu.edu.ua/wp-content/uploads/cybphys_logo_smal-300x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56633" y="2734984"/>
            <a:ext cx="3576154" cy="64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1"/>
            <a:ext cx="7410450" cy="465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65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352" y="-315416"/>
            <a:ext cx="7848872" cy="721829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2800" i="1" cap="none" dirty="0" smtClean="0"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Curriculum </a:t>
            </a:r>
            <a:r>
              <a:rPr lang="en-US" sz="2800" i="1" cap="none" dirty="0"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development aspects </a:t>
            </a:r>
            <a:endParaRPr lang="ru-RU" sz="2800" i="1" dirty="0">
              <a:gradFill flip="none" rotWithShape="1">
                <a:gsLst>
                  <a:gs pos="0">
                    <a:schemeClr val="accent2">
                      <a:lumMod val="89000"/>
                    </a:schemeClr>
                  </a:gs>
                  <a:gs pos="23000">
                    <a:schemeClr val="accent2">
                      <a:lumMod val="89000"/>
                    </a:schemeClr>
                  </a:gs>
                  <a:gs pos="69000">
                    <a:schemeClr val="accent2">
                      <a:lumMod val="75000"/>
                    </a:schemeClr>
                  </a:gs>
                  <a:gs pos="97000">
                    <a:schemeClr val="accent2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013C6BB-3E6D-4CD8-9E31-2A9E810F4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395" y="54708"/>
            <a:ext cx="866629" cy="780696"/>
          </a:xfrm>
          <a:prstGeom prst="rect">
            <a:avLst/>
          </a:prstGeom>
        </p:spPr>
      </p:pic>
      <p:pic>
        <p:nvPicPr>
          <p:cNvPr id="6" name="Picture 2" descr="http://aknt.knu.edu.ua/wp-content/uploads/cybphys_logo_smal-300x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56633" y="2734984"/>
            <a:ext cx="3576154" cy="64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9229" y="460990"/>
            <a:ext cx="76328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err="1"/>
              <a:t>Kriviy</a:t>
            </a:r>
            <a:r>
              <a:rPr lang="en-US" sz="1600" dirty="0"/>
              <a:t> </a:t>
            </a:r>
            <a:r>
              <a:rPr lang="en-US" sz="1600" dirty="0" err="1"/>
              <a:t>Rih</a:t>
            </a:r>
            <a:r>
              <a:rPr lang="en-US" sz="1600" dirty="0"/>
              <a:t> National University declared development and implementation of 7 courses (3 new/4  updated). These courses will be included in 2 curricula – 151-Cyber-physical systems (Master Program) and 275 – Transportation technologies (Bachelor </a:t>
            </a:r>
            <a:r>
              <a:rPr lang="en-US" sz="1600" dirty="0" smtClean="0"/>
              <a:t>Program)</a:t>
            </a:r>
            <a:endParaRPr lang="ru-RU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ru-RU" sz="16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964598"/>
              </p:ext>
            </p:extLst>
          </p:nvPr>
        </p:nvGraphicFramePr>
        <p:xfrm>
          <a:off x="33014" y="1597257"/>
          <a:ext cx="8211394" cy="51227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9467"/>
                <a:gridCol w="3401898"/>
                <a:gridCol w="4260029"/>
              </a:tblGrid>
              <a:tr h="221592">
                <a:tc>
                  <a:txBody>
                    <a:bodyPr/>
                    <a:lstStyle/>
                    <a:p>
                      <a:pPr indent="-6985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813" marR="40813" marT="0" marB="0"/>
                </a:tc>
                <a:tc>
                  <a:txBody>
                    <a:bodyPr/>
                    <a:lstStyle/>
                    <a:p>
                      <a:pPr indent="-6985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COURSES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813" marR="40813" marT="0" marB="0" anchor="ctr"/>
                </a:tc>
                <a:tc>
                  <a:txBody>
                    <a:bodyPr/>
                    <a:lstStyle/>
                    <a:p>
                      <a:pPr indent="-6985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NAMES OF RESPONSIBLE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813" marR="40813" marT="0" marB="0" anchor="ctr"/>
                </a:tc>
              </a:tr>
              <a:tr h="139077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New courses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813" marR="4081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0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813" marR="408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Smart manufacturing based on cyber-physical systems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813" marR="408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Sergii</a:t>
                      </a:r>
                      <a:r>
                        <a:rPr lang="en-US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Ruban</a:t>
                      </a:r>
                      <a:endParaRPr lang="ru-RU" sz="12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PhD, Associate prof. of the Automation, Computer Science and Technology Department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813" marR="40813" marT="0" marB="0"/>
                </a:tc>
              </a:tr>
              <a:tr h="520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813" marR="408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Machine Learning for Cyber Physical Systems and Industry 4.0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813" marR="408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Vitaliy</a:t>
                      </a:r>
                      <a:r>
                        <a:rPr lang="en-US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</a:t>
                      </a:r>
                      <a:endParaRPr lang="ru-RU" sz="12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PhD, Associate prof. of the Automation, Computer Science and Technology Department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813" marR="40813" marT="0" marB="0"/>
                </a:tc>
              </a:tr>
              <a:tr h="598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813" marR="408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Transportation Cyber-Physical Systems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813" marR="408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Volodymyr</a:t>
                      </a:r>
                      <a:r>
                        <a:rPr lang="en-US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Sistuk</a:t>
                      </a:r>
                      <a:r>
                        <a:rPr lang="en-US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PhD, Dean of Transport Faculty, Associate prof. of the Dep. of Automobile </a:t>
                      </a:r>
                      <a:r>
                        <a:rPr lang="en-US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Transport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813" marR="40813" marT="0" marB="0"/>
                </a:tc>
              </a:tr>
              <a:tr h="14969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Updated courses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813" marR="4081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47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813" marR="408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Open Pit Intelligent Transportation System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813" marR="408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Mykola</a:t>
                      </a:r>
                      <a:r>
                        <a:rPr lang="en-US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Stupnik</a:t>
                      </a:r>
                      <a:r>
                        <a:rPr lang="en-US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Rector of KNU, Professor, Doctor of Engineering Science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Yurii</a:t>
                      </a:r>
                      <a:r>
                        <a:rPr lang="en-US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Monastyrsky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Professor, Doctor of Engineering Science, Head of the Department of Automobile Transport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813" marR="40813" marT="0" marB="0"/>
                </a:tc>
              </a:tr>
              <a:tr h="604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813" marR="408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Modern Information Technologies in Transport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813" marR="408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Volodymyr</a:t>
                      </a:r>
                      <a:r>
                        <a:rPr lang="en-US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Sistuk</a:t>
                      </a:r>
                      <a:r>
                        <a:rPr lang="en-US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PhD, Dean of Transport Faculty, Associate prof. of the Dep. of Automobile </a:t>
                      </a:r>
                      <a:r>
                        <a:rPr lang="en-US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Transport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813" marR="40813" marT="0" marB="0"/>
                </a:tc>
              </a:tr>
              <a:tr h="4651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813" marR="408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Adaptive and Robust Systems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813" marR="408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Natalia </a:t>
                      </a:r>
                      <a:r>
                        <a:rPr lang="en-US" sz="12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Morkun</a:t>
                      </a:r>
                      <a:endParaRPr lang="ru-RU" sz="12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Professor, Doctor of Sciences (Engineering), Head of the Automation, Computer Science and Technology Department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813" marR="40813" marT="0" marB="0"/>
                </a:tc>
              </a:tr>
              <a:tr h="5206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813" marR="408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Project Approach to the Designing of Cyber-Physical Systems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813" marR="408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Iryna</a:t>
                      </a:r>
                      <a:r>
                        <a:rPr lang="en-US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Zavsiehdashnia</a:t>
                      </a:r>
                      <a:endParaRPr lang="ru-RU" sz="12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PhD, Associate prof. of the Automation, Computer Science and Technology Department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813" marR="4081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656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013C6BB-3E6D-4CD8-9E31-2A9E810F44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395" y="54708"/>
            <a:ext cx="866629" cy="780696"/>
          </a:xfrm>
          <a:prstGeom prst="rect">
            <a:avLst/>
          </a:prstGeom>
        </p:spPr>
      </p:pic>
      <p:pic>
        <p:nvPicPr>
          <p:cNvPr id="6" name="Picture 2" descr="http://aknt.knu.edu.ua/wp-content/uploads/cybphys_logo_smal-300x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56633" y="2734984"/>
            <a:ext cx="3576154" cy="64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9552" y="188640"/>
            <a:ext cx="71729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 KNU we use Google Classroom platform for studying processes 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761"/>
            <a:ext cx="3637830" cy="3296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124744"/>
            <a:ext cx="5000625" cy="566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683404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Machine Learning for Cyber Physical Systems and Industry 4.0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371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013C6BB-3E6D-4CD8-9E31-2A9E810F44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395" y="54708"/>
            <a:ext cx="866629" cy="780696"/>
          </a:xfrm>
          <a:prstGeom prst="rect">
            <a:avLst/>
          </a:prstGeom>
        </p:spPr>
      </p:pic>
      <p:pic>
        <p:nvPicPr>
          <p:cNvPr id="6" name="Picture 2" descr="http://aknt.knu.edu.ua/wp-content/uploads/cybphys_logo_smal-300x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56633" y="2734984"/>
            <a:ext cx="3576154" cy="64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1" y="946770"/>
            <a:ext cx="5135132" cy="519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52736"/>
            <a:ext cx="2901950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204199"/>
            <a:ext cx="4402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Adaptive and robust systems for </a:t>
            </a:r>
            <a:r>
              <a:rPr lang="en-US" dirty="0" err="1"/>
              <a:t>CybPhys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647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013C6BB-3E6D-4CD8-9E31-2A9E810F44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395" y="54708"/>
            <a:ext cx="866629" cy="780696"/>
          </a:xfrm>
          <a:prstGeom prst="rect">
            <a:avLst/>
          </a:prstGeom>
        </p:spPr>
      </p:pic>
      <p:pic>
        <p:nvPicPr>
          <p:cNvPr id="6" name="Picture 2" descr="http://aknt.knu.edu.ua/wp-content/uploads/cybphys_logo_smal-300x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56633" y="2734984"/>
            <a:ext cx="3576154" cy="64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400" y="585674"/>
            <a:ext cx="5426462" cy="4908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896"/>
            <a:ext cx="2136801" cy="297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180" y="54708"/>
            <a:ext cx="7714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Project Approach to the Designing of Cyber-Physical Systems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834" y="3143026"/>
            <a:ext cx="3594558" cy="3310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710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013C6BB-3E6D-4CD8-9E31-2A9E810F44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395" y="54708"/>
            <a:ext cx="866629" cy="780696"/>
          </a:xfrm>
          <a:prstGeom prst="rect">
            <a:avLst/>
          </a:prstGeom>
        </p:spPr>
      </p:pic>
      <p:pic>
        <p:nvPicPr>
          <p:cNvPr id="6" name="Picture 2" descr="http://aknt.knu.edu.ua/wp-content/uploads/cybphys_logo_smal-300x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56633" y="2734984"/>
            <a:ext cx="3576154" cy="64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6952827" cy="564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360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12262</TotalTime>
  <Words>1102</Words>
  <Application>Microsoft Office PowerPoint</Application>
  <PresentationFormat>Экран (4:3)</PresentationFormat>
  <Paragraphs>142</Paragraphs>
  <Slides>23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Изящная</vt:lpstr>
      <vt:lpstr> ERASMUS+ Modelling CybPhys  609557</vt:lpstr>
      <vt:lpstr>151 – «Сyber-Physical Systems in industry, business and transport» - key milestones</vt:lpstr>
      <vt:lpstr>151 – «Сyber-Physical Systems in industry, business and transport»</vt:lpstr>
      <vt:lpstr>151 – «Сyber-Physical Systems in industry, business and transport» </vt:lpstr>
      <vt:lpstr>Curriculum development aspects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Publications</vt:lpstr>
      <vt:lpstr>Dissemination</vt:lpstr>
      <vt:lpstr>Презентация PowerPoint</vt:lpstr>
      <vt:lpstr>Krivyi Rih National University –  WE ARE READY FOR ERASMUS + Modelling CybPhys  609557 СHALLENGES! 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Modelling CybPhys 609557</dc:title>
  <dc:creator>ASUS</dc:creator>
  <cp:lastModifiedBy>User</cp:lastModifiedBy>
  <cp:revision>133</cp:revision>
  <dcterms:created xsi:type="dcterms:W3CDTF">2019-11-19T09:36:10Z</dcterms:created>
  <dcterms:modified xsi:type="dcterms:W3CDTF">2021-04-27T17:56:10Z</dcterms:modified>
</cp:coreProperties>
</file>