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9" r:id="rId3"/>
    <p:sldId id="267" r:id="rId4"/>
    <p:sldId id="260" r:id="rId5"/>
    <p:sldId id="256" r:id="rId6"/>
    <p:sldId id="257" r:id="rId7"/>
    <p:sldId id="261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91D86-07C8-4DF9-839C-BB4E9E03213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7A76C-464C-48CC-B391-785AD51D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FA386C-8F43-4801-9E50-28F53DBB3068}" type="slidenum">
              <a:rPr lang="lv-LV" smtClean="0"/>
              <a:pPr>
                <a:defRPr/>
              </a:pPr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256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0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46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03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605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81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26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667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3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9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4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746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852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1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dalu_slaid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9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1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9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079305" y="2006496"/>
            <a:ext cx="10274495" cy="17148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practically-oriented student-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centred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in the field of modelling of Cyber-Physical Systems -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CybPhys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738C8-7D9C-41F8-A850-12E8908D2E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88" y="201257"/>
            <a:ext cx="3424518" cy="978185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846" y="42562"/>
            <a:ext cx="1252817" cy="125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54103" y="4086282"/>
            <a:ext cx="64956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CybPhys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..... Management meeting, WS .....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WP2 report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8137" y="5529296"/>
            <a:ext cx="6715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Partner..P5.</a:t>
            </a: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Name…GSU</a:t>
            </a: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Date..04/05/2021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295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85" y="257695"/>
            <a:ext cx="10515600" cy="992419"/>
          </a:xfrm>
        </p:spPr>
        <p:txBody>
          <a:bodyPr/>
          <a:lstStyle/>
          <a:p>
            <a:r>
              <a:rPr lang="en-US" dirty="0" smtClean="0"/>
              <a:t>What we </a:t>
            </a:r>
            <a:r>
              <a:rPr lang="en-US" dirty="0" err="1" smtClean="0"/>
              <a:t>promissed</a:t>
            </a:r>
            <a:r>
              <a:rPr lang="en-US" dirty="0" smtClean="0"/>
              <a:t>! </a:t>
            </a:r>
            <a:r>
              <a:rPr lang="en-US" b="0" i="1" dirty="0" smtClean="0"/>
              <a:t>Indicators 1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04015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number of new/updated courses to be </a:t>
            </a:r>
            <a:r>
              <a:rPr lang="en-US" dirty="0" smtClean="0"/>
              <a:t>DEVELOPED/ ACCREDITED/ IMPLEMENTED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00B050"/>
                </a:solidFill>
              </a:rPr>
              <a:t>10/2/12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/>
              <a:t>Volume </a:t>
            </a:r>
            <a:r>
              <a:rPr lang="en-US" dirty="0"/>
              <a:t>(in ECTS) of new/updated </a:t>
            </a:r>
            <a:r>
              <a:rPr lang="en-US" dirty="0" smtClean="0"/>
              <a:t>courses: </a:t>
            </a:r>
            <a:r>
              <a:rPr lang="en-US" b="1" dirty="0" smtClean="0">
                <a:solidFill>
                  <a:srgbClr val="00B050"/>
                </a:solidFill>
              </a:rPr>
              <a:t>40/9</a:t>
            </a:r>
          </a:p>
          <a:p>
            <a:r>
              <a:rPr lang="en-US" dirty="0"/>
              <a:t>Number of </a:t>
            </a:r>
            <a:r>
              <a:rPr lang="en-US" dirty="0" smtClean="0"/>
              <a:t>planned </a:t>
            </a:r>
            <a:r>
              <a:rPr lang="en-US" dirty="0"/>
              <a:t>learners </a:t>
            </a:r>
            <a:r>
              <a:rPr lang="en-US" dirty="0" smtClean="0"/>
              <a:t>enrolled per course delivery: </a:t>
            </a:r>
            <a:r>
              <a:rPr lang="en-US" b="1" dirty="0" smtClean="0">
                <a:solidFill>
                  <a:srgbClr val="00B050"/>
                </a:solidFill>
              </a:rPr>
              <a:t>15</a:t>
            </a:r>
          </a:p>
          <a:p>
            <a:r>
              <a:rPr lang="en-US" dirty="0"/>
              <a:t>Expected number of partner country "HEIs' students" to be </a:t>
            </a:r>
            <a:r>
              <a:rPr lang="en-US" dirty="0" smtClean="0"/>
              <a:t>trained: </a:t>
            </a:r>
            <a:r>
              <a:rPr lang="en-US" b="1" dirty="0" smtClean="0">
                <a:solidFill>
                  <a:srgbClr val="00B050"/>
                </a:solidFill>
              </a:rPr>
              <a:t>10</a:t>
            </a:r>
          </a:p>
          <a:p>
            <a:r>
              <a:rPr lang="en-US" dirty="0"/>
              <a:t>Expected number of partner country "HEIs' academic staff" to be </a:t>
            </a:r>
            <a:r>
              <a:rPr lang="en-US" dirty="0" smtClean="0"/>
              <a:t>trained: </a:t>
            </a:r>
            <a:r>
              <a:rPr lang="en-US" b="1" dirty="0" smtClean="0">
                <a:solidFill>
                  <a:srgbClr val="00B050"/>
                </a:solidFill>
              </a:rPr>
              <a:t>5.</a:t>
            </a:r>
          </a:p>
          <a:p>
            <a:r>
              <a:rPr lang="en-US" dirty="0"/>
              <a:t>Expected number of partner country "non-HEI individuals" to be trained (priv. sector, NGOs, civil servants, etc</a:t>
            </a:r>
            <a:r>
              <a:rPr lang="en-US" dirty="0" smtClean="0"/>
              <a:t>.): </a:t>
            </a:r>
            <a:r>
              <a:rPr lang="en-US" b="1" dirty="0" smtClean="0">
                <a:solidFill>
                  <a:srgbClr val="00B050"/>
                </a:solidFill>
              </a:rPr>
              <a:t>-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/>
          <a:lstStyle/>
          <a:p>
            <a:r>
              <a:rPr lang="en-US" dirty="0"/>
              <a:t>Implementation of the curricular </a:t>
            </a:r>
            <a:r>
              <a:rPr lang="en-US" dirty="0" smtClean="0"/>
              <a:t>WP2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296786"/>
            <a:ext cx="10990811" cy="52702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2.1. Development teaching materials for the bachelor- and master-students study programs and courses.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2.2. Teaching staff training on curricula topics. Students training on curricula topics.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2.3. Teachers training on professional English languages skill.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2.4. Workshops for curricula and study programs development: WS2 – WS9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2.5. Curricula accreditation in the universities and Accreditation offices of PCs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2.6. Testing and validation of the developed education programs, courses and lab practices.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2.7. Tuning of curricula and study programs in PCs universities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2.8. Measuring of a feedback of stakeholders.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2.9. Double Degree Master program development and accreditation.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6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760" y="681008"/>
            <a:ext cx="10799618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2.1. Development curricula and study programs for education.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616" y="1997267"/>
            <a:ext cx="5350317" cy="38602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</a:rPr>
              <a:t>1. Bringing innovations to the market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1.5. Fundamentals of business and legislation in IT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</a:rPr>
              <a:t>2. Mathematical </a:t>
            </a:r>
            <a:r>
              <a:rPr lang="en-US" sz="4400" b="1" dirty="0" err="1">
                <a:solidFill>
                  <a:srgbClr val="0070C0"/>
                </a:solidFill>
              </a:rPr>
              <a:t>Modelling</a:t>
            </a:r>
            <a:r>
              <a:rPr lang="en-US" sz="4400" b="1" dirty="0">
                <a:solidFill>
                  <a:srgbClr val="0070C0"/>
                </a:solidFill>
              </a:rPr>
              <a:t> of Mechatronic Systems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2.1: Acquisition of software packages: COMSOL, </a:t>
            </a:r>
            <a:r>
              <a:rPr lang="en-US" sz="4400" dirty="0" err="1">
                <a:solidFill>
                  <a:srgbClr val="0070C0"/>
                </a:solidFill>
              </a:rPr>
              <a:t>Multiphysics</a:t>
            </a:r>
            <a:r>
              <a:rPr lang="en-US" sz="4400" dirty="0">
                <a:solidFill>
                  <a:srgbClr val="0070C0"/>
                </a:solidFill>
              </a:rPr>
              <a:t>, FEMM, CST, solvers based on MECM, MATLAB and Simulink.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2.5: Relaxation theory of friction and wear processes of metal-polymer conjugations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2.6: Modeling of mechanical systems with constraints in </a:t>
            </a:r>
            <a:r>
              <a:rPr lang="en-US" sz="4400" dirty="0" err="1">
                <a:solidFill>
                  <a:srgbClr val="0070C0"/>
                </a:solidFill>
              </a:rPr>
              <a:t>Lagrangian</a:t>
            </a:r>
            <a:r>
              <a:rPr lang="en-US" sz="4400" dirty="0">
                <a:solidFill>
                  <a:srgbClr val="0070C0"/>
                </a:solidFill>
              </a:rPr>
              <a:t> formalism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2.7: Kinematic and Dynamical Mechanical Systems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2.11: Analytical and numerical solutions of the equations of motion for mechanical systems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</a:rPr>
              <a:t>4. Modern Mathematical Physics: Fundamentals and Application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4.3.Heat </a:t>
            </a:r>
            <a:r>
              <a:rPr lang="en-US" sz="4400" dirty="0">
                <a:solidFill>
                  <a:srgbClr val="0070C0"/>
                </a:solidFill>
              </a:rPr>
              <a:t>and diffusion processes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4.4.Wave </a:t>
            </a:r>
            <a:r>
              <a:rPr lang="en-US" sz="4400" dirty="0">
                <a:solidFill>
                  <a:srgbClr val="0070C0"/>
                </a:solidFill>
              </a:rPr>
              <a:t>equation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4.5.Poisson </a:t>
            </a:r>
            <a:r>
              <a:rPr lang="en-US" sz="4400" dirty="0">
                <a:solidFill>
                  <a:srgbClr val="0070C0"/>
                </a:solidFill>
              </a:rPr>
              <a:t>and Helmholtz equations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</a:rPr>
              <a:t>5. High-Performance Scientific Computing and Data Analysis: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5.13. Data analysis using the Wolfram language.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</a:rPr>
              <a:t>6. Cyber-Physical Systems </a:t>
            </a:r>
            <a:r>
              <a:rPr lang="en-US" sz="4400" b="1" dirty="0" err="1">
                <a:solidFill>
                  <a:srgbClr val="0070C0"/>
                </a:solidFill>
              </a:rPr>
              <a:t>modelling</a:t>
            </a:r>
            <a:r>
              <a:rPr lang="en-US" sz="4400" b="1" dirty="0">
                <a:solidFill>
                  <a:srgbClr val="0070C0"/>
                </a:solidFill>
              </a:rPr>
              <a:t> and simulation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6.10. Hardware and software of </a:t>
            </a:r>
            <a:r>
              <a:rPr lang="en-US" sz="4400" dirty="0" smtClean="0">
                <a:solidFill>
                  <a:srgbClr val="0070C0"/>
                </a:solidFill>
              </a:rPr>
              <a:t>networks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endParaRPr lang="en-US" sz="31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1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1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22999" y="2068606"/>
            <a:ext cx="570653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70C0"/>
                </a:solidFill>
              </a:rPr>
              <a:t>9. Computer </a:t>
            </a:r>
            <a:r>
              <a:rPr lang="en-US" sz="1100" b="1" dirty="0" err="1">
                <a:solidFill>
                  <a:srgbClr val="0070C0"/>
                </a:solidFill>
              </a:rPr>
              <a:t>modelling</a:t>
            </a:r>
            <a:r>
              <a:rPr lang="en-US" sz="1100" b="1" dirty="0">
                <a:solidFill>
                  <a:srgbClr val="0070C0"/>
                </a:solidFill>
              </a:rPr>
              <a:t> of physical processes and phenomena</a:t>
            </a:r>
          </a:p>
          <a:p>
            <a:r>
              <a:rPr lang="en-US" sz="1100" dirty="0">
                <a:solidFill>
                  <a:srgbClr val="0070C0"/>
                </a:solidFill>
              </a:rPr>
              <a:t>9.3. </a:t>
            </a:r>
            <a:r>
              <a:rPr lang="en-US" sz="1100" dirty="0" err="1" smtClean="0">
                <a:solidFill>
                  <a:srgbClr val="0070C0"/>
                </a:solidFill>
              </a:rPr>
              <a:t>Modelling</a:t>
            </a:r>
            <a:r>
              <a:rPr lang="en-US" sz="1100" dirty="0" smtClean="0">
                <a:solidFill>
                  <a:srgbClr val="0070C0"/>
                </a:solidFill>
              </a:rPr>
              <a:t> of the motion of </a:t>
            </a:r>
            <a:r>
              <a:rPr lang="en-US" sz="1100" dirty="0" err="1" smtClean="0">
                <a:solidFill>
                  <a:srgbClr val="0070C0"/>
                </a:solidFill>
              </a:rPr>
              <a:t>chargedparticles</a:t>
            </a:r>
            <a:r>
              <a:rPr lang="en-US" sz="1100" dirty="0" smtClean="0">
                <a:solidFill>
                  <a:srgbClr val="0070C0"/>
                </a:solidFill>
              </a:rPr>
              <a:t> in electric and magnetic fields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9.4</a:t>
            </a:r>
            <a:r>
              <a:rPr lang="en-US" sz="1100" dirty="0">
                <a:solidFill>
                  <a:srgbClr val="0070C0"/>
                </a:solidFill>
              </a:rPr>
              <a:t>. </a:t>
            </a:r>
            <a:r>
              <a:rPr lang="en-US" sz="1100" dirty="0" err="1" smtClean="0">
                <a:solidFill>
                  <a:srgbClr val="0070C0"/>
                </a:solidFill>
              </a:rPr>
              <a:t>Modelling</a:t>
            </a:r>
            <a:r>
              <a:rPr lang="en-US" sz="1100" dirty="0" smtClean="0">
                <a:solidFill>
                  <a:srgbClr val="0070C0"/>
                </a:solidFill>
              </a:rPr>
              <a:t> of oscillatory processes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9.5</a:t>
            </a:r>
            <a:r>
              <a:rPr lang="en-US" sz="1100" dirty="0">
                <a:solidFill>
                  <a:srgbClr val="0070C0"/>
                </a:solidFill>
              </a:rPr>
              <a:t>. </a:t>
            </a:r>
            <a:r>
              <a:rPr lang="en-US" sz="1100" dirty="0" smtClean="0">
                <a:solidFill>
                  <a:srgbClr val="0070C0"/>
                </a:solidFill>
              </a:rPr>
              <a:t>Modeling of the light distribution  in various media from the point of view  of geometric optics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9.6</a:t>
            </a:r>
            <a:r>
              <a:rPr lang="en-US" sz="1100" dirty="0">
                <a:solidFill>
                  <a:srgbClr val="0070C0"/>
                </a:solidFill>
              </a:rPr>
              <a:t>. </a:t>
            </a:r>
            <a:r>
              <a:rPr lang="en-US" sz="1100" dirty="0" smtClean="0">
                <a:solidFill>
                  <a:srgbClr val="0070C0"/>
                </a:solidFill>
              </a:rPr>
              <a:t>Modeling wave phenomena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9.8</a:t>
            </a:r>
            <a:r>
              <a:rPr lang="en-US" sz="1100" dirty="0">
                <a:solidFill>
                  <a:srgbClr val="0070C0"/>
                </a:solidFill>
              </a:rPr>
              <a:t>. </a:t>
            </a:r>
            <a:r>
              <a:rPr lang="en-US" sz="1100" dirty="0" smtClean="0">
                <a:solidFill>
                  <a:srgbClr val="0070C0"/>
                </a:solidFill>
              </a:rPr>
              <a:t>Dynamics of liquids and gases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65804" y="523943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All chapters are written in Russian and translated into English.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62988" y="4988636"/>
            <a:ext cx="914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Results: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71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2.2. Teaching staff training on curricula topics. Students training on curricula topics.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rainings of teaching and technician staff on curricula topics, new ICT tools, advanced educational technologies. </a:t>
            </a:r>
          </a:p>
          <a:p>
            <a:r>
              <a:rPr lang="en-US" dirty="0"/>
              <a:t>T</a:t>
            </a:r>
            <a:r>
              <a:rPr lang="en-US" dirty="0" smtClean="0"/>
              <a:t>eachers training in RTU, KU Leuven and UCY universities. </a:t>
            </a:r>
          </a:p>
          <a:p>
            <a:r>
              <a:rPr lang="en-US" dirty="0" smtClean="0"/>
              <a:t>PCs teachers after returning home will organize the cascade training for the sharing of EU experience. </a:t>
            </a:r>
          </a:p>
          <a:p>
            <a:r>
              <a:rPr lang="en-US" dirty="0" smtClean="0"/>
              <a:t>Regional 3 days’ seminars that include master classes  1 – in Gomel; 1 – in Chernihiv.</a:t>
            </a:r>
          </a:p>
          <a:p>
            <a:r>
              <a:rPr lang="en-US" dirty="0" smtClean="0"/>
              <a:t>Students training on curricula and study programs topics in EU universities 2 week trainings </a:t>
            </a:r>
          </a:p>
          <a:p>
            <a:r>
              <a:rPr lang="en-US" dirty="0"/>
              <a:t>R</a:t>
            </a:r>
            <a:r>
              <a:rPr lang="en-US" dirty="0" smtClean="0"/>
              <a:t>egular videoconferences for teachers involved into the new bachelor and master-level curricula and programs.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0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2.3. Teachers training on professional English languages skill.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95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Participation in the training.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07483"/>
              </p:ext>
            </p:extLst>
          </p:nvPr>
        </p:nvGraphicFramePr>
        <p:xfrm>
          <a:off x="1123209" y="2786718"/>
          <a:ext cx="5847715" cy="1125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200">
                          <a:effectLst/>
                        </a:rPr>
                        <a:t>Name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200">
                          <a:effectLst/>
                        </a:rPr>
                        <a:t>Home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200">
                          <a:effectLst/>
                        </a:rPr>
                        <a:t>E-mail address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297180" algn="l"/>
                        </a:tabLst>
                      </a:pPr>
                      <a:r>
                        <a:rPr lang="nl-BE" sz="1100">
                          <a:effectLst/>
                        </a:rPr>
                        <a:t>Dmitry Kovalenko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GSU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dkov@gsu.by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Andrey Samofalov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GSU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samofalov@gsu.by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Alina Semchenko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GSU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alina@gsu.by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Sergei Sokolov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GSU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sokolov@gsu.by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Oksana Deruzhkova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100">
                          <a:effectLst/>
                        </a:rPr>
                        <a:t>GSU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BE" sz="1200" dirty="0">
                          <a:effectLst/>
                        </a:rPr>
                        <a:t>dom@gsu.by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3526" y="4277268"/>
            <a:ext cx="5317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Five teachers took part in the English language training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5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2.5. Curricula accreditation in the universities and Accreditation offices of 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rgbClr val="0070C0"/>
                </a:solidFill>
              </a:rPr>
              <a:t>BSU </a:t>
            </a:r>
            <a:r>
              <a:rPr lang="en-US" sz="2000" dirty="0" smtClean="0"/>
              <a:t>will make accreditation education programs in the Ministry of Education: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Mechanics and mathematical modelling (for bachelors)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WEB-coding and Internet technologies (for bachelors).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KhNAHU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accredit new master’s students program “Electric Vehicles and Energy-Saving Technologies”</a:t>
            </a:r>
            <a:r>
              <a:rPr lang="lv-LV" sz="2000" dirty="0" smtClean="0"/>
              <a:t> </a:t>
            </a:r>
            <a:r>
              <a:rPr lang="en-US" sz="2000" dirty="0" smtClean="0"/>
              <a:t>in the Ministry of Education: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1800" dirty="0" smtClean="0"/>
              <a:t>Double Degree program with EU university – RTU.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CNUT</a:t>
            </a:r>
            <a:r>
              <a:rPr lang="en-US" sz="2000" dirty="0" smtClean="0"/>
              <a:t> new master program “Industrial Automation” 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KTU </a:t>
            </a:r>
            <a:r>
              <a:rPr lang="en-US" sz="2000" dirty="0" smtClean="0"/>
              <a:t>new master program in “Cyber-physical systems” will be accredit by the Ministry</a:t>
            </a:r>
            <a:endParaRPr lang="lv-LV" sz="2000" dirty="0" smtClean="0"/>
          </a:p>
          <a:p>
            <a:pPr>
              <a:lnSpc>
                <a:spcPct val="100000"/>
              </a:lnSpc>
              <a:buFontTx/>
              <a:buChar char="-"/>
            </a:pPr>
            <a:endParaRPr lang="lv-LV" sz="20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Curricular materials and set of documents related </a:t>
            </a:r>
            <a:r>
              <a:rPr lang="lv-LV" sz="2000" dirty="0" smtClean="0"/>
              <a:t>b</a:t>
            </a:r>
            <a:r>
              <a:rPr lang="en-US" sz="2000" dirty="0" err="1" smtClean="0"/>
              <a:t>achelor</a:t>
            </a:r>
            <a:r>
              <a:rPr lang="en-US" sz="2000" dirty="0" smtClean="0"/>
              <a:t> and master-level study courses will be accredited by the universities.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Partners’ </a:t>
            </a:r>
            <a:r>
              <a:rPr lang="en-US" sz="2000" b="1" dirty="0" smtClean="0">
                <a:solidFill>
                  <a:srgbClr val="0070C0"/>
                </a:solidFill>
              </a:rPr>
              <a:t>Report on curricula development</a:t>
            </a:r>
            <a:r>
              <a:rPr lang="en-US" sz="2000" dirty="0" smtClean="0"/>
              <a:t>: development and enhancement of lectures, lab practices  and compatible teaching (didactic) materials, </a:t>
            </a:r>
            <a:r>
              <a:rPr lang="en-US" sz="2000" b="1" dirty="0" smtClean="0">
                <a:solidFill>
                  <a:srgbClr val="0070C0"/>
                </a:solidFill>
              </a:rPr>
              <a:t>August 2021.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2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946555"/>
              </p:ext>
            </p:extLst>
          </p:nvPr>
        </p:nvGraphicFramePr>
        <p:xfrm>
          <a:off x="1092200" y="677796"/>
          <a:ext cx="9101667" cy="6064414"/>
        </p:xfrm>
        <a:graphic>
          <a:graphicData uri="http://schemas.openxmlformats.org/drawingml/2006/table">
            <a:tbl>
              <a:tblPr firstRow="1" firstCol="1" bandRow="1"/>
              <a:tblGrid>
                <a:gridCol w="135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0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11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84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Course/Lab title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Modernized  or new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Level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(Bachelor, Master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5-year course)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ECTS credit points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Lectures, labs, etc.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 link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the university‘ webpage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Date of accreditation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 status / document of accreditation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Fundamentals of business and legislation in IT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Ready- 75%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Theoretical Mechanics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Ready- 80%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Analytical modelling of friction and wear processes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Ready- 60%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Simulation of the interaction of electromagnetic waves with DNA-like helices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Ready- 60%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Technologies of laser treatment of materials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Ready- 60%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Modelling of microwave and THz devices based on metamaterials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Ready- 60%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Simulation of surface charge distribution in nanostructured materials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Ready- 60%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Practical statistics for physicists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Ready- 80%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Hardware and software of networks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Ready- 70%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Microprocessors and microcontrollers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Ready- 80%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Computer simulation of physical systems and processes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Modernized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Ready- 90%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Computer systems of analytical calculations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Modernized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Bachelor, masters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Lectures </a:t>
                      </a:r>
                      <a:r>
                        <a:rPr lang="en-US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GB" sz="10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abs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2021</a:t>
                      </a:r>
                      <a:endParaRPr lang="ru-RU" sz="1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Ready- 80%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4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16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2.6. Testing and validation of the developed education programs, courses and lab practices.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7684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testing of new developed programs will be: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autumn semester of the year 2. </a:t>
            </a:r>
            <a:endParaRPr lang="lv-LV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/>
              <a:t>hen in the spring semester of the year 3.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target of the testing is to get a feedback from the target groups: the </a:t>
            </a:r>
            <a:r>
              <a:rPr lang="en-US" sz="2400" i="1" dirty="0" smtClean="0">
                <a:solidFill>
                  <a:srgbClr val="0070C0"/>
                </a:solidFill>
              </a:rPr>
              <a:t>teaching staff, the students of different levels and students’ </a:t>
            </a:r>
            <a:r>
              <a:rPr lang="en-US" sz="2400" i="1" dirty="0" err="1" smtClean="0">
                <a:solidFill>
                  <a:srgbClr val="0070C0"/>
                </a:solidFill>
              </a:rPr>
              <a:t>organisations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PCs universities will elaborate the </a:t>
            </a:r>
            <a:r>
              <a:rPr lang="en-US" sz="2400" b="1" dirty="0" smtClean="0">
                <a:solidFill>
                  <a:srgbClr val="0070C0"/>
                </a:solidFill>
              </a:rPr>
              <a:t>Testing reports </a:t>
            </a:r>
            <a:r>
              <a:rPr lang="en-US" sz="2400" dirty="0" smtClean="0"/>
              <a:t>about testing results and present them at MC meetings</a:t>
            </a:r>
            <a:r>
              <a:rPr lang="lv-LV" sz="2400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lv-LV" sz="2000" dirty="0" smtClean="0">
                <a:solidFill>
                  <a:srgbClr val="0070C0"/>
                </a:solidFill>
              </a:rPr>
              <a:t>Janvāris 2022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lv-LV" sz="2000" dirty="0" smtClean="0">
                <a:solidFill>
                  <a:srgbClr val="0070C0"/>
                </a:solidFill>
              </a:rPr>
              <a:t>Jūnijs 2022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99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1127</Words>
  <Application>Microsoft Office PowerPoint</Application>
  <PresentationFormat>Widescreen</PresentationFormat>
  <Paragraphs>206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Office Theme</vt:lpstr>
      <vt:lpstr>1_Office Theme</vt:lpstr>
      <vt:lpstr>Development of practically-oriented student-centred education in the field of modelling of Cyber-Physical Systems - CybPhys</vt:lpstr>
      <vt:lpstr>What we promissed! Indicators 1</vt:lpstr>
      <vt:lpstr>Implementation of the curricular WP2</vt:lpstr>
      <vt:lpstr>2.1. Development curricula and study programs for education. </vt:lpstr>
      <vt:lpstr>2.2. Teaching staff training on curricula topics. Students training on curricula topics.</vt:lpstr>
      <vt:lpstr>2.3. Teachers training on professional English languages skill.</vt:lpstr>
      <vt:lpstr>2.5. Curricula accreditation in the universities and Accreditation offices of PCs</vt:lpstr>
      <vt:lpstr>PowerPoint Presentation</vt:lpstr>
      <vt:lpstr>2.6. Testing and validation of the developed education programs, courses and lab practices.</vt:lpstr>
    </vt:vector>
  </TitlesOfParts>
  <Company>Riga Technical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Anatolijs Zabašta</dc:creator>
  <cp:lastModifiedBy>Anatolijs Zabašta</cp:lastModifiedBy>
  <cp:revision>46</cp:revision>
  <dcterms:created xsi:type="dcterms:W3CDTF">2021-04-23T09:38:02Z</dcterms:created>
  <dcterms:modified xsi:type="dcterms:W3CDTF">2021-05-05T08:30:33Z</dcterms:modified>
</cp:coreProperties>
</file>