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9" r:id="rId3"/>
    <p:sldId id="267" r:id="rId4"/>
    <p:sldId id="260" r:id="rId5"/>
    <p:sldId id="256" r:id="rId6"/>
    <p:sldId id="257" r:id="rId7"/>
    <p:sldId id="261" r:id="rId8"/>
    <p:sldId id="262" r:id="rId9"/>
    <p:sldId id="264" r:id="rId10"/>
    <p:sldId id="258" r:id="rId11"/>
    <p:sldId id="268" r:id="rId12"/>
    <p:sldId id="270" r:id="rId13"/>
    <p:sldId id="269" r:id="rId14"/>
    <p:sldId id="265" r:id="rId15"/>
    <p:sldId id="263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816"/>
  </p:normalViewPr>
  <p:slideViewPr>
    <p:cSldViewPr snapToGrid="0">
      <p:cViewPr varScale="1">
        <p:scale>
          <a:sx n="107" d="100"/>
          <a:sy n="107" d="100"/>
        </p:scale>
        <p:origin x="7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91D86-07C8-4DF9-839C-BB4E9E032134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7A76C-464C-48CC-B391-785AD51D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FA386C-8F43-4801-9E50-28F53DBB3068}" type="slidenum">
              <a:rPr lang="lv-LV" smtClean="0"/>
              <a:pPr>
                <a:defRPr/>
              </a:pPr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8256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9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0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460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  <a:lvl2pPr>
              <a:spcBef>
                <a:spcPts val="0"/>
              </a:spcBef>
              <a:spcAft>
                <a:spcPts val="1200"/>
              </a:spcAft>
              <a:defRPr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035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605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816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263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667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031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69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4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746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3852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1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dalu_slaid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2371744"/>
            <a:ext cx="10363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9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4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7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0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9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1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05834-9724-443E-884E-16060BE3C50D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98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079305" y="2006496"/>
            <a:ext cx="10274495" cy="17148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of practically-oriented student-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centred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education in the field of modelling of Cyber-Physical Systems -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CybPhys</a:t>
            </a:r>
            <a:endParaRPr lang="en-US" sz="3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738C8-7D9C-41F8-A850-12E8908D2E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788" y="201257"/>
            <a:ext cx="3424518" cy="978185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846" y="42562"/>
            <a:ext cx="1252817" cy="125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54103" y="4086282"/>
            <a:ext cx="64956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CybPhys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: ..... Management meeting, WS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.....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WP2 report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38137" y="5529296"/>
            <a:ext cx="67156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 BSU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Dzianis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Marmysh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 4.05.2021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4295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601859"/>
              </p:ext>
            </p:extLst>
          </p:nvPr>
        </p:nvGraphicFramePr>
        <p:xfrm>
          <a:off x="367747" y="951008"/>
          <a:ext cx="11328261" cy="5513894"/>
        </p:xfrm>
        <a:graphic>
          <a:graphicData uri="http://schemas.openxmlformats.org/drawingml/2006/table">
            <a:tbl>
              <a:tblPr firstRow="1" firstCol="1" bandRow="1"/>
              <a:tblGrid>
                <a:gridCol w="1778077">
                  <a:extLst>
                    <a:ext uri="{9D8B030D-6E8A-4147-A177-3AD203B41FA5}">
                      <a16:colId xmlns:a16="http://schemas.microsoft.com/office/drawing/2014/main" xmlns="" val="2614715226"/>
                    </a:ext>
                  </a:extLst>
                </a:gridCol>
                <a:gridCol w="950683">
                  <a:extLst>
                    <a:ext uri="{9D8B030D-6E8A-4147-A177-3AD203B41FA5}">
                      <a16:colId xmlns:a16="http://schemas.microsoft.com/office/drawing/2014/main" xmlns="" val="502784861"/>
                    </a:ext>
                  </a:extLst>
                </a:gridCol>
                <a:gridCol w="1094202">
                  <a:extLst>
                    <a:ext uri="{9D8B030D-6E8A-4147-A177-3AD203B41FA5}">
                      <a16:colId xmlns:a16="http://schemas.microsoft.com/office/drawing/2014/main" xmlns="" val="2117450917"/>
                    </a:ext>
                  </a:extLst>
                </a:gridCol>
                <a:gridCol w="823527">
                  <a:extLst>
                    <a:ext uri="{9D8B030D-6E8A-4147-A177-3AD203B41FA5}">
                      <a16:colId xmlns:a16="http://schemas.microsoft.com/office/drawing/2014/main" xmlns="" val="2869467287"/>
                    </a:ext>
                  </a:extLst>
                </a:gridCol>
                <a:gridCol w="1231954">
                  <a:extLst>
                    <a:ext uri="{9D8B030D-6E8A-4147-A177-3AD203B41FA5}">
                      <a16:colId xmlns:a16="http://schemas.microsoft.com/office/drawing/2014/main" xmlns="" val="1900126087"/>
                    </a:ext>
                  </a:extLst>
                </a:gridCol>
                <a:gridCol w="1902331">
                  <a:extLst>
                    <a:ext uri="{9D8B030D-6E8A-4147-A177-3AD203B41FA5}">
                      <a16:colId xmlns:a16="http://schemas.microsoft.com/office/drawing/2014/main" xmlns="" val="1458837552"/>
                    </a:ext>
                  </a:extLst>
                </a:gridCol>
                <a:gridCol w="1365826">
                  <a:extLst>
                    <a:ext uri="{9D8B030D-6E8A-4147-A177-3AD203B41FA5}">
                      <a16:colId xmlns:a16="http://schemas.microsoft.com/office/drawing/2014/main" xmlns="" val="1500240023"/>
                    </a:ext>
                  </a:extLst>
                </a:gridCol>
                <a:gridCol w="2181661">
                  <a:extLst>
                    <a:ext uri="{9D8B030D-6E8A-4147-A177-3AD203B41FA5}">
                      <a16:colId xmlns:a16="http://schemas.microsoft.com/office/drawing/2014/main" xmlns="" val="321579779"/>
                    </a:ext>
                  </a:extLst>
                </a:gridCol>
              </a:tblGrid>
              <a:tr h="1339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Course/Lab title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Modernized  or new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(Bachelor, Master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5-year course)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ECTS credit points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Lectures, labs,</a:t>
                      </a:r>
                      <a:r>
                        <a:rPr lang="en-US" sz="1600" b="1" baseline="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etc.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link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the university‘ webpage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of accreditation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status / document of accreditation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0146649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Mathematical modelling for fluid- and gas dynamics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Bachelor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r-IN" sz="1600" b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</a:t>
                      </a:r>
                      <a:r>
                        <a:rPr lang="mr-IN" sz="1600" b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://</a:t>
                      </a:r>
                      <a:r>
                        <a:rPr lang="mr-IN" sz="1600" b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elib.bsu.by</a:t>
                      </a:r>
                      <a:r>
                        <a:rPr lang="mr-IN" sz="1600" b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mr-IN" sz="1600" b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handle</a:t>
                      </a:r>
                      <a:r>
                        <a:rPr lang="mr-IN" sz="1600" b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/123456789/257000</a:t>
                      </a:r>
                      <a:endParaRPr lang="en-US" sz="1600" b="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30.06.2020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order Nr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9474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3523667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Simulations of physical processes using high-performance computing systems (laboratory practicum)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Bachelor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Labs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r-IN" sz="1600" b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</a:t>
                      </a:r>
                      <a:r>
                        <a:rPr lang="mr-IN" sz="1600" b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://</a:t>
                      </a:r>
                      <a:r>
                        <a:rPr lang="mr-IN" sz="1600" b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elib.bsu.by</a:t>
                      </a:r>
                      <a:r>
                        <a:rPr lang="mr-IN" sz="1600" b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mr-IN" sz="1600" b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handle</a:t>
                      </a:r>
                      <a:r>
                        <a:rPr lang="mr-IN" sz="1600" b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/123456789/257000</a:t>
                      </a:r>
                      <a:endParaRPr lang="en-US" sz="1600" b="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30.06.2020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order Nr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9286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3682045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Applications of computer modelling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and labs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r-IN" sz="1600" b="0" u="sng" strike="noStrike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</a:t>
                      </a:r>
                      <a:r>
                        <a:rPr lang="mr-IN" sz="1600" b="0" u="sng" strike="noStrike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://</a:t>
                      </a:r>
                      <a:r>
                        <a:rPr lang="mr-IN" sz="1600" b="0" u="sng" strike="noStrike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elib.bsu.by</a:t>
                      </a:r>
                      <a:r>
                        <a:rPr lang="mr-IN" sz="1600" b="0" u="sng" strike="noStrike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mr-IN" sz="1600" b="0" u="sng" strike="noStrike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handle</a:t>
                      </a:r>
                      <a:r>
                        <a:rPr lang="mr-IN" sz="1600" b="0" u="sng" strike="noStrike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/123456789/255225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30.06.2020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order Nr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9164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352461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Mathematical modelling of physical processes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and labs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progress. Estimated date 1.09.2021</a:t>
                      </a:r>
                      <a:endParaRPr lang="ru-RU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noProof="0" dirty="0" smtClean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noProof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66407" y="216131"/>
            <a:ext cx="532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the Courses and Programs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90212" y="527645"/>
            <a:ext cx="2605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2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839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63970"/>
              </p:ext>
            </p:extLst>
          </p:nvPr>
        </p:nvGraphicFramePr>
        <p:xfrm>
          <a:off x="367747" y="951008"/>
          <a:ext cx="11328261" cy="4470206"/>
        </p:xfrm>
        <a:graphic>
          <a:graphicData uri="http://schemas.openxmlformats.org/drawingml/2006/table">
            <a:tbl>
              <a:tblPr firstRow="1" firstCol="1" bandRow="1"/>
              <a:tblGrid>
                <a:gridCol w="1778077">
                  <a:extLst>
                    <a:ext uri="{9D8B030D-6E8A-4147-A177-3AD203B41FA5}">
                      <a16:colId xmlns:a16="http://schemas.microsoft.com/office/drawing/2014/main" xmlns="" val="2614715226"/>
                    </a:ext>
                  </a:extLst>
                </a:gridCol>
                <a:gridCol w="950683">
                  <a:extLst>
                    <a:ext uri="{9D8B030D-6E8A-4147-A177-3AD203B41FA5}">
                      <a16:colId xmlns:a16="http://schemas.microsoft.com/office/drawing/2014/main" xmlns="" val="502784861"/>
                    </a:ext>
                  </a:extLst>
                </a:gridCol>
                <a:gridCol w="1094202">
                  <a:extLst>
                    <a:ext uri="{9D8B030D-6E8A-4147-A177-3AD203B41FA5}">
                      <a16:colId xmlns:a16="http://schemas.microsoft.com/office/drawing/2014/main" xmlns="" val="2117450917"/>
                    </a:ext>
                  </a:extLst>
                </a:gridCol>
                <a:gridCol w="823527">
                  <a:extLst>
                    <a:ext uri="{9D8B030D-6E8A-4147-A177-3AD203B41FA5}">
                      <a16:colId xmlns:a16="http://schemas.microsoft.com/office/drawing/2014/main" xmlns="" val="2869467287"/>
                    </a:ext>
                  </a:extLst>
                </a:gridCol>
                <a:gridCol w="1231954">
                  <a:extLst>
                    <a:ext uri="{9D8B030D-6E8A-4147-A177-3AD203B41FA5}">
                      <a16:colId xmlns:a16="http://schemas.microsoft.com/office/drawing/2014/main" xmlns="" val="1900126087"/>
                    </a:ext>
                  </a:extLst>
                </a:gridCol>
                <a:gridCol w="1902331">
                  <a:extLst>
                    <a:ext uri="{9D8B030D-6E8A-4147-A177-3AD203B41FA5}">
                      <a16:colId xmlns:a16="http://schemas.microsoft.com/office/drawing/2014/main" xmlns="" val="1458837552"/>
                    </a:ext>
                  </a:extLst>
                </a:gridCol>
                <a:gridCol w="1365826">
                  <a:extLst>
                    <a:ext uri="{9D8B030D-6E8A-4147-A177-3AD203B41FA5}">
                      <a16:colId xmlns:a16="http://schemas.microsoft.com/office/drawing/2014/main" xmlns="" val="1500240023"/>
                    </a:ext>
                  </a:extLst>
                </a:gridCol>
                <a:gridCol w="2181661">
                  <a:extLst>
                    <a:ext uri="{9D8B030D-6E8A-4147-A177-3AD203B41FA5}">
                      <a16:colId xmlns:a16="http://schemas.microsoft.com/office/drawing/2014/main" xmlns="" val="321579779"/>
                    </a:ext>
                  </a:extLst>
                </a:gridCol>
              </a:tblGrid>
              <a:tr h="1339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Course/Lab title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Modernized  or new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(Bachelor, Master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5-year course)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ECTS credit points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Lectures, labs,</a:t>
                      </a:r>
                      <a:r>
                        <a:rPr lang="en-US" sz="1600" b="1" baseline="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etc.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link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the university‘ webpage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of accreditation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status / document of accreditation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0146649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Data mining and acquisition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l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abs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progress. Estimated date 1.09.2021</a:t>
                      </a:r>
                      <a:endParaRPr lang="ru-RU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noProof="0" dirty="0" smtClean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noProof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3523667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Development of applications for high-performance computing (laboratory practicum)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Bachelor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Labs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progress. Estimated date 1.09.2021</a:t>
                      </a:r>
                      <a:endParaRPr lang="ru-RU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noProof="0" dirty="0" smtClean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noProof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3682045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Modern approaches to Big Data analysis (laboratory practicum)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Labs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progress Estimated date 1.09.2021</a:t>
                      </a:r>
                      <a:endParaRPr lang="ru-RU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noProof="0" dirty="0" smtClean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noProof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35246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66407" y="216131"/>
            <a:ext cx="532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the Courses and Programs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90212" y="527645"/>
            <a:ext cx="2605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3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0754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501438"/>
              </p:ext>
            </p:extLst>
          </p:nvPr>
        </p:nvGraphicFramePr>
        <p:xfrm>
          <a:off x="367747" y="951008"/>
          <a:ext cx="11328261" cy="4731128"/>
        </p:xfrm>
        <a:graphic>
          <a:graphicData uri="http://schemas.openxmlformats.org/drawingml/2006/table">
            <a:tbl>
              <a:tblPr firstRow="1" firstCol="1" bandRow="1"/>
              <a:tblGrid>
                <a:gridCol w="1778077">
                  <a:extLst>
                    <a:ext uri="{9D8B030D-6E8A-4147-A177-3AD203B41FA5}">
                      <a16:colId xmlns:a16="http://schemas.microsoft.com/office/drawing/2014/main" xmlns="" val="2614715226"/>
                    </a:ext>
                  </a:extLst>
                </a:gridCol>
                <a:gridCol w="950683">
                  <a:extLst>
                    <a:ext uri="{9D8B030D-6E8A-4147-A177-3AD203B41FA5}">
                      <a16:colId xmlns:a16="http://schemas.microsoft.com/office/drawing/2014/main" xmlns="" val="502784861"/>
                    </a:ext>
                  </a:extLst>
                </a:gridCol>
                <a:gridCol w="1094202">
                  <a:extLst>
                    <a:ext uri="{9D8B030D-6E8A-4147-A177-3AD203B41FA5}">
                      <a16:colId xmlns:a16="http://schemas.microsoft.com/office/drawing/2014/main" xmlns="" val="2117450917"/>
                    </a:ext>
                  </a:extLst>
                </a:gridCol>
                <a:gridCol w="823527">
                  <a:extLst>
                    <a:ext uri="{9D8B030D-6E8A-4147-A177-3AD203B41FA5}">
                      <a16:colId xmlns:a16="http://schemas.microsoft.com/office/drawing/2014/main" xmlns="" val="2869467287"/>
                    </a:ext>
                  </a:extLst>
                </a:gridCol>
                <a:gridCol w="1231954">
                  <a:extLst>
                    <a:ext uri="{9D8B030D-6E8A-4147-A177-3AD203B41FA5}">
                      <a16:colId xmlns:a16="http://schemas.microsoft.com/office/drawing/2014/main" xmlns="" val="1900126087"/>
                    </a:ext>
                  </a:extLst>
                </a:gridCol>
                <a:gridCol w="1902331">
                  <a:extLst>
                    <a:ext uri="{9D8B030D-6E8A-4147-A177-3AD203B41FA5}">
                      <a16:colId xmlns:a16="http://schemas.microsoft.com/office/drawing/2014/main" xmlns="" val="1458837552"/>
                    </a:ext>
                  </a:extLst>
                </a:gridCol>
                <a:gridCol w="1365826">
                  <a:extLst>
                    <a:ext uri="{9D8B030D-6E8A-4147-A177-3AD203B41FA5}">
                      <a16:colId xmlns:a16="http://schemas.microsoft.com/office/drawing/2014/main" xmlns="" val="1500240023"/>
                    </a:ext>
                  </a:extLst>
                </a:gridCol>
                <a:gridCol w="2181661">
                  <a:extLst>
                    <a:ext uri="{9D8B030D-6E8A-4147-A177-3AD203B41FA5}">
                      <a16:colId xmlns:a16="http://schemas.microsoft.com/office/drawing/2014/main" xmlns="" val="321579779"/>
                    </a:ext>
                  </a:extLst>
                </a:gridCol>
              </a:tblGrid>
              <a:tr h="1339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Course/Lab title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Modernized  or new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(Bachelor, Master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5-year course)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ECTS credit points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Lectures, labs,</a:t>
                      </a:r>
                      <a:r>
                        <a:rPr lang="en-US" sz="1600" b="1" baseline="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etc.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link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the university‘ webpage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of accreditation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status / document of accreditation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0146649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Information Technology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Modernized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Bachelor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Lecture and labs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26.02.2021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order Nr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УД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1745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lang="ru-RU" sz="16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уч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3523667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Mathematical analysis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Modernized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Bachelor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Lecture and Practice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r-IN" sz="1600" b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https</a:t>
                      </a:r>
                      <a:r>
                        <a:rPr lang="mr-IN" sz="1600" b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://</a:t>
                      </a:r>
                      <a:r>
                        <a:rPr lang="mr-IN" sz="1600" b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elib.bsu.by</a:t>
                      </a:r>
                      <a:r>
                        <a:rPr lang="mr-IN" sz="1600" b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lang="mr-IN" sz="1600" b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handle</a:t>
                      </a:r>
                      <a:r>
                        <a:rPr lang="mr-IN" sz="1600" b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/123456789/248152</a:t>
                      </a:r>
                      <a:endParaRPr lang="en-US" sz="1600" b="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30.04.2020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order Nr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УД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8477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lang="ru-RU" sz="16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уч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3682045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Computational physics and information technologies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Modernized</a:t>
                      </a: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Bachelor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Lecture and Practice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12.07.2019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order Nr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УД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7361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lang="ru-RU" sz="16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уч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352461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Computational methods in physics and physical experiment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Modernized</a:t>
                      </a: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Bachelor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Lecture and labs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12.07.2019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order Nr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УД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7363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lang="ru-RU" sz="16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уч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66407" y="216131"/>
            <a:ext cx="532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the Courses and Programs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90212" y="527645"/>
            <a:ext cx="2605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4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921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2.6. Testing and validation of the developed education programs, courses and lab practices.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7684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The testing of new developed programs will be: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autumn semester of the year 2. </a:t>
            </a:r>
            <a:endParaRPr lang="lv-LV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</a:t>
            </a:r>
            <a:r>
              <a:rPr lang="en-US" dirty="0" smtClean="0"/>
              <a:t>hen in the spring semester of the year 3.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The target of the testing is to get a feedback from the target groups: the </a:t>
            </a:r>
            <a:r>
              <a:rPr lang="en-US" sz="2400" i="1" dirty="0" smtClean="0">
                <a:solidFill>
                  <a:srgbClr val="0070C0"/>
                </a:solidFill>
              </a:rPr>
              <a:t>teaching staff, the students of different levels and students’ </a:t>
            </a:r>
            <a:r>
              <a:rPr lang="en-US" sz="2400" i="1" dirty="0" err="1" smtClean="0">
                <a:solidFill>
                  <a:srgbClr val="0070C0"/>
                </a:solidFill>
              </a:rPr>
              <a:t>organisations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PCs universities will elaborate the </a:t>
            </a:r>
            <a:r>
              <a:rPr lang="en-US" sz="2400" b="1" dirty="0" smtClean="0">
                <a:solidFill>
                  <a:srgbClr val="0070C0"/>
                </a:solidFill>
              </a:rPr>
              <a:t>Testing reports </a:t>
            </a:r>
            <a:r>
              <a:rPr lang="en-US" sz="2400" dirty="0" smtClean="0"/>
              <a:t>about testing results and present them at MC meetings</a:t>
            </a:r>
            <a:r>
              <a:rPr lang="lv-LV" sz="2400" dirty="0" smtClean="0"/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lv-LV" sz="2000" dirty="0" smtClean="0">
                <a:solidFill>
                  <a:srgbClr val="0070C0"/>
                </a:solidFill>
              </a:rPr>
              <a:t>Janvāris 2022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lv-LV" sz="2000" dirty="0" smtClean="0">
                <a:solidFill>
                  <a:srgbClr val="0070C0"/>
                </a:solidFill>
              </a:rPr>
              <a:t>Jūnijs 2022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0995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2.7. Tuning of curricula and study programs in PCs universities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PCs universities will validate and make adjustments and improvements in the lecture courses/labs and compatible teaching materials.</a:t>
            </a:r>
          </a:p>
          <a:p>
            <a:r>
              <a:rPr lang="en-US" dirty="0" smtClean="0"/>
              <a:t>PCs universities will translate the materials to the teaching languages for Belarusian, Ukraine teachers and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74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2.8. Measuring of a feedback of stakeholders.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feedback from main target groups will be obtained during the 3rd year.</a:t>
            </a:r>
          </a:p>
          <a:p>
            <a:pPr lvl="1"/>
            <a:r>
              <a:rPr lang="en-US" dirty="0" smtClean="0"/>
              <a:t>Different methods: face-to face interviews, surveys, round tables for stakeholders – employers of graduates, etc.</a:t>
            </a:r>
          </a:p>
          <a:p>
            <a:pPr lvl="1"/>
            <a:r>
              <a:rPr lang="en-US" dirty="0" smtClean="0"/>
              <a:t>Creation of questionnaires for different groups of stakeholders.</a:t>
            </a:r>
          </a:p>
          <a:p>
            <a:r>
              <a:rPr lang="en-US" dirty="0" smtClean="0"/>
              <a:t>Measuring of a feedback and a degree of satisfaction from teaching staff, students, professional associations, Ministry’ officers and entrepreneurs involved in teaching of students and curricular </a:t>
            </a:r>
            <a:r>
              <a:rPr lang="en-US" dirty="0" err="1" smtClean="0"/>
              <a:t>modernisation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0070C0"/>
                </a:solidFill>
              </a:rPr>
              <a:t>Report with recommendations for new master-level program</a:t>
            </a:r>
            <a:r>
              <a:rPr lang="en-US" dirty="0" smtClean="0"/>
              <a:t>: introduction in PCs universities beyond the project </a:t>
            </a:r>
            <a:r>
              <a:rPr lang="en-US" b="1" dirty="0" smtClean="0">
                <a:solidFill>
                  <a:srgbClr val="0070C0"/>
                </a:solidFill>
              </a:rPr>
              <a:t>14.11.2021</a:t>
            </a:r>
            <a:r>
              <a:rPr lang="en-US" dirty="0" smtClean="0"/>
              <a:t>. Report will be elaborated on measuring of a feedback of the stakeholders.</a:t>
            </a:r>
          </a:p>
        </p:txBody>
      </p:sp>
    </p:spTree>
    <p:extLst>
      <p:ext uri="{BB962C8B-B14F-4D97-AF65-F5344CB8AC3E}">
        <p14:creationId xmlns:p14="http://schemas.microsoft.com/office/powerpoint/2010/main" val="247279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385" y="257695"/>
            <a:ext cx="10515600" cy="992419"/>
          </a:xfrm>
        </p:spPr>
        <p:txBody>
          <a:bodyPr/>
          <a:lstStyle/>
          <a:p>
            <a:r>
              <a:rPr lang="en-US" dirty="0" smtClean="0"/>
              <a:t>What we </a:t>
            </a:r>
            <a:r>
              <a:rPr lang="en-US" dirty="0" err="1" smtClean="0"/>
              <a:t>promissed</a:t>
            </a:r>
            <a:r>
              <a:rPr lang="en-US" dirty="0" smtClean="0"/>
              <a:t>! </a:t>
            </a:r>
            <a:r>
              <a:rPr lang="en-US" b="0" i="1" dirty="0" smtClean="0"/>
              <a:t>Indicators 1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04015"/>
          </a:xfrm>
        </p:spPr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number of new/updated courses to be </a:t>
            </a:r>
            <a:r>
              <a:rPr lang="en-US" dirty="0" smtClean="0"/>
              <a:t>DEVELOPED/ ACCREDITED/ IMPLEMENTED</a:t>
            </a:r>
            <a:r>
              <a:rPr lang="en-US" dirty="0"/>
              <a:t>: </a:t>
            </a:r>
            <a:r>
              <a:rPr lang="en-US" b="1" dirty="0" smtClean="0">
                <a:solidFill>
                  <a:srgbClr val="00B050"/>
                </a:solidFill>
              </a:rPr>
              <a:t>50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 smtClean="0"/>
              <a:t>Volume </a:t>
            </a:r>
            <a:r>
              <a:rPr lang="en-US" dirty="0"/>
              <a:t>(in ECTS) of new/updated </a:t>
            </a:r>
            <a:r>
              <a:rPr lang="en-US" dirty="0" smtClean="0"/>
              <a:t>courses: </a:t>
            </a:r>
            <a:r>
              <a:rPr lang="en-US" b="1" dirty="0" smtClean="0">
                <a:solidFill>
                  <a:srgbClr val="00B050"/>
                </a:solidFill>
              </a:rPr>
              <a:t>240</a:t>
            </a:r>
          </a:p>
          <a:p>
            <a:r>
              <a:rPr lang="en-US" dirty="0"/>
              <a:t>Number of </a:t>
            </a:r>
            <a:r>
              <a:rPr lang="en-US" dirty="0" smtClean="0"/>
              <a:t>planned </a:t>
            </a:r>
            <a:r>
              <a:rPr lang="en-US" dirty="0"/>
              <a:t>learners </a:t>
            </a:r>
            <a:r>
              <a:rPr lang="en-US" dirty="0" smtClean="0"/>
              <a:t>enrolled per course delivery: </a:t>
            </a:r>
            <a:r>
              <a:rPr lang="en-US" b="1" dirty="0" smtClean="0">
                <a:solidFill>
                  <a:srgbClr val="00B050"/>
                </a:solidFill>
              </a:rPr>
              <a:t>15</a:t>
            </a:r>
          </a:p>
          <a:p>
            <a:r>
              <a:rPr lang="en-US" dirty="0"/>
              <a:t>Expected number of partner country "HEIs' students" to be </a:t>
            </a:r>
            <a:r>
              <a:rPr lang="en-US" dirty="0" smtClean="0"/>
              <a:t>trained: </a:t>
            </a:r>
            <a:r>
              <a:rPr lang="en-US" b="1" dirty="0" smtClean="0">
                <a:solidFill>
                  <a:srgbClr val="00B050"/>
                </a:solidFill>
              </a:rPr>
              <a:t>420</a:t>
            </a:r>
          </a:p>
          <a:p>
            <a:r>
              <a:rPr lang="en-US" dirty="0"/>
              <a:t>Expected number of partner country "HEIs' academic staff" to be </a:t>
            </a:r>
            <a:r>
              <a:rPr lang="en-US" dirty="0" smtClean="0"/>
              <a:t>trained: </a:t>
            </a:r>
            <a:r>
              <a:rPr lang="en-US" b="1" dirty="0" smtClean="0">
                <a:solidFill>
                  <a:srgbClr val="00B050"/>
                </a:solidFill>
              </a:rPr>
              <a:t>120.</a:t>
            </a:r>
          </a:p>
          <a:p>
            <a:r>
              <a:rPr lang="en-US" dirty="0"/>
              <a:t>Expected number of partner country "non-HEI individuals" to be trained (priv. sector, NGOs, civil servants, etc</a:t>
            </a:r>
            <a:r>
              <a:rPr lang="en-US" dirty="0" smtClean="0"/>
              <a:t>.): </a:t>
            </a:r>
            <a:r>
              <a:rPr lang="en-US" b="1" dirty="0" smtClean="0">
                <a:solidFill>
                  <a:srgbClr val="00B050"/>
                </a:solidFill>
              </a:rPr>
              <a:t>4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9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60"/>
          </a:xfrm>
        </p:spPr>
        <p:txBody>
          <a:bodyPr/>
          <a:lstStyle/>
          <a:p>
            <a:r>
              <a:rPr lang="en-US" dirty="0"/>
              <a:t>Implementation of the curricular </a:t>
            </a:r>
            <a:r>
              <a:rPr lang="en-US" dirty="0" smtClean="0"/>
              <a:t>WP2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296786"/>
            <a:ext cx="10990811" cy="527026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2.1. Development teaching materials for the bachelor- and master-students study programs and courses.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2.2. Teaching staff training on curricula topics. Students training on curricula topics.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2.3. Teachers training on professional English languages skill.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2.4. Workshops for curricula and study programs development: WS2 – WS9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2.5. Curricula accreditation in the universities and Accreditation offices of PCs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2.6. Testing and validation of the developed education programs, courses and lab practices.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2.7. Tuning of curricula and study programs in PCs universities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2.8. Measuring of a feedback of stakeholders.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2.9. Double Degree Master program development and accreditation.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6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6760" y="681008"/>
            <a:ext cx="10799618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2.1. Development curricula and study programs for education.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4949" y="2615334"/>
            <a:ext cx="10515600" cy="3860281"/>
          </a:xfrm>
        </p:spPr>
        <p:txBody>
          <a:bodyPr/>
          <a:lstStyle/>
          <a:p>
            <a:r>
              <a:rPr lang="en-US" dirty="0" smtClean="0"/>
              <a:t>Teaching materials for the bachelor- and master-students study programs and courses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E-books development!</a:t>
            </a:r>
          </a:p>
          <a:p>
            <a:r>
              <a:rPr lang="en-US" smtClean="0">
                <a:solidFill>
                  <a:srgbClr val="0070C0"/>
                </a:solidFill>
              </a:rPr>
              <a:t>Results?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1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2.2. Teaching staff training on curricula topics. Students training on curricula topics.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rainings of teaching and technician staff on curricula topics, new ICT tools, advanced educational technologies. </a:t>
            </a:r>
          </a:p>
          <a:p>
            <a:r>
              <a:rPr lang="en-US" dirty="0"/>
              <a:t>T</a:t>
            </a:r>
            <a:r>
              <a:rPr lang="en-US" dirty="0" smtClean="0"/>
              <a:t>eachers training in RTU, KU Leuven and UCY universities. </a:t>
            </a:r>
          </a:p>
          <a:p>
            <a:r>
              <a:rPr lang="en-US" dirty="0" smtClean="0"/>
              <a:t>PCs teachers after returning home will organize the cascade training for the sharing of EU experience. </a:t>
            </a:r>
          </a:p>
          <a:p>
            <a:r>
              <a:rPr lang="en-US" dirty="0" smtClean="0"/>
              <a:t>Regional 3 days’ seminars that include master classes  1 – in Gomel; 1 – in Chernihiv.</a:t>
            </a:r>
          </a:p>
          <a:p>
            <a:r>
              <a:rPr lang="en-US" dirty="0" smtClean="0"/>
              <a:t>Students training on curricula and study programs topics in EU universities 2 week trainings </a:t>
            </a:r>
          </a:p>
          <a:p>
            <a:r>
              <a:rPr lang="en-US" dirty="0"/>
              <a:t>R</a:t>
            </a:r>
            <a:r>
              <a:rPr lang="en-US" dirty="0" smtClean="0"/>
              <a:t>egular videoconferences for teachers involved into the new bachelor and master-level curricula and programs.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Results?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0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2.3. Teachers training on professional English languages skill.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in the training.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Results</a:t>
            </a:r>
            <a:r>
              <a:rPr lang="en-US" dirty="0">
                <a:solidFill>
                  <a:srgbClr val="0070C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562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2.4. Workshops for curricula and study programs development: WS2 – WS9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974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WS2 – Riga, Latvia, RTU,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WS3 – Chernihiv, Ukraine, CNTU,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WS4 – Nicosia, Cyprus, UCY,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WS7 – </a:t>
            </a:r>
            <a:r>
              <a:rPr lang="en-US" dirty="0" err="1" smtClean="0"/>
              <a:t>Mozyr</a:t>
            </a:r>
            <a:r>
              <a:rPr lang="en-US" dirty="0" smtClean="0"/>
              <a:t>, Belarus, MSPU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WS8 – Kharkov, Ukraine, </a:t>
            </a:r>
            <a:r>
              <a:rPr lang="en-US" dirty="0" err="1" smtClean="0"/>
              <a:t>KhNAHU</a:t>
            </a:r>
            <a:r>
              <a:rPr lang="en-US" dirty="0" smtClean="0"/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WS9 – </a:t>
            </a:r>
            <a:r>
              <a:rPr lang="en-US" dirty="0" err="1" smtClean="0"/>
              <a:t>Kryvyi</a:t>
            </a:r>
            <a:r>
              <a:rPr lang="en-US" dirty="0" smtClean="0"/>
              <a:t> </a:t>
            </a:r>
            <a:r>
              <a:rPr lang="en-US" dirty="0" err="1" smtClean="0"/>
              <a:t>Rih</a:t>
            </a:r>
            <a:r>
              <a:rPr lang="en-US" dirty="0" smtClean="0"/>
              <a:t>, Ukraine, KNU</a:t>
            </a:r>
          </a:p>
          <a:p>
            <a:pPr marL="0" indent="0">
              <a:lnSpc>
                <a:spcPct val="100000"/>
              </a:lnSpc>
              <a:buNone/>
            </a:pPr>
            <a:endParaRPr lang="lv-LV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lv-LV" dirty="0" smtClean="0"/>
              <a:t>T</a:t>
            </a:r>
            <a:r>
              <a:rPr lang="en-US" dirty="0" smtClean="0"/>
              <a:t>he workshops trough the development of the partner network</a:t>
            </a:r>
            <a:r>
              <a:rPr lang="lv-LV" dirty="0" smtClean="0"/>
              <a:t>:</a:t>
            </a:r>
            <a:r>
              <a:rPr lang="en-US" dirty="0" smtClean="0"/>
              <a:t> </a:t>
            </a:r>
            <a:endParaRPr lang="lv-LV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organization of networking events, </a:t>
            </a:r>
            <a:endParaRPr lang="lv-LV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site visits, </a:t>
            </a:r>
            <a:endParaRPr lang="lv-LV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arranging contacts with enterprises and research institutions and visiting laboratories in PC` universities.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11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5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2.5. Curricula accreditation in the universities and Accreditation offices of PCs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4821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smtClean="0">
                <a:solidFill>
                  <a:srgbClr val="0070C0"/>
                </a:solidFill>
              </a:rPr>
              <a:t>BSU </a:t>
            </a:r>
            <a:r>
              <a:rPr lang="en-US" sz="2000" dirty="0" smtClean="0"/>
              <a:t>will make accreditation education programs in the Ministry of Education:</a:t>
            </a:r>
          </a:p>
          <a:p>
            <a:pPr marL="216000" indent="0">
              <a:lnSpc>
                <a:spcPct val="100000"/>
              </a:lnSpc>
              <a:buNone/>
            </a:pPr>
            <a:r>
              <a:rPr lang="en-US" sz="2000" dirty="0" smtClean="0"/>
              <a:t>- Mechanics and mathematical modelling (for bachelors): </a:t>
            </a:r>
            <a:r>
              <a:rPr lang="en-US" sz="2000" dirty="0">
                <a:solidFill>
                  <a:srgbClr val="FF0000"/>
                </a:solidFill>
              </a:rPr>
              <a:t>N G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31-1-0</a:t>
            </a:r>
            <a:r>
              <a:rPr lang="en-US" sz="2000" dirty="0" smtClean="0">
                <a:solidFill>
                  <a:srgbClr val="FF0000"/>
                </a:solidFill>
              </a:rPr>
              <a:t>24</a:t>
            </a:r>
            <a:r>
              <a:rPr lang="ru-RU" sz="2000" dirty="0" smtClean="0">
                <a:solidFill>
                  <a:srgbClr val="FF0000"/>
                </a:solidFill>
              </a:rPr>
              <a:t>/</a:t>
            </a:r>
            <a:r>
              <a:rPr lang="ru-RU" sz="2000" dirty="0" err="1" smtClean="0">
                <a:solidFill>
                  <a:srgbClr val="FF0000"/>
                </a:solidFill>
              </a:rPr>
              <a:t>пр</a:t>
            </a:r>
            <a:r>
              <a:rPr lang="ru-RU" sz="2000" dirty="0" smtClean="0">
                <a:solidFill>
                  <a:srgbClr val="FF0000"/>
                </a:solidFill>
              </a:rPr>
              <a:t>-тип</a:t>
            </a:r>
            <a:r>
              <a:rPr lang="ru-RU" sz="2000" dirty="0">
                <a:solidFill>
                  <a:srgbClr val="FF0000"/>
                </a:solidFill>
              </a:rPr>
              <a:t>.</a:t>
            </a:r>
            <a:r>
              <a:rPr lang="en-US" sz="2000" dirty="0">
                <a:solidFill>
                  <a:srgbClr val="FF0000"/>
                </a:solidFill>
              </a:rPr>
              <a:t>, date of accreditation </a:t>
            </a:r>
            <a:r>
              <a:rPr lang="en-US" sz="2000" dirty="0" smtClean="0">
                <a:solidFill>
                  <a:srgbClr val="FF0000"/>
                </a:solidFill>
              </a:rPr>
              <a:t>27.04.2021</a:t>
            </a:r>
            <a:endParaRPr lang="en-US" sz="2000" dirty="0">
              <a:solidFill>
                <a:srgbClr val="FF0000"/>
              </a:solidFill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lang="en-US" sz="2000" dirty="0" smtClean="0"/>
              <a:t>- WEB-coding and Internet technologies (for bachelors): </a:t>
            </a:r>
            <a:r>
              <a:rPr lang="en-US" sz="2000" dirty="0" smtClean="0">
                <a:solidFill>
                  <a:srgbClr val="FF0000"/>
                </a:solidFill>
              </a:rPr>
              <a:t>N G</a:t>
            </a:r>
            <a:r>
              <a:rPr lang="ru-RU" sz="2000" dirty="0" smtClean="0">
                <a:solidFill>
                  <a:srgbClr val="FF0000"/>
                </a:solidFill>
              </a:rPr>
              <a:t> 31-1-012/</a:t>
            </a:r>
            <a:r>
              <a:rPr lang="ru-RU" sz="2000" dirty="0" err="1" smtClean="0">
                <a:solidFill>
                  <a:srgbClr val="FF0000"/>
                </a:solidFill>
              </a:rPr>
              <a:t>пр</a:t>
            </a:r>
            <a:r>
              <a:rPr lang="ru-RU" sz="2000" dirty="0" smtClean="0">
                <a:solidFill>
                  <a:srgbClr val="FF0000"/>
                </a:solidFill>
              </a:rPr>
              <a:t>-тип.</a:t>
            </a:r>
            <a:r>
              <a:rPr lang="en-US" sz="2000" dirty="0" smtClean="0">
                <a:solidFill>
                  <a:srgbClr val="FF0000"/>
                </a:solidFill>
              </a:rPr>
              <a:t>, date of accreditation 31.03.2021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</a:rPr>
              <a:t>KhNAHU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smtClean="0"/>
              <a:t>accredit new master’s students program “Electric Vehicles and Energy-Saving Technologies”</a:t>
            </a:r>
            <a:r>
              <a:rPr lang="lv-LV" sz="2000" dirty="0" smtClean="0"/>
              <a:t> </a:t>
            </a:r>
            <a:r>
              <a:rPr lang="en-US" sz="2000" dirty="0" smtClean="0"/>
              <a:t>in the Ministry of Education: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en-US" sz="1800" dirty="0" smtClean="0"/>
              <a:t>Double Degree program with EU university – RTU.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CNUT</a:t>
            </a:r>
            <a:r>
              <a:rPr lang="en-US" sz="2000" dirty="0" smtClean="0"/>
              <a:t> new master program “Industrial Automation” 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KTU </a:t>
            </a:r>
            <a:r>
              <a:rPr lang="en-US" sz="2000" dirty="0" smtClean="0"/>
              <a:t>new master program in “Cyber-physical systems” will be accredit by the Ministry</a:t>
            </a:r>
            <a:endParaRPr lang="lv-LV" sz="20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dirty="0" smtClean="0"/>
              <a:t>Curricular materials and set of documents related </a:t>
            </a:r>
            <a:r>
              <a:rPr lang="lv-LV" sz="2000" dirty="0" smtClean="0"/>
              <a:t>b</a:t>
            </a:r>
            <a:r>
              <a:rPr lang="en-US" sz="2000" dirty="0" err="1" smtClean="0"/>
              <a:t>achelor</a:t>
            </a:r>
            <a:r>
              <a:rPr lang="en-US" sz="2000" dirty="0" smtClean="0"/>
              <a:t> and master-level study courses will be accredited by the universities.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dirty="0" smtClean="0"/>
              <a:t>Partners’ </a:t>
            </a:r>
            <a:r>
              <a:rPr lang="en-US" sz="2000" b="1" dirty="0" smtClean="0">
                <a:solidFill>
                  <a:srgbClr val="0070C0"/>
                </a:solidFill>
              </a:rPr>
              <a:t>Report on curricula development</a:t>
            </a:r>
            <a:r>
              <a:rPr lang="en-US" sz="2000" dirty="0" smtClean="0"/>
              <a:t>: development and enhancement of lectures, lab practices  and compatible teaching (didactic) materials, </a:t>
            </a:r>
            <a:r>
              <a:rPr lang="en-US" sz="2000" b="1" dirty="0" smtClean="0">
                <a:solidFill>
                  <a:srgbClr val="0070C0"/>
                </a:solidFill>
              </a:rPr>
              <a:t>August 2021.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2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520611"/>
              </p:ext>
            </p:extLst>
          </p:nvPr>
        </p:nvGraphicFramePr>
        <p:xfrm>
          <a:off x="367747" y="951008"/>
          <a:ext cx="11328261" cy="5774816"/>
        </p:xfrm>
        <a:graphic>
          <a:graphicData uri="http://schemas.openxmlformats.org/drawingml/2006/table">
            <a:tbl>
              <a:tblPr firstRow="1" firstCol="1" bandRow="1"/>
              <a:tblGrid>
                <a:gridCol w="1778077">
                  <a:extLst>
                    <a:ext uri="{9D8B030D-6E8A-4147-A177-3AD203B41FA5}">
                      <a16:colId xmlns:a16="http://schemas.microsoft.com/office/drawing/2014/main" xmlns="" val="2614715226"/>
                    </a:ext>
                  </a:extLst>
                </a:gridCol>
                <a:gridCol w="950683">
                  <a:extLst>
                    <a:ext uri="{9D8B030D-6E8A-4147-A177-3AD203B41FA5}">
                      <a16:colId xmlns:a16="http://schemas.microsoft.com/office/drawing/2014/main" xmlns="" val="502784861"/>
                    </a:ext>
                  </a:extLst>
                </a:gridCol>
                <a:gridCol w="1094202">
                  <a:extLst>
                    <a:ext uri="{9D8B030D-6E8A-4147-A177-3AD203B41FA5}">
                      <a16:colId xmlns:a16="http://schemas.microsoft.com/office/drawing/2014/main" xmlns="" val="2117450917"/>
                    </a:ext>
                  </a:extLst>
                </a:gridCol>
                <a:gridCol w="823527">
                  <a:extLst>
                    <a:ext uri="{9D8B030D-6E8A-4147-A177-3AD203B41FA5}">
                      <a16:colId xmlns:a16="http://schemas.microsoft.com/office/drawing/2014/main" xmlns="" val="2869467287"/>
                    </a:ext>
                  </a:extLst>
                </a:gridCol>
                <a:gridCol w="1231954">
                  <a:extLst>
                    <a:ext uri="{9D8B030D-6E8A-4147-A177-3AD203B41FA5}">
                      <a16:colId xmlns:a16="http://schemas.microsoft.com/office/drawing/2014/main" xmlns="" val="1900126087"/>
                    </a:ext>
                  </a:extLst>
                </a:gridCol>
                <a:gridCol w="1902331">
                  <a:extLst>
                    <a:ext uri="{9D8B030D-6E8A-4147-A177-3AD203B41FA5}">
                      <a16:colId xmlns:a16="http://schemas.microsoft.com/office/drawing/2014/main" xmlns="" val="1458837552"/>
                    </a:ext>
                  </a:extLst>
                </a:gridCol>
                <a:gridCol w="1365826">
                  <a:extLst>
                    <a:ext uri="{9D8B030D-6E8A-4147-A177-3AD203B41FA5}">
                      <a16:colId xmlns:a16="http://schemas.microsoft.com/office/drawing/2014/main" xmlns="" val="1500240023"/>
                    </a:ext>
                  </a:extLst>
                </a:gridCol>
                <a:gridCol w="2181661">
                  <a:extLst>
                    <a:ext uri="{9D8B030D-6E8A-4147-A177-3AD203B41FA5}">
                      <a16:colId xmlns:a16="http://schemas.microsoft.com/office/drawing/2014/main" xmlns="" val="321579779"/>
                    </a:ext>
                  </a:extLst>
                </a:gridCol>
              </a:tblGrid>
              <a:tr h="1339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Course/Lab title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Modernized  or new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(Bachelor, Master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5-year course)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ECTS credit points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Lectures, labs,</a:t>
                      </a:r>
                      <a:r>
                        <a:rPr lang="en-US" sz="1600" b="1" baseline="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etc.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link</a:t>
                      </a:r>
                      <a:endParaRPr lang="en-US" sz="20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the university‘ webpage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of accreditation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status / document of accreditation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0146649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Internet of Things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and labs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r-IN" sz="160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</a:t>
                      </a:r>
                      <a:r>
                        <a:rPr lang="mr-IN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://</a:t>
                      </a:r>
                      <a:r>
                        <a:rPr lang="mr-IN" sz="160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elib.bsu.by</a:t>
                      </a:r>
                      <a:r>
                        <a:rPr lang="mr-IN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mr-IN" sz="160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handle</a:t>
                      </a:r>
                      <a:r>
                        <a:rPr lang="mr-IN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/123456789/241302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4.12.2019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order Nr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 7808/</a:t>
                      </a:r>
                      <a:r>
                        <a:rPr lang="ru-RU" sz="16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3523667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Equation of mathematical physics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Bachelor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and practice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r-IN" sz="160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</a:t>
                      </a:r>
                      <a:r>
                        <a:rPr lang="mr-IN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://</a:t>
                      </a:r>
                      <a:r>
                        <a:rPr lang="mr-IN" sz="160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elib.bsu.by</a:t>
                      </a:r>
                      <a:r>
                        <a:rPr lang="mr-IN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mr-IN" sz="160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handle</a:t>
                      </a:r>
                      <a:r>
                        <a:rPr lang="mr-IN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/123456789/228825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12.12.2019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order Nr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6823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3682045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Fundamentals of mathematical modelling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Bachelor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and labs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r-IN" sz="1600" b="0" u="sng" strike="noStrike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</a:t>
                      </a:r>
                      <a:r>
                        <a:rPr lang="mr-IN" sz="1600" b="0" u="sng" strike="noStrike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://</a:t>
                      </a:r>
                      <a:r>
                        <a:rPr lang="mr-IN" sz="1600" b="0" u="sng" strike="noStrike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elib.bsu.by</a:t>
                      </a:r>
                      <a:r>
                        <a:rPr lang="mr-IN" sz="1600" b="0" u="sng" strike="noStrike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mr-IN" sz="1600" b="0" u="sng" strike="noStrike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handle</a:t>
                      </a:r>
                      <a:r>
                        <a:rPr lang="mr-IN" sz="1600" b="0" u="sng" strike="noStrike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/123456789/239482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4.12.2019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order Nr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7617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352461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Mathematical physics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New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Bachelor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Lecture and practice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r-IN" sz="160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https</a:t>
                      </a:r>
                      <a:r>
                        <a:rPr lang="mr-IN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://</a:t>
                      </a:r>
                      <a:r>
                        <a:rPr lang="mr-IN" sz="160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elib.bsu.by</a:t>
                      </a:r>
                      <a:r>
                        <a:rPr lang="mr-IN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lang="mr-IN" sz="160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handle</a:t>
                      </a:r>
                      <a:r>
                        <a:rPr lang="mr-IN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/123456789/247697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20.06.2020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order Nr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УД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8419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lang="ru-RU" sz="16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уч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3374578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High-Performance computing for numerical simulations and data analysis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600" noProof="0" dirty="0" smtClean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New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Bachelor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 </a:t>
                      </a:r>
                      <a:endParaRPr lang="en-US" sz="160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mr-IN" sz="1600" b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</a:t>
                      </a:r>
                      <a:r>
                        <a:rPr lang="mr-IN" sz="1600" b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://</a:t>
                      </a:r>
                      <a:r>
                        <a:rPr lang="mr-IN" sz="1600" b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elib.bsu.by</a:t>
                      </a:r>
                      <a:r>
                        <a:rPr lang="mr-IN" sz="1600" b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mr-IN" sz="1600" b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handle</a:t>
                      </a:r>
                      <a:r>
                        <a:rPr lang="mr-IN" sz="1600" b="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/123456789/257000</a:t>
                      </a:r>
                      <a:endParaRPr lang="en-US" sz="1600" b="0" noProof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30.06.2020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order Nr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УД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9285</a:t>
                      </a:r>
                      <a:r>
                        <a:rPr lang="ru-RU" sz="1600" baseline="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lang="ru-RU" sz="16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уч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1040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66407" y="216131"/>
            <a:ext cx="532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the Courses and Programs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90212" y="527645"/>
            <a:ext cx="2605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1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416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1373</Words>
  <Application>Microsoft Macintosh PowerPoint</Application>
  <PresentationFormat>Widescreen</PresentationFormat>
  <Paragraphs>248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Calibri Light</vt:lpstr>
      <vt:lpstr>Times New Roman</vt:lpstr>
      <vt:lpstr>Verdana</vt:lpstr>
      <vt:lpstr>Arial</vt:lpstr>
      <vt:lpstr>Office Theme</vt:lpstr>
      <vt:lpstr>1_Office Theme</vt:lpstr>
      <vt:lpstr>Development of practically-oriented student-centred education in the field of modelling of Cyber-Physical Systems - CybPhys</vt:lpstr>
      <vt:lpstr>What we promissed! Indicators 1</vt:lpstr>
      <vt:lpstr>Implementation of the curricular WP2</vt:lpstr>
      <vt:lpstr>2.1. Development curricula and study programs for education. </vt:lpstr>
      <vt:lpstr>2.2. Teaching staff training on curricula topics. Students training on curricula topics.</vt:lpstr>
      <vt:lpstr>2.3. Teachers training on professional English languages skill.</vt:lpstr>
      <vt:lpstr>2.4. Workshops for curricula and study programs development: WS2 – WS9</vt:lpstr>
      <vt:lpstr>2.5. Curricula accreditation in the universities and Accreditation offices of PCs</vt:lpstr>
      <vt:lpstr>PowerPoint Presentation</vt:lpstr>
      <vt:lpstr>PowerPoint Presentation</vt:lpstr>
      <vt:lpstr>PowerPoint Presentation</vt:lpstr>
      <vt:lpstr>PowerPoint Presentation</vt:lpstr>
      <vt:lpstr>2.6. Testing and validation of the developed education programs, courses and lab practices.</vt:lpstr>
      <vt:lpstr>2.7. Tuning of curricula and study programs in PCs universities</vt:lpstr>
      <vt:lpstr>2.8. Measuring of a feedback of stakeholders.</vt:lpstr>
    </vt:vector>
  </TitlesOfParts>
  <Company>Riga Technical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Anatolijs Zabašta</dc:creator>
  <cp:lastModifiedBy>Microsoft Office User</cp:lastModifiedBy>
  <cp:revision>69</cp:revision>
  <dcterms:created xsi:type="dcterms:W3CDTF">2021-04-23T09:38:02Z</dcterms:created>
  <dcterms:modified xsi:type="dcterms:W3CDTF">2021-05-05T22:03:42Z</dcterms:modified>
</cp:coreProperties>
</file>