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9" r:id="rId3"/>
    <p:sldId id="267" r:id="rId4"/>
    <p:sldId id="260" r:id="rId5"/>
    <p:sldId id="256" r:id="rId6"/>
    <p:sldId id="268" r:id="rId7"/>
    <p:sldId id="261" r:id="rId8"/>
    <p:sldId id="264" r:id="rId9"/>
    <p:sldId id="258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91D86-07C8-4DF9-839C-BB4E9E032134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7A76C-464C-48CC-B391-785AD51D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2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FA386C-8F43-4801-9E50-28F53DBB3068}" type="slidenum">
              <a:rPr lang="lv-LV" smtClean="0"/>
              <a:pPr>
                <a:defRPr/>
              </a:pPr>
              <a:t>1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82563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0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90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08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6460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/>
            </a:lvl1pPr>
            <a:lvl2pPr>
              <a:spcBef>
                <a:spcPts val="0"/>
              </a:spcBef>
              <a:spcAft>
                <a:spcPts val="1200"/>
              </a:spcAft>
              <a:defRPr/>
            </a:lvl2pPr>
            <a:lvl3pPr>
              <a:spcBef>
                <a:spcPts val="0"/>
              </a:spcBef>
              <a:spcAft>
                <a:spcPts val="1200"/>
              </a:spcAft>
              <a:defRPr/>
            </a:lvl3pPr>
            <a:lvl4pPr>
              <a:spcBef>
                <a:spcPts val="0"/>
              </a:spcBef>
              <a:spcAft>
                <a:spcPts val="1200"/>
              </a:spcAft>
              <a:defRPr/>
            </a:lvl4pPr>
            <a:lvl5pPr>
              <a:spcBef>
                <a:spcPts val="0"/>
              </a:spcBef>
              <a:spcAft>
                <a:spcPts val="1200"/>
              </a:spcAft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7035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2605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1816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0263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9667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6031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769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4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67467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38527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48212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dalu_slaids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914400" y="2371744"/>
            <a:ext cx="10363200" cy="1470025"/>
          </a:xfrm>
        </p:spPr>
        <p:txBody>
          <a:bodyPr>
            <a:noAutofit/>
          </a:bodyPr>
          <a:lstStyle>
            <a:lvl1pPr algn="ctr">
              <a:defRPr sz="5500" b="1" i="0">
                <a:solidFill>
                  <a:srgbClr val="00555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89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4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7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06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98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0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1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8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598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ln.stu.cn.ua/login/index.php" TargetMode="External"/><Relationship Id="rId2" Type="http://schemas.openxmlformats.org/officeDocument/2006/relationships/hyperlink" Target="https://stu.cn.ua/wp-content/uploads/2021/04/new-courses20-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uphys.bsu.by/course/view.php?id=10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ln.stu.cn.ua/login/index.ph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1079305" y="2006496"/>
            <a:ext cx="10274495" cy="171484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 of practically-oriented student-</a:t>
            </a:r>
            <a:r>
              <a:rPr lang="en-US" sz="3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centred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education in the field of modelling of Cyber-Physical Systems - </a:t>
            </a:r>
            <a:r>
              <a:rPr lang="en-US" sz="3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CybPhys</a:t>
            </a:r>
            <a:endParaRPr lang="en-US" sz="3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5738C8-7D9C-41F8-A850-12E8908D2E5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788" y="201257"/>
            <a:ext cx="3424518" cy="978185"/>
          </a:xfrm>
          <a:prstGeom prst="rect">
            <a:avLst/>
          </a:prstGeom>
        </p:spPr>
      </p:pic>
      <p:pic>
        <p:nvPicPr>
          <p:cNvPr id="8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846" y="42562"/>
            <a:ext cx="1252817" cy="1254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954103" y="4086282"/>
            <a:ext cx="64956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CybPhys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: Online Management meeting</a:t>
            </a:r>
          </a:p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WP2 report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38137" y="5529296"/>
            <a:ext cx="67156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Partner: Chernihiv Polytechnic National University </a:t>
            </a:r>
          </a:p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Name: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Volodymyr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Kazymyr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Date: 04/05/2021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4295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385" y="257695"/>
            <a:ext cx="10515600" cy="992419"/>
          </a:xfrm>
        </p:spPr>
        <p:txBody>
          <a:bodyPr/>
          <a:lstStyle/>
          <a:p>
            <a:r>
              <a:rPr lang="en-US" dirty="0" smtClean="0"/>
              <a:t>What we </a:t>
            </a:r>
            <a:r>
              <a:rPr lang="en-US" dirty="0" err="1" smtClean="0"/>
              <a:t>promissed</a:t>
            </a:r>
            <a:r>
              <a:rPr lang="en-US" dirty="0" smtClean="0"/>
              <a:t>! </a:t>
            </a:r>
            <a:r>
              <a:rPr lang="en-US" b="0" i="1" dirty="0" smtClean="0"/>
              <a:t>Indicators 1</a:t>
            </a:r>
            <a:endParaRPr lang="en-US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3096705"/>
          </a:xfrm>
        </p:spPr>
        <p:txBody>
          <a:bodyPr/>
          <a:lstStyle/>
          <a:p>
            <a:r>
              <a:rPr lang="en-US" dirty="0" smtClean="0"/>
              <a:t>number </a:t>
            </a:r>
            <a:r>
              <a:rPr lang="en-US" dirty="0"/>
              <a:t>of </a:t>
            </a:r>
            <a:r>
              <a:rPr lang="en-US" dirty="0" smtClean="0"/>
              <a:t>NEW/UPDATED courses:				</a:t>
            </a:r>
            <a:r>
              <a:rPr lang="en-US" b="1" dirty="0" smtClean="0">
                <a:solidFill>
                  <a:srgbClr val="00B050"/>
                </a:solidFill>
              </a:rPr>
              <a:t>5/2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DEVELOPED;ACCREDITED;IMPLEMENTED</a:t>
            </a:r>
            <a:r>
              <a:rPr lang="en-US" dirty="0"/>
              <a:t>: 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00B050"/>
                </a:solidFill>
              </a:rPr>
              <a:t>5/1; 5/1; 5/1  </a:t>
            </a:r>
            <a:endParaRPr lang="en-US" b="1" dirty="0">
              <a:solidFill>
                <a:srgbClr val="00B050"/>
              </a:solidFill>
            </a:endParaRPr>
          </a:p>
          <a:p>
            <a:r>
              <a:rPr lang="en-US" dirty="0" smtClean="0"/>
              <a:t>Volume </a:t>
            </a:r>
            <a:r>
              <a:rPr lang="en-US" dirty="0"/>
              <a:t>(in ECTS) of new/updated </a:t>
            </a:r>
            <a:r>
              <a:rPr lang="en-US" dirty="0" smtClean="0"/>
              <a:t>courses: 		</a:t>
            </a:r>
            <a:r>
              <a:rPr lang="en-US" b="1" dirty="0">
                <a:solidFill>
                  <a:srgbClr val="00B050"/>
                </a:solidFill>
              </a:rPr>
              <a:t>25/10</a:t>
            </a:r>
          </a:p>
          <a:p>
            <a:r>
              <a:rPr lang="en-US" dirty="0"/>
              <a:t>Number of </a:t>
            </a:r>
            <a:r>
              <a:rPr lang="en-US" dirty="0" smtClean="0"/>
              <a:t>planned </a:t>
            </a:r>
            <a:r>
              <a:rPr lang="en-US" dirty="0"/>
              <a:t>learners </a:t>
            </a:r>
            <a:r>
              <a:rPr lang="en-US" dirty="0" smtClean="0"/>
              <a:t>enrolled per course: 	</a:t>
            </a:r>
            <a:r>
              <a:rPr lang="en-US" b="1" dirty="0" smtClean="0">
                <a:solidFill>
                  <a:srgbClr val="00B050"/>
                </a:solidFill>
              </a:rPr>
              <a:t>15/25</a:t>
            </a:r>
          </a:p>
          <a:p>
            <a:r>
              <a:rPr lang="en-US" dirty="0"/>
              <a:t>Expected number of </a:t>
            </a:r>
            <a:r>
              <a:rPr lang="en-US" dirty="0" smtClean="0"/>
              <a:t>students </a:t>
            </a:r>
            <a:r>
              <a:rPr lang="en-US" dirty="0"/>
              <a:t>to be </a:t>
            </a:r>
            <a:r>
              <a:rPr lang="en-US" dirty="0" smtClean="0"/>
              <a:t>trained: 		</a:t>
            </a:r>
            <a:r>
              <a:rPr lang="en-US" b="1" dirty="0" smtClean="0">
                <a:solidFill>
                  <a:srgbClr val="00B050"/>
                </a:solidFill>
              </a:rPr>
              <a:t>9</a:t>
            </a:r>
            <a:endParaRPr lang="en-US" b="1" dirty="0">
              <a:solidFill>
                <a:srgbClr val="00B050"/>
              </a:solidFill>
            </a:endParaRPr>
          </a:p>
          <a:p>
            <a:r>
              <a:rPr lang="en-US" dirty="0"/>
              <a:t>Expected number of </a:t>
            </a:r>
            <a:r>
              <a:rPr lang="en-US" dirty="0" smtClean="0"/>
              <a:t>academic staff </a:t>
            </a:r>
            <a:r>
              <a:rPr lang="en-US" dirty="0"/>
              <a:t>to be </a:t>
            </a:r>
            <a:r>
              <a:rPr lang="en-US" dirty="0" smtClean="0"/>
              <a:t>trained: 	</a:t>
            </a:r>
            <a:r>
              <a:rPr lang="en-US" b="1" dirty="0" smtClean="0">
                <a:solidFill>
                  <a:srgbClr val="00B050"/>
                </a:solidFill>
              </a:rPr>
              <a:t>6</a:t>
            </a:r>
            <a:endParaRPr lang="en-US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094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60"/>
          </a:xfrm>
        </p:spPr>
        <p:txBody>
          <a:bodyPr/>
          <a:lstStyle/>
          <a:p>
            <a:r>
              <a:rPr lang="en-US" dirty="0"/>
              <a:t>Implementation of the curricular </a:t>
            </a:r>
            <a:r>
              <a:rPr lang="en-US" dirty="0" smtClean="0"/>
              <a:t>WP2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1296786"/>
            <a:ext cx="10990811" cy="527026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2.1. Development teaching materials for the bachelor- and master-students study programs and courses.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2.2. Teaching staff training on curricula topics. Students training on curricula topics.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2.3. Teachers training on professional English languages skill.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2.4. Workshops for curricula and study programs development: WS2 – WS9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2.5. Curricula accreditation in the universities and Accreditation offices of PCs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2.6. Testing and validation of the developed education programs, courses and lab practices.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2.7. Tuning of curricula and study programs in PCs universities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2.8. Measuring of a feedback of stakeholders.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2.9. Double Degree Master program development and accreditation.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868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6760" y="681008"/>
            <a:ext cx="10799618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2.1. Development curricula and study programs for education.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7240" y="2078006"/>
            <a:ext cx="11035118" cy="416253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Teaching materials for the master-students study new program and courses include: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Syllabuses</a:t>
            </a:r>
            <a:r>
              <a:rPr lang="ru-RU" b="1" dirty="0" smtClean="0"/>
              <a:t>	</a:t>
            </a:r>
            <a:r>
              <a:rPr lang="en-US" b="1" dirty="0" smtClean="0"/>
              <a:t>	</a:t>
            </a:r>
            <a:r>
              <a:rPr lang="ru-RU" b="1" dirty="0" smtClean="0"/>
              <a:t>-</a:t>
            </a:r>
            <a:r>
              <a:rPr lang="en-US" dirty="0" smtClean="0"/>
              <a:t> </a:t>
            </a: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stu.cn.ua/wp-content/uploads/2021/04/new-courses20-1.pdf</a:t>
            </a:r>
            <a:endParaRPr lang="uk-UA" sz="2000" dirty="0" smtClean="0"/>
          </a:p>
          <a:p>
            <a:pPr marL="0" indent="0">
              <a:buNone/>
            </a:pPr>
            <a:r>
              <a:rPr lang="uk-UA" sz="2000" dirty="0"/>
              <a:t>	</a:t>
            </a:r>
            <a:r>
              <a:rPr lang="en-US" b="1" dirty="0" smtClean="0"/>
              <a:t>Moodle courses		</a:t>
            </a:r>
            <a:r>
              <a:rPr lang="ru-RU" b="1" dirty="0" smtClean="0"/>
              <a:t>- </a:t>
            </a:r>
            <a:r>
              <a:rPr lang="en-GB" sz="2100" dirty="0">
                <a:hlinkClick r:id="rId3"/>
              </a:rPr>
              <a:t>https://</a:t>
            </a:r>
            <a:r>
              <a:rPr lang="en-GB" sz="2100" dirty="0" smtClean="0">
                <a:hlinkClick r:id="rId3"/>
              </a:rPr>
              <a:t>eln.stu.cn.ua/login/index.php</a:t>
            </a:r>
            <a:endParaRPr lang="en-US" b="1" dirty="0"/>
          </a:p>
          <a:p>
            <a:r>
              <a:rPr lang="en-US" dirty="0"/>
              <a:t>E-book </a:t>
            </a:r>
            <a:r>
              <a:rPr lang="en-US" dirty="0" smtClean="0"/>
              <a:t>“</a:t>
            </a:r>
            <a:r>
              <a:rPr lang="en-US" dirty="0"/>
              <a:t>Model-oriented control in Intelligent Manufacturing </a:t>
            </a:r>
            <a:r>
              <a:rPr lang="en-US" dirty="0" smtClean="0"/>
              <a:t>Systems</a:t>
            </a:r>
            <a:r>
              <a:rPr lang="en-US" dirty="0"/>
              <a:t>” : editing  </a:t>
            </a:r>
            <a:r>
              <a:rPr lang="en-US" dirty="0" smtClean="0"/>
              <a:t>is finished</a:t>
            </a:r>
            <a:r>
              <a:rPr lang="ru-RU" dirty="0" smtClean="0"/>
              <a:t> </a:t>
            </a:r>
            <a:r>
              <a:rPr lang="en-US" dirty="0" smtClean="0"/>
              <a:t>and directed for publishing</a:t>
            </a:r>
          </a:p>
          <a:p>
            <a:pPr marL="0" indent="0">
              <a:buNone/>
            </a:pPr>
            <a:r>
              <a:rPr lang="ru-RU" dirty="0" smtClean="0"/>
              <a:t>		</a:t>
            </a:r>
            <a:r>
              <a:rPr lang="en-US" dirty="0" smtClean="0"/>
              <a:t>		</a:t>
            </a:r>
            <a:r>
              <a:rPr lang="en-US" sz="2100" dirty="0" smtClean="0"/>
              <a:t>-</a:t>
            </a:r>
            <a:r>
              <a:rPr lang="ru-RU" sz="2100" dirty="0" smtClean="0"/>
              <a:t> </a:t>
            </a:r>
            <a:r>
              <a:rPr lang="en-US" sz="2100" dirty="0">
                <a:hlinkClick r:id="rId4"/>
              </a:rPr>
              <a:t>https://eduphys.bsu.by/course/view.php?id=100</a:t>
            </a:r>
            <a:r>
              <a:rPr lang="en-US" sz="2100" dirty="0"/>
              <a:t>!</a:t>
            </a:r>
          </a:p>
          <a:p>
            <a:r>
              <a:rPr lang="en-US" dirty="0" smtClean="0"/>
              <a:t>New </a:t>
            </a:r>
            <a:r>
              <a:rPr lang="en-US" dirty="0"/>
              <a:t>ICT tools</a:t>
            </a:r>
            <a:r>
              <a:rPr lang="ru-RU" dirty="0"/>
              <a:t> </a:t>
            </a:r>
            <a:r>
              <a:rPr lang="en-GB" dirty="0"/>
              <a:t>w</a:t>
            </a:r>
            <a:r>
              <a:rPr lang="en-US" dirty="0"/>
              <a:t>ere</a:t>
            </a:r>
            <a:r>
              <a:rPr lang="en-GB" dirty="0"/>
              <a:t> purchased in November </a:t>
            </a:r>
            <a:r>
              <a:rPr lang="en-GB" dirty="0" smtClean="0"/>
              <a:t>2020 including</a:t>
            </a:r>
            <a:r>
              <a:rPr lang="ru-RU" dirty="0" smtClean="0"/>
              <a:t>: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           	1) Equipment for New virtual lab “Modelling of Cyber-Physical </a:t>
            </a:r>
            <a:r>
              <a:rPr lang="en-US" dirty="0" smtClean="0"/>
              <a:t>Systems</a:t>
            </a:r>
            <a:r>
              <a:rPr lang="en-US" dirty="0"/>
              <a:t>”  </a:t>
            </a:r>
          </a:p>
          <a:p>
            <a:pPr marL="0" indent="0">
              <a:buNone/>
            </a:pPr>
            <a:r>
              <a:rPr lang="en-US" dirty="0"/>
              <a:t>	2) Software - Wolfram System Modeler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3) </a:t>
            </a:r>
            <a:r>
              <a:rPr lang="en-US" dirty="0" smtClean="0"/>
              <a:t>May be creation of an Ukrainian SMSE copy  in future</a:t>
            </a:r>
            <a:endParaRPr lang="ru-RU" dirty="0"/>
          </a:p>
          <a:p>
            <a:r>
              <a:rPr lang="en-US" dirty="0"/>
              <a:t>Laboratory room was fully renovated </a:t>
            </a:r>
            <a:r>
              <a:rPr lang="en-US" dirty="0" smtClean="0"/>
              <a:t> in April 2021</a:t>
            </a:r>
            <a:endParaRPr lang="en-US" dirty="0"/>
          </a:p>
          <a:p>
            <a:r>
              <a:rPr lang="en-US" dirty="0"/>
              <a:t>The opening of the laboratory is scheduled </a:t>
            </a:r>
            <a:r>
              <a:rPr lang="en-US" dirty="0" smtClean="0"/>
              <a:t>for</a:t>
            </a:r>
            <a:r>
              <a:rPr lang="uk-UA" dirty="0" smtClean="0"/>
              <a:t> </a:t>
            </a:r>
            <a:r>
              <a:rPr lang="en-US" smtClean="0"/>
              <a:t>May </a:t>
            </a:r>
            <a:r>
              <a:rPr lang="ru-RU" dirty="0"/>
              <a:t>12</a:t>
            </a:r>
            <a:r>
              <a:rPr lang="en-US" dirty="0"/>
              <a:t>, 2021 with the presence of the Prime Minister of Ukraine and the Minister of Science and Education</a:t>
            </a:r>
            <a:r>
              <a:rPr lang="ru-RU" dirty="0"/>
              <a:t> </a:t>
            </a:r>
            <a:r>
              <a:rPr lang="en-US" dirty="0"/>
              <a:t>during of outside session of the Cabinet of Ministers of Ukraine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8715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2.2. Teaching staff training on curricula topics. Students training on curricula topics.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054" y="1655942"/>
            <a:ext cx="10515600" cy="4839126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rainings of teaching and technician staff on curricula topics, new ICT tools, advanced educational technologies as for now are</a:t>
            </a:r>
            <a:r>
              <a:rPr lang="en-US" dirty="0"/>
              <a:t>:</a:t>
            </a:r>
            <a:endParaRPr lang="en-US" dirty="0" smtClean="0"/>
          </a:p>
          <a:p>
            <a:pPr marL="0" indent="0">
              <a:buNone/>
            </a:pPr>
            <a:r>
              <a:rPr lang="en-GB" dirty="0" smtClean="0"/>
              <a:t>	- participation of  </a:t>
            </a:r>
            <a:r>
              <a:rPr lang="en-GB" dirty="0" err="1" smtClean="0"/>
              <a:t>Olexander</a:t>
            </a:r>
            <a:r>
              <a:rPr lang="en-GB" dirty="0" smtClean="0"/>
              <a:t> </a:t>
            </a:r>
            <a:r>
              <a:rPr lang="en-GB" dirty="0" err="1" smtClean="0"/>
              <a:t>Drozd</a:t>
            </a:r>
            <a:r>
              <a:rPr lang="en-GB" dirty="0" smtClean="0"/>
              <a:t>  in SMSE </a:t>
            </a:r>
            <a:r>
              <a:rPr lang="en-GB" dirty="0"/>
              <a:t>Workshop </a:t>
            </a:r>
            <a:r>
              <a:rPr lang="en-GB" dirty="0" smtClean="0"/>
              <a:t> </a:t>
            </a:r>
            <a:r>
              <a:rPr lang="en-US" dirty="0"/>
              <a:t>o</a:t>
            </a:r>
            <a:r>
              <a:rPr lang="en-GB" dirty="0" smtClean="0"/>
              <a:t>n  January 25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consultation with Alexander </a:t>
            </a:r>
            <a:r>
              <a:rPr lang="en-GB" dirty="0" err="1" smtClean="0"/>
              <a:t>Fedotov</a:t>
            </a:r>
            <a:r>
              <a:rPr lang="en-GB" dirty="0" smtClean="0"/>
              <a:t> as for  Ukrainian SMSE  version in February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we propose  the next SMSE WS  on September 18</a:t>
            </a:r>
          </a:p>
          <a:p>
            <a:r>
              <a:rPr lang="en-US" dirty="0" smtClean="0"/>
              <a:t>Teachers training in RTU, KU Leuven and UCY universities. </a:t>
            </a:r>
          </a:p>
          <a:p>
            <a:pPr marL="0" indent="0">
              <a:buNone/>
            </a:pPr>
            <a:r>
              <a:rPr lang="en-US" dirty="0" smtClean="0"/>
              <a:t>	We </a:t>
            </a:r>
            <a:r>
              <a:rPr lang="en-US" dirty="0"/>
              <a:t>propose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en-US" dirty="0"/>
              <a:t>	September  7-8 instead of August 30-31 (KU Leuven) and the rest of the days are </a:t>
            </a:r>
            <a:r>
              <a:rPr lang="en-US" dirty="0" smtClean="0"/>
              <a:t>unchanged</a:t>
            </a:r>
            <a:r>
              <a:rPr lang="ru-RU" dirty="0" smtClean="0"/>
              <a:t> </a:t>
            </a:r>
            <a:r>
              <a:rPr lang="en-US" dirty="0" err="1" smtClean="0"/>
              <a:t>i.e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en-US" dirty="0"/>
              <a:t>September  1-2 </a:t>
            </a:r>
            <a:r>
              <a:rPr lang="ru-RU" dirty="0"/>
              <a:t>(</a:t>
            </a:r>
            <a:r>
              <a:rPr lang="en-US" dirty="0"/>
              <a:t>RTU</a:t>
            </a:r>
            <a:r>
              <a:rPr lang="ru-RU" dirty="0"/>
              <a:t>)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September  21-22 (UCY</a:t>
            </a:r>
            <a:r>
              <a:rPr lang="en-US" dirty="0" smtClean="0"/>
              <a:t>)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And rest activities according to project plan:</a:t>
            </a:r>
            <a:endParaRPr lang="ru-RU" dirty="0" smtClean="0"/>
          </a:p>
          <a:p>
            <a:r>
              <a:rPr lang="en-US" dirty="0" smtClean="0"/>
              <a:t>PCs teachers after returning home will organize the cascade training for the sharing of EU experience. </a:t>
            </a:r>
          </a:p>
          <a:p>
            <a:r>
              <a:rPr lang="en-US" dirty="0" smtClean="0"/>
              <a:t>Regional 3 days’ seminars that include master classes  1 – in Chernihiv.</a:t>
            </a:r>
          </a:p>
          <a:p>
            <a:r>
              <a:rPr lang="en-US" dirty="0" smtClean="0"/>
              <a:t>Students training on curricula and study programs topics in EU universities 2 week trainings </a:t>
            </a:r>
          </a:p>
          <a:p>
            <a:r>
              <a:rPr lang="en-US" dirty="0"/>
              <a:t>R</a:t>
            </a:r>
            <a:r>
              <a:rPr lang="en-US" dirty="0" smtClean="0"/>
              <a:t>egular videoconferences for teachers involved into the new bachelor and master-level curricula and programs. </a:t>
            </a:r>
          </a:p>
        </p:txBody>
      </p:sp>
    </p:spTree>
    <p:extLst>
      <p:ext uri="{BB962C8B-B14F-4D97-AF65-F5344CB8AC3E}">
        <p14:creationId xmlns:p14="http://schemas.microsoft.com/office/powerpoint/2010/main" val="4267075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2.3. Teachers training on professional English languages skill.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Participation of 4 teachers from </a:t>
            </a:r>
            <a:r>
              <a:rPr lang="en-US" dirty="0" smtClean="0"/>
              <a:t>CPNU in online KU Leuven lessons on </a:t>
            </a:r>
            <a:r>
              <a:rPr lang="en-GB" dirty="0"/>
              <a:t>January 11, </a:t>
            </a:r>
            <a:r>
              <a:rPr lang="en-GB" dirty="0" smtClean="0"/>
              <a:t>February</a:t>
            </a:r>
            <a:r>
              <a:rPr lang="en-GB" dirty="0"/>
              <a:t> 22, </a:t>
            </a:r>
            <a:r>
              <a:rPr lang="en-GB" dirty="0" smtClean="0"/>
              <a:t>March </a:t>
            </a:r>
            <a:r>
              <a:rPr lang="en-GB" dirty="0"/>
              <a:t>15, 2021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Planned participation of 4 teachers from CPNU according to terms proposed by </a:t>
            </a:r>
            <a:r>
              <a:rPr lang="en-GB" b="1" dirty="0" smtClean="0"/>
              <a:t>Joan </a:t>
            </a:r>
            <a:r>
              <a:rPr lang="en-GB" b="1" dirty="0" err="1" smtClean="0"/>
              <a:t>Peuteman</a:t>
            </a:r>
            <a:r>
              <a:rPr lang="en-GB" b="1" dirty="0" smtClean="0"/>
              <a:t> </a:t>
            </a:r>
            <a:r>
              <a:rPr lang="en-GB" dirty="0" smtClean="0"/>
              <a:t>on </a:t>
            </a:r>
            <a:r>
              <a:rPr lang="en-US" dirty="0" smtClean="0"/>
              <a:t>September </a:t>
            </a:r>
            <a:r>
              <a:rPr lang="en-US" dirty="0"/>
              <a:t>13th </a:t>
            </a:r>
            <a:r>
              <a:rPr lang="en-US" dirty="0" smtClean="0"/>
              <a:t>- </a:t>
            </a:r>
            <a:r>
              <a:rPr lang="en-US" dirty="0"/>
              <a:t>17th </a:t>
            </a:r>
            <a:r>
              <a:rPr lang="en-GB" dirty="0"/>
              <a:t> </a:t>
            </a:r>
            <a:endParaRPr lang="en-US" dirty="0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98888" y="37274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24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552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2.5. Curricula accreditation in the universities and Accreditation offices of PCs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4975"/>
            <a:ext cx="10515600" cy="482198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The new master program “Computer Engineering and Industrial Automation” </a:t>
            </a:r>
            <a:r>
              <a:rPr lang="en-US" sz="2000" dirty="0" smtClean="0"/>
              <a:t> is </a:t>
            </a:r>
            <a:r>
              <a:rPr lang="en-US" sz="2000" dirty="0"/>
              <a:t>accredited by Ministry of</a:t>
            </a:r>
            <a:r>
              <a:rPr lang="ru-RU" sz="2000" dirty="0"/>
              <a:t> </a:t>
            </a:r>
            <a:r>
              <a:rPr lang="en-US" sz="2000" dirty="0"/>
              <a:t>Science and Education of Ukraine in the framework of </a:t>
            </a:r>
            <a:r>
              <a:rPr lang="en-US" sz="2000" dirty="0" smtClean="0"/>
              <a:t>specialty  </a:t>
            </a:r>
            <a:r>
              <a:rPr lang="en-US" sz="2000" dirty="0"/>
              <a:t>“Computer Engineering” </a:t>
            </a:r>
            <a:r>
              <a:rPr lang="en-US" sz="2000" dirty="0" smtClean="0"/>
              <a:t>which has been accredited until </a:t>
            </a:r>
            <a:r>
              <a:rPr lang="en-US" sz="2000" dirty="0"/>
              <a:t>2024.</a:t>
            </a:r>
            <a:endParaRPr lang="en-US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 smtClean="0"/>
              <a:t>Additionally  the new master program and </a:t>
            </a:r>
            <a:r>
              <a:rPr lang="en-US" sz="2000" dirty="0"/>
              <a:t>new courses </a:t>
            </a:r>
            <a:r>
              <a:rPr lang="en-US" sz="2000" dirty="0" smtClean="0"/>
              <a:t>repeated an accreditation </a:t>
            </a:r>
            <a:r>
              <a:rPr lang="en-US" sz="2000" dirty="0"/>
              <a:t>by CPNU academic council, protocol N</a:t>
            </a:r>
            <a:r>
              <a:rPr lang="ru-RU" sz="2000" dirty="0"/>
              <a:t>4</a:t>
            </a:r>
            <a:r>
              <a:rPr lang="en-US" sz="2000" dirty="0"/>
              <a:t> from </a:t>
            </a:r>
            <a:r>
              <a:rPr lang="en-US" sz="2000" dirty="0" smtClean="0"/>
              <a:t>26/04/2021 </a:t>
            </a:r>
            <a:r>
              <a:rPr lang="ru-RU" sz="2000" dirty="0" smtClean="0"/>
              <a:t> </a:t>
            </a:r>
            <a:r>
              <a:rPr lang="en-US" sz="2000" dirty="0" smtClean="0"/>
              <a:t>according </a:t>
            </a:r>
            <a:r>
              <a:rPr lang="en-US" sz="2000" dirty="0"/>
              <a:t>to New Master Level </a:t>
            </a:r>
            <a:r>
              <a:rPr lang="en-US" sz="2000" dirty="0" smtClean="0"/>
              <a:t>Standard of Ukraine (March, 2021) on </a:t>
            </a:r>
            <a:r>
              <a:rPr lang="en-US" sz="2000" dirty="0"/>
              <a:t>Computer </a:t>
            </a:r>
            <a:r>
              <a:rPr lang="en-US" sz="2000" dirty="0" smtClean="0"/>
              <a:t>Engineering. </a:t>
            </a:r>
            <a:endParaRPr lang="lv-LV" sz="20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 smtClean="0"/>
              <a:t>New program and Courses materials are post  in CPNU Moodle 						</a:t>
            </a:r>
            <a:r>
              <a:rPr lang="en-GB" sz="2000" dirty="0" smtClean="0">
                <a:hlinkClick r:id="rId2"/>
              </a:rPr>
              <a:t>https</a:t>
            </a:r>
            <a:r>
              <a:rPr lang="en-GB" sz="2000" dirty="0">
                <a:hlinkClick r:id="rId2"/>
              </a:rPr>
              <a:t>://eln.stu.cn.ua/login/index.php</a:t>
            </a:r>
            <a:endParaRPr lang="ru-RU" sz="20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 smtClean="0"/>
              <a:t>Partners’ </a:t>
            </a:r>
            <a:r>
              <a:rPr lang="en-US" sz="2000" b="1" dirty="0" smtClean="0">
                <a:solidFill>
                  <a:srgbClr val="0070C0"/>
                </a:solidFill>
              </a:rPr>
              <a:t>Report on curricula development</a:t>
            </a:r>
            <a:r>
              <a:rPr lang="en-US" sz="2000" dirty="0" smtClean="0"/>
              <a:t>: development and enhancement of lectures, lab practices  and compatible teaching (didactic) materials, </a:t>
            </a:r>
            <a:r>
              <a:rPr lang="en-US" sz="2000" b="1" dirty="0" smtClean="0">
                <a:solidFill>
                  <a:srgbClr val="0070C0"/>
                </a:solidFill>
              </a:rPr>
              <a:t>August 2021.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323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664634"/>
              </p:ext>
            </p:extLst>
          </p:nvPr>
        </p:nvGraphicFramePr>
        <p:xfrm>
          <a:off x="348893" y="677796"/>
          <a:ext cx="11328261" cy="6146297"/>
        </p:xfrm>
        <a:graphic>
          <a:graphicData uri="http://schemas.openxmlformats.org/drawingml/2006/table">
            <a:tbl>
              <a:tblPr firstRow="1" firstCol="1" bandRow="1"/>
              <a:tblGrid>
                <a:gridCol w="1778077">
                  <a:extLst>
                    <a:ext uri="{9D8B030D-6E8A-4147-A177-3AD203B41FA5}">
                      <a16:colId xmlns:a16="http://schemas.microsoft.com/office/drawing/2014/main" val="2614715226"/>
                    </a:ext>
                  </a:extLst>
                </a:gridCol>
                <a:gridCol w="950683">
                  <a:extLst>
                    <a:ext uri="{9D8B030D-6E8A-4147-A177-3AD203B41FA5}">
                      <a16:colId xmlns:a16="http://schemas.microsoft.com/office/drawing/2014/main" val="502784861"/>
                    </a:ext>
                  </a:extLst>
                </a:gridCol>
                <a:gridCol w="1094202">
                  <a:extLst>
                    <a:ext uri="{9D8B030D-6E8A-4147-A177-3AD203B41FA5}">
                      <a16:colId xmlns:a16="http://schemas.microsoft.com/office/drawing/2014/main" val="2117450917"/>
                    </a:ext>
                  </a:extLst>
                </a:gridCol>
                <a:gridCol w="823527">
                  <a:extLst>
                    <a:ext uri="{9D8B030D-6E8A-4147-A177-3AD203B41FA5}">
                      <a16:colId xmlns:a16="http://schemas.microsoft.com/office/drawing/2014/main" val="2869467287"/>
                    </a:ext>
                  </a:extLst>
                </a:gridCol>
                <a:gridCol w="1231954">
                  <a:extLst>
                    <a:ext uri="{9D8B030D-6E8A-4147-A177-3AD203B41FA5}">
                      <a16:colId xmlns:a16="http://schemas.microsoft.com/office/drawing/2014/main" val="1900126087"/>
                    </a:ext>
                  </a:extLst>
                </a:gridCol>
                <a:gridCol w="1902331">
                  <a:extLst>
                    <a:ext uri="{9D8B030D-6E8A-4147-A177-3AD203B41FA5}">
                      <a16:colId xmlns:a16="http://schemas.microsoft.com/office/drawing/2014/main" val="1458837552"/>
                    </a:ext>
                  </a:extLst>
                </a:gridCol>
                <a:gridCol w="1365826">
                  <a:extLst>
                    <a:ext uri="{9D8B030D-6E8A-4147-A177-3AD203B41FA5}">
                      <a16:colId xmlns:a16="http://schemas.microsoft.com/office/drawing/2014/main" val="1500240023"/>
                    </a:ext>
                  </a:extLst>
                </a:gridCol>
                <a:gridCol w="2181661">
                  <a:extLst>
                    <a:ext uri="{9D8B030D-6E8A-4147-A177-3AD203B41FA5}">
                      <a16:colId xmlns:a16="http://schemas.microsoft.com/office/drawing/2014/main" val="321579779"/>
                    </a:ext>
                  </a:extLst>
                </a:gridCol>
              </a:tblGrid>
              <a:tr h="7434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Course/Lab title</a:t>
                      </a:r>
                      <a:endParaRPr lang="en-US" sz="14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Modernized  or new</a:t>
                      </a:r>
                      <a:endParaRPr lang="en-US" sz="14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  <a:endParaRPr lang="en-US" sz="1400" noProof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(Bachelor, Master)</a:t>
                      </a:r>
                      <a:endParaRPr lang="en-US" sz="14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ECTS credit points</a:t>
                      </a:r>
                      <a:endParaRPr lang="en-US" sz="14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Lectures, labs,</a:t>
                      </a:r>
                      <a:r>
                        <a:rPr lang="en-US" sz="1400" b="1" baseline="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etc.</a:t>
                      </a:r>
                      <a:endParaRPr lang="en-US" sz="14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link</a:t>
                      </a:r>
                      <a:endParaRPr lang="en-US" sz="1400" noProof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the university‘ webpage</a:t>
                      </a:r>
                      <a:endParaRPr lang="en-US" sz="14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 of accreditation by CPNU Council</a:t>
                      </a:r>
                      <a:endParaRPr lang="en-US" sz="14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status / document of accreditation</a:t>
                      </a:r>
                      <a:endParaRPr lang="en-US" sz="14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146649"/>
                  </a:ext>
                </a:extLst>
              </a:tr>
              <a:tr h="8371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Programming of Automation Systems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Master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Lecture and labs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https://op.stu.cn.ua/files/op/OPP%20123%20KIPA%20magistr_2020.pdf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26.04.2021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Accreditation of the specialty "Computer engineering",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Master level. Certificate ND № 2685401 from June 27, 2017</a:t>
                      </a:r>
                      <a:r>
                        <a:rPr lang="en-US" sz="1400" kern="1200" baseline="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 valid until July 1, 2024</a:t>
                      </a: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3523667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Modelling and Measurement of physical processes in Robotics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Master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Lecture and labs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26.04.2021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kern="1200" noProof="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3682045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Design and Simulation of Power electronics components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Master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Lecture and labs</a:t>
                      </a: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26.04.2021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kern="1200" noProof="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352461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Simulation of Manufacturing Environment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Master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Lecture and labs</a:t>
                      </a: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26.04.2021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kern="1200" noProof="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3374578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Model-oriented control in Digital Manufacturing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Master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Lecture and labs</a:t>
                      </a: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26.04.2021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kern="1200" noProof="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04086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 to electronic systems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Updated</a:t>
                      </a:r>
                      <a:r>
                        <a:rPr lang="en-US" sz="1400" kern="1200" baseline="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Bachelor 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Lecture and labs</a:t>
                      </a: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https://op.stu.cn.ua/files/op/OPP_171_electro_%20bakalavr_2019_.pdf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25.03.2019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Accreditation of the specialty "Electronics", Bachelor level. Certificate ND № 2687200 from July 31, 2017 is valid until July 1, 2024</a:t>
                      </a: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Development of electromechanical robotic systems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Updated</a:t>
                      </a:r>
                      <a:r>
                        <a:rPr lang="en-US" sz="1400" kern="1200" baseline="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Bachelor 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Lecture and labs</a:t>
                      </a: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25.03.2019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kern="1200" noProof="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66407" y="216131"/>
            <a:ext cx="5328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of the Courses and Programs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4168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2.6. Testing and validation of the developed education programs, courses and lab practices.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07684" cy="435133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new master program “Computer Engineering and Industrial Automation”  is </a:t>
            </a:r>
            <a:r>
              <a:rPr lang="en-US" sz="2400" dirty="0" smtClean="0"/>
              <a:t>started from 2020 (one group</a:t>
            </a:r>
            <a:r>
              <a:rPr lang="ru-RU" sz="2400" dirty="0" smtClean="0"/>
              <a:t> </a:t>
            </a:r>
            <a:r>
              <a:rPr lang="en-US" sz="2400" dirty="0" smtClean="0"/>
              <a:t>of  14 students is currently </a:t>
            </a:r>
            <a:r>
              <a:rPr lang="en-US" sz="2400" dirty="0" err="1" smtClean="0"/>
              <a:t>studing</a:t>
            </a:r>
            <a:r>
              <a:rPr lang="en-US" sz="2400" dirty="0" smtClean="0"/>
              <a:t>).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The testing of new developed programs will be: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autumn semester of the year 2. </a:t>
            </a:r>
            <a:endParaRPr lang="lv-LV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</a:t>
            </a:r>
            <a:r>
              <a:rPr lang="en-US" dirty="0" smtClean="0"/>
              <a:t>hen in the spring semester of the year 3.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The target of the testing is to get a feedback from the target groups: the </a:t>
            </a:r>
            <a:r>
              <a:rPr lang="en-US" sz="2400" i="1" dirty="0" smtClean="0">
                <a:solidFill>
                  <a:srgbClr val="0070C0"/>
                </a:solidFill>
              </a:rPr>
              <a:t>teaching staff, the students of different levels and students’ </a:t>
            </a:r>
            <a:r>
              <a:rPr lang="en-US" sz="2400" i="1" dirty="0" err="1" smtClean="0">
                <a:solidFill>
                  <a:srgbClr val="0070C0"/>
                </a:solidFill>
              </a:rPr>
              <a:t>organisations</a:t>
            </a:r>
            <a:r>
              <a:rPr lang="en-US" sz="2400" dirty="0" smtClean="0"/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PCs universities will elaborate the </a:t>
            </a:r>
            <a:r>
              <a:rPr lang="en-US" sz="2400" b="1" dirty="0" smtClean="0">
                <a:solidFill>
                  <a:srgbClr val="0070C0"/>
                </a:solidFill>
              </a:rPr>
              <a:t>Testing reports </a:t>
            </a:r>
            <a:r>
              <a:rPr lang="en-US" sz="2400" dirty="0" smtClean="0"/>
              <a:t>about testing results and present them at MC meetings</a:t>
            </a:r>
            <a:r>
              <a:rPr lang="lv-LV" sz="2400" dirty="0" smtClean="0"/>
              <a:t>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rgbClr val="0070C0"/>
                </a:solidFill>
              </a:rPr>
              <a:t>January </a:t>
            </a:r>
            <a:r>
              <a:rPr lang="lv-LV" sz="2000" dirty="0" smtClean="0">
                <a:solidFill>
                  <a:srgbClr val="0070C0"/>
                </a:solidFill>
              </a:rPr>
              <a:t>2022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rgbClr val="0070C0"/>
                </a:solidFill>
              </a:rPr>
              <a:t>June </a:t>
            </a:r>
            <a:r>
              <a:rPr lang="lv-LV" sz="2000" dirty="0" smtClean="0">
                <a:solidFill>
                  <a:srgbClr val="0070C0"/>
                </a:solidFill>
              </a:rPr>
              <a:t>2022</a:t>
            </a:r>
            <a:endParaRPr lang="en-US" sz="2000" dirty="0" smtClean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0995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652</Words>
  <Application>Microsoft Office PowerPoint</Application>
  <PresentationFormat>Widescreen</PresentationFormat>
  <Paragraphs>130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Verdana</vt:lpstr>
      <vt:lpstr>Office Theme</vt:lpstr>
      <vt:lpstr>1_Office Theme</vt:lpstr>
      <vt:lpstr>Development of practically-oriented student-centred education in the field of modelling of Cyber-Physical Systems - CybPhys</vt:lpstr>
      <vt:lpstr>What we promissed! Indicators 1</vt:lpstr>
      <vt:lpstr>Implementation of the curricular WP2</vt:lpstr>
      <vt:lpstr>2.1. Development curricula and study programs for education. </vt:lpstr>
      <vt:lpstr>2.2. Teaching staff training on curricula topics. Students training on curricula topics.</vt:lpstr>
      <vt:lpstr>2.3. Teachers training on professional English languages skill.</vt:lpstr>
      <vt:lpstr>2.5. Curricula accreditation in the universities and Accreditation offices of PCs</vt:lpstr>
      <vt:lpstr>PowerPoint Presentation</vt:lpstr>
      <vt:lpstr>2.6. Testing and validation of the developed education programs, courses and lab practices.</vt:lpstr>
    </vt:vector>
  </TitlesOfParts>
  <Company>Riga Technical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Anatolijs Zabašta</dc:creator>
  <cp:lastModifiedBy>Anatolijs Zabašta</cp:lastModifiedBy>
  <cp:revision>68</cp:revision>
  <dcterms:created xsi:type="dcterms:W3CDTF">2021-04-23T09:38:02Z</dcterms:created>
  <dcterms:modified xsi:type="dcterms:W3CDTF">2021-05-05T08:31:51Z</dcterms:modified>
</cp:coreProperties>
</file>