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9" r:id="rId3"/>
    <p:sldId id="267" r:id="rId4"/>
    <p:sldId id="260" r:id="rId5"/>
    <p:sldId id="256" r:id="rId6"/>
    <p:sldId id="257" r:id="rId7"/>
    <p:sldId id="261" r:id="rId8"/>
    <p:sldId id="264" r:id="rId9"/>
    <p:sldId id="25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91D86-07C8-4DF9-839C-BB4E9E03213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7A76C-464C-48CC-B391-785AD51D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2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FA386C-8F43-4801-9E50-28F53DBB3068}" type="slidenum">
              <a:rPr lang="lv-LV" smtClean="0"/>
              <a:pPr>
                <a:defRPr/>
              </a:pPr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82563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9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0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6460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/>
            </a:lvl1pPr>
            <a:lvl2pPr>
              <a:spcBef>
                <a:spcPts val="0"/>
              </a:spcBef>
              <a:spcAft>
                <a:spcPts val="1200"/>
              </a:spcAft>
              <a:defRPr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035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605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816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263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9667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031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69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4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746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3852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1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dalu_slaid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14400" y="2371744"/>
            <a:ext cx="10363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rgbClr val="00555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9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4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7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0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9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0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1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5834-9724-443E-884E-16060BE3C50D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05834-9724-443E-884E-16060BE3C50D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3798-BE1E-4BAC-973E-DE813B46B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4CAB9E-FBE4-4982-93EB-EBCDD063917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F3B0B-5061-41FF-B7DD-F800798266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98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mspu.by/course/view.php?id=848" TargetMode="External"/><Relationship Id="rId2" Type="http://schemas.openxmlformats.org/officeDocument/2006/relationships/hyperlink" Target="http://moodle.mspu.by/course/view.php?id=468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oodle.mspu.by/course/view.php?id=834" TargetMode="External"/><Relationship Id="rId4" Type="http://schemas.openxmlformats.org/officeDocument/2006/relationships/hyperlink" Target="http://moodle.mspu.by/course/view.php?id=83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079305" y="2006496"/>
            <a:ext cx="10274495" cy="17148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of practically-oriented student-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centred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education in the field of modelling of Cyber-Physical Systems - 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CybPhys</a:t>
            </a:r>
            <a:endParaRPr lang="en-US" sz="3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738C8-7D9C-41F8-A850-12E8908D2E5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788" y="201257"/>
            <a:ext cx="3424518" cy="978185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846" y="42562"/>
            <a:ext cx="1252817" cy="1254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54103" y="4086282"/>
            <a:ext cx="64956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CybPhys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: ONLINE MEETING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Management meeting</a:t>
            </a:r>
          </a:p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WP2 report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54103" y="5529296"/>
            <a:ext cx="83996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Partner: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Mozyr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State Pedagogical University named after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I.P.Shamyakin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Name: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Tatsiana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Paliyeva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Date: May 04,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4295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385" y="257695"/>
            <a:ext cx="10515600" cy="992419"/>
          </a:xfrm>
        </p:spPr>
        <p:txBody>
          <a:bodyPr/>
          <a:lstStyle/>
          <a:p>
            <a:r>
              <a:rPr lang="en-US" dirty="0" smtClean="0"/>
              <a:t>What we </a:t>
            </a:r>
            <a:r>
              <a:rPr lang="en-US" dirty="0" err="1" smtClean="0"/>
              <a:t>promissed</a:t>
            </a:r>
            <a:r>
              <a:rPr lang="en-US" dirty="0" smtClean="0"/>
              <a:t>! </a:t>
            </a:r>
            <a:r>
              <a:rPr lang="en-US" b="0" i="1" dirty="0" smtClean="0"/>
              <a:t>Indicators 1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04015"/>
          </a:xfrm>
        </p:spPr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number of new/updated courses to be </a:t>
            </a:r>
            <a:r>
              <a:rPr lang="en-US" dirty="0" smtClean="0"/>
              <a:t>DEVELOPED/ ACCREDITED/ IMPLEMENTED</a:t>
            </a:r>
            <a:r>
              <a:rPr lang="en-US" dirty="0"/>
              <a:t>: </a:t>
            </a:r>
            <a:r>
              <a:rPr lang="en-US" b="1" dirty="0" smtClean="0">
                <a:solidFill>
                  <a:srgbClr val="00B050"/>
                </a:solidFill>
              </a:rPr>
              <a:t>5.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 smtClean="0"/>
              <a:t>Volume </a:t>
            </a:r>
            <a:r>
              <a:rPr lang="en-US" dirty="0"/>
              <a:t>(in ECTS) of new/updated </a:t>
            </a:r>
            <a:r>
              <a:rPr lang="en-US" dirty="0" smtClean="0"/>
              <a:t>courses: </a:t>
            </a:r>
            <a:r>
              <a:rPr lang="en-US" b="1" dirty="0" smtClean="0">
                <a:solidFill>
                  <a:srgbClr val="00B050"/>
                </a:solidFill>
              </a:rPr>
              <a:t>17.</a:t>
            </a:r>
          </a:p>
          <a:p>
            <a:r>
              <a:rPr lang="en-US" dirty="0"/>
              <a:t>Number of </a:t>
            </a:r>
            <a:r>
              <a:rPr lang="en-US" dirty="0" smtClean="0"/>
              <a:t>planned </a:t>
            </a:r>
            <a:r>
              <a:rPr lang="en-US" dirty="0"/>
              <a:t>learners </a:t>
            </a:r>
            <a:r>
              <a:rPr lang="en-US" dirty="0" smtClean="0"/>
              <a:t>enrolled per course delivery: </a:t>
            </a:r>
            <a:r>
              <a:rPr lang="ru-RU" b="1" dirty="0" smtClean="0">
                <a:solidFill>
                  <a:srgbClr val="00B050"/>
                </a:solidFill>
              </a:rPr>
              <a:t>25/25.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dirty="0"/>
              <a:t>Expected number of partner country "HEIs' students" to be </a:t>
            </a:r>
            <a:r>
              <a:rPr lang="en-US" dirty="0" smtClean="0"/>
              <a:t>trained: </a:t>
            </a:r>
            <a:r>
              <a:rPr lang="ru-RU" b="1" dirty="0" smtClean="0">
                <a:solidFill>
                  <a:srgbClr val="00B050"/>
                </a:solidFill>
              </a:rPr>
              <a:t>50.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dirty="0"/>
              <a:t>Expected number of partner country "HEIs' academic staff" to be </a:t>
            </a:r>
            <a:r>
              <a:rPr lang="en-US" dirty="0" smtClean="0"/>
              <a:t>trained: </a:t>
            </a:r>
            <a:r>
              <a:rPr lang="ru-RU" b="1" dirty="0" smtClean="0">
                <a:solidFill>
                  <a:srgbClr val="00B050"/>
                </a:solidFill>
              </a:rPr>
              <a:t>8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dirty="0"/>
              <a:t>Expected number of partner country "non-HEI individuals" to be trained (priv. sector, NGOs, civil servants, etc</a:t>
            </a:r>
            <a:r>
              <a:rPr lang="en-US" dirty="0" smtClean="0"/>
              <a:t>.): </a:t>
            </a:r>
            <a:r>
              <a:rPr lang="en-US" b="1" dirty="0" smtClean="0">
                <a:solidFill>
                  <a:srgbClr val="00B050"/>
                </a:solidFill>
              </a:rPr>
              <a:t>none.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9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60"/>
          </a:xfrm>
        </p:spPr>
        <p:txBody>
          <a:bodyPr/>
          <a:lstStyle/>
          <a:p>
            <a:r>
              <a:rPr lang="en-US" dirty="0"/>
              <a:t>Implementation of the curricular </a:t>
            </a:r>
            <a:r>
              <a:rPr lang="en-US" dirty="0" smtClean="0"/>
              <a:t>WP2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296786"/>
            <a:ext cx="10990811" cy="527026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2.1. Development teaching materials for the bachelor- and master-students study programs and courses.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2.2. Teaching staff training on curricula topics. Students training on curricula topics.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2.3. Teachers training on professional English languages skill.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2.4. Workshops for curricula and study programs development: WS2 – WS9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2.5. Curricula accreditation in the universities and Accreditation offices of PCs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2.6. Testing and validation of the developed education programs, courses and lab practices.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2.7. Tuning of curricula and study programs in PCs universities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2.8. Measuring of a feedback of stakeholders.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2.9. Double Degree Master program development and accreditation.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6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6760" y="681008"/>
            <a:ext cx="10799618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2.1. Development curricula and study programs for education.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4949" y="2615334"/>
            <a:ext cx="10515600" cy="3860281"/>
          </a:xfrm>
        </p:spPr>
        <p:txBody>
          <a:bodyPr>
            <a:normAutofit/>
          </a:bodyPr>
          <a:lstStyle/>
          <a:p>
            <a:r>
              <a:rPr lang="en-US" dirty="0" smtClean="0"/>
              <a:t>Teaching materials for the bachelor students study programs and courses</a:t>
            </a:r>
            <a:r>
              <a:rPr lang="ru-RU" dirty="0" smtClean="0"/>
              <a:t>: </a:t>
            </a:r>
            <a:r>
              <a:rPr lang="en-US" dirty="0" smtClean="0"/>
              <a:t>electronic study and methodology complexes have been developed for each updated/modernized course and uploaded to MSPU&amp;BSU </a:t>
            </a:r>
            <a:r>
              <a:rPr lang="en-US" dirty="0" err="1" smtClean="0"/>
              <a:t>moodle</a:t>
            </a:r>
            <a:r>
              <a:rPr lang="en-US" dirty="0" smtClean="0"/>
              <a:t> platform.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E-books development: Computer </a:t>
            </a:r>
            <a:r>
              <a:rPr lang="en-US" dirty="0" err="1" smtClean="0">
                <a:solidFill>
                  <a:srgbClr val="0070C0"/>
                </a:solidFill>
              </a:rPr>
              <a:t>modelling</a:t>
            </a:r>
            <a:r>
              <a:rPr lang="en-US" dirty="0" smtClean="0">
                <a:solidFill>
                  <a:srgbClr val="0070C0"/>
                </a:solidFill>
              </a:rPr>
              <a:t> of physical processes (handbook for students and PhD students)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Results</a:t>
            </a:r>
            <a:r>
              <a:rPr lang="ru-RU" dirty="0" smtClean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rgbClr val="0070C0"/>
                </a:solidFill>
              </a:rPr>
              <a:t>9</a:t>
            </a:r>
            <a:r>
              <a:rPr lang="en-US" dirty="0" smtClean="0">
                <a:solidFill>
                  <a:srgbClr val="0070C0"/>
                </a:solidFill>
              </a:rPr>
              <a:t> chapters of the book were uploaded to BSU </a:t>
            </a:r>
            <a:r>
              <a:rPr lang="en-US" dirty="0" err="1" smtClean="0">
                <a:solidFill>
                  <a:srgbClr val="0070C0"/>
                </a:solidFill>
              </a:rPr>
              <a:t>moodle</a:t>
            </a:r>
            <a:r>
              <a:rPr lang="en-US" dirty="0" smtClean="0">
                <a:solidFill>
                  <a:srgbClr val="0070C0"/>
                </a:solidFill>
              </a:rPr>
              <a:t> platform; all the chapters are implemented in English, 1 chapter is being translated.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1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2.2. Teaching staff training on curricula topics. Students training on curricula topics.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Trainings of teaching and technician staff on curricula topics, new ICT tools, advanced educational technologies. </a:t>
            </a:r>
          </a:p>
          <a:p>
            <a:r>
              <a:rPr lang="en-US" dirty="0"/>
              <a:t>Teachers training in RTU, KU Leuven and UCY universities. </a:t>
            </a:r>
          </a:p>
          <a:p>
            <a:r>
              <a:rPr lang="en-US" dirty="0"/>
              <a:t>PCs teachers after returning home will organize the cascade training for the sharing of EU experience. </a:t>
            </a:r>
          </a:p>
          <a:p>
            <a:r>
              <a:rPr lang="en-US" dirty="0"/>
              <a:t>Regional 3 days’ seminars that include master classes  1 – in Gomel; 1 – in </a:t>
            </a:r>
            <a:r>
              <a:rPr lang="en-US" dirty="0" err="1"/>
              <a:t>Chernihiv</a:t>
            </a:r>
            <a:r>
              <a:rPr lang="en-US" dirty="0"/>
              <a:t>.</a:t>
            </a:r>
          </a:p>
          <a:p>
            <a:r>
              <a:rPr lang="en-US" dirty="0"/>
              <a:t>Students training on curricula and study programs topics in EU universities 2 week trainings </a:t>
            </a:r>
          </a:p>
          <a:p>
            <a:r>
              <a:rPr lang="en-US" dirty="0"/>
              <a:t>Regular videoconferences for teachers involved into the new bachelor and master-level curricula and programs.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2.3. Teachers training on professional English languages skill.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in the training</a:t>
            </a:r>
            <a:r>
              <a:rPr lang="en-US" dirty="0"/>
              <a:t> </a:t>
            </a:r>
            <a:r>
              <a:rPr lang="en-US" dirty="0" smtClean="0"/>
              <a:t>by MSPU team: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Valery </a:t>
            </a:r>
            <a:r>
              <a:rPr lang="en-US" dirty="0" err="1" smtClean="0"/>
              <a:t>Naunyka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Tatsiana</a:t>
            </a:r>
            <a:r>
              <a:rPr lang="en-US" dirty="0" smtClean="0"/>
              <a:t> </a:t>
            </a:r>
            <a:r>
              <a:rPr lang="en-US" dirty="0" err="1" smtClean="0"/>
              <a:t>Paliyeva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Elena </a:t>
            </a:r>
            <a:r>
              <a:rPr lang="en-US" dirty="0" err="1" smtClean="0"/>
              <a:t>Ovsiyuk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Aliaksandr</a:t>
            </a:r>
            <a:r>
              <a:rPr lang="en-US" dirty="0" smtClean="0"/>
              <a:t> </a:t>
            </a:r>
            <a:r>
              <a:rPr lang="en-US" dirty="0" err="1" smtClean="0"/>
              <a:t>Makarevich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Aliaksandr</a:t>
            </a:r>
            <a:r>
              <a:rPr lang="en-US" dirty="0" smtClean="0"/>
              <a:t> </a:t>
            </a:r>
            <a:r>
              <a:rPr lang="en-US" dirty="0" err="1" smtClean="0"/>
              <a:t>Holub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Valiantsina</a:t>
            </a:r>
            <a:r>
              <a:rPr lang="en-US" dirty="0" smtClean="0"/>
              <a:t> </a:t>
            </a:r>
            <a:r>
              <a:rPr lang="en-US" dirty="0" err="1" smtClean="0"/>
              <a:t>Davydouskaya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Tatsiana</a:t>
            </a:r>
            <a:r>
              <a:rPr lang="en-US" dirty="0" smtClean="0"/>
              <a:t> </a:t>
            </a:r>
            <a:r>
              <a:rPr lang="en-US" dirty="0" err="1" smtClean="0"/>
              <a:t>Loban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62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5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2.5. Curricula accreditation in the universities and Accreditation offices of PCs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4975"/>
            <a:ext cx="10515600" cy="4821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 smtClean="0">
                <a:solidFill>
                  <a:srgbClr val="0070C0"/>
                </a:solidFill>
              </a:rPr>
              <a:t>BSU </a:t>
            </a:r>
            <a:r>
              <a:rPr lang="en-US" sz="2000" dirty="0" smtClean="0"/>
              <a:t>will make accreditation education programs in the Ministry of Education:</a:t>
            </a:r>
          </a:p>
          <a:p>
            <a:pPr marL="216000" indent="0">
              <a:lnSpc>
                <a:spcPct val="100000"/>
              </a:lnSpc>
              <a:buNone/>
            </a:pPr>
            <a:r>
              <a:rPr lang="en-US" sz="2000" dirty="0" smtClean="0"/>
              <a:t>- Mechanics and mathematical modelling (for bachelors)</a:t>
            </a:r>
          </a:p>
          <a:p>
            <a:pPr marL="216000" indent="0">
              <a:lnSpc>
                <a:spcPct val="100000"/>
              </a:lnSpc>
              <a:buNone/>
            </a:pPr>
            <a:r>
              <a:rPr lang="en-US" sz="2000" dirty="0" smtClean="0"/>
              <a:t>- WEB-coding and Internet technologies (for bachelors).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</a:rPr>
              <a:t>KhNAHU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smtClean="0"/>
              <a:t>accredit new master’s students program “Electric Vehicles and Energy-Saving Technologies”</a:t>
            </a:r>
            <a:r>
              <a:rPr lang="lv-LV" sz="2000" dirty="0" smtClean="0"/>
              <a:t> </a:t>
            </a:r>
            <a:r>
              <a:rPr lang="en-US" sz="2000" dirty="0" smtClean="0"/>
              <a:t>in the Ministry of Education: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en-US" sz="1800" dirty="0" smtClean="0"/>
              <a:t>Double Degree program with EU university – RTU.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CNUT</a:t>
            </a:r>
            <a:r>
              <a:rPr lang="en-US" sz="2000" dirty="0" smtClean="0"/>
              <a:t> new master program “Industrial Automation” 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KTU </a:t>
            </a:r>
            <a:r>
              <a:rPr lang="en-US" sz="2000" dirty="0" smtClean="0"/>
              <a:t>new master program in “Cyber-physical systems” will be accredit by the Ministry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MSPU </a:t>
            </a:r>
            <a:r>
              <a:rPr lang="en-US" sz="2000" dirty="0" smtClean="0"/>
              <a:t>new (4) and updated (1) courses will be accredited by MSPU Research and Methodology Council.</a:t>
            </a:r>
            <a:endParaRPr lang="lv-LV" sz="20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dirty="0" smtClean="0"/>
              <a:t>Curricular materials and set of documents related </a:t>
            </a:r>
            <a:r>
              <a:rPr lang="lv-LV" sz="2000" dirty="0" smtClean="0"/>
              <a:t>b</a:t>
            </a:r>
            <a:r>
              <a:rPr lang="en-US" sz="2000" dirty="0" err="1" smtClean="0"/>
              <a:t>achelor</a:t>
            </a:r>
            <a:r>
              <a:rPr lang="en-US" sz="2000" dirty="0" smtClean="0"/>
              <a:t> and master-level study courses will be accredited by the universities.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2000" dirty="0" smtClean="0"/>
              <a:t>Partners’ </a:t>
            </a:r>
            <a:r>
              <a:rPr lang="en-US" sz="2000" b="1" dirty="0" smtClean="0">
                <a:solidFill>
                  <a:srgbClr val="0070C0"/>
                </a:solidFill>
              </a:rPr>
              <a:t>Report on curricula development</a:t>
            </a:r>
            <a:r>
              <a:rPr lang="en-US" sz="2000" dirty="0" smtClean="0"/>
              <a:t>: development and enhancement of lectures, lab practices  and compatible teaching (didactic) materials, </a:t>
            </a:r>
            <a:r>
              <a:rPr lang="en-US" sz="2000" b="1" dirty="0" smtClean="0">
                <a:solidFill>
                  <a:srgbClr val="0070C0"/>
                </a:solidFill>
              </a:rPr>
              <a:t>August 2021.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3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803548"/>
              </p:ext>
            </p:extLst>
          </p:nvPr>
        </p:nvGraphicFramePr>
        <p:xfrm>
          <a:off x="367747" y="1179608"/>
          <a:ext cx="11328261" cy="5127875"/>
        </p:xfrm>
        <a:graphic>
          <a:graphicData uri="http://schemas.openxmlformats.org/drawingml/2006/table">
            <a:tbl>
              <a:tblPr firstRow="1" firstCol="1" bandRow="1"/>
              <a:tblGrid>
                <a:gridCol w="1778077">
                  <a:extLst>
                    <a:ext uri="{9D8B030D-6E8A-4147-A177-3AD203B41FA5}">
                      <a16:colId xmlns:a16="http://schemas.microsoft.com/office/drawing/2014/main" val="2614715226"/>
                    </a:ext>
                  </a:extLst>
                </a:gridCol>
                <a:gridCol w="950683">
                  <a:extLst>
                    <a:ext uri="{9D8B030D-6E8A-4147-A177-3AD203B41FA5}">
                      <a16:colId xmlns:a16="http://schemas.microsoft.com/office/drawing/2014/main" val="502784861"/>
                    </a:ext>
                  </a:extLst>
                </a:gridCol>
                <a:gridCol w="1094202">
                  <a:extLst>
                    <a:ext uri="{9D8B030D-6E8A-4147-A177-3AD203B41FA5}">
                      <a16:colId xmlns:a16="http://schemas.microsoft.com/office/drawing/2014/main" val="2117450917"/>
                    </a:ext>
                  </a:extLst>
                </a:gridCol>
                <a:gridCol w="823527">
                  <a:extLst>
                    <a:ext uri="{9D8B030D-6E8A-4147-A177-3AD203B41FA5}">
                      <a16:colId xmlns:a16="http://schemas.microsoft.com/office/drawing/2014/main" val="2869467287"/>
                    </a:ext>
                  </a:extLst>
                </a:gridCol>
                <a:gridCol w="1231954">
                  <a:extLst>
                    <a:ext uri="{9D8B030D-6E8A-4147-A177-3AD203B41FA5}">
                      <a16:colId xmlns:a16="http://schemas.microsoft.com/office/drawing/2014/main" val="1900126087"/>
                    </a:ext>
                  </a:extLst>
                </a:gridCol>
                <a:gridCol w="1902331">
                  <a:extLst>
                    <a:ext uri="{9D8B030D-6E8A-4147-A177-3AD203B41FA5}">
                      <a16:colId xmlns:a16="http://schemas.microsoft.com/office/drawing/2014/main" val="1458837552"/>
                    </a:ext>
                  </a:extLst>
                </a:gridCol>
                <a:gridCol w="1365826">
                  <a:extLst>
                    <a:ext uri="{9D8B030D-6E8A-4147-A177-3AD203B41FA5}">
                      <a16:colId xmlns:a16="http://schemas.microsoft.com/office/drawing/2014/main" val="1500240023"/>
                    </a:ext>
                  </a:extLst>
                </a:gridCol>
                <a:gridCol w="2181661">
                  <a:extLst>
                    <a:ext uri="{9D8B030D-6E8A-4147-A177-3AD203B41FA5}">
                      <a16:colId xmlns:a16="http://schemas.microsoft.com/office/drawing/2014/main" val="321579779"/>
                    </a:ext>
                  </a:extLst>
                </a:gridCol>
              </a:tblGrid>
              <a:tr h="1213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Course/Lab title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Modernized  or new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en-US" sz="12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(Bachelor, Master</a:t>
                      </a:r>
                      <a:endParaRPr lang="en-US" sz="12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5-year course)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ECTS credit points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Lectures, labs,</a:t>
                      </a:r>
                      <a:r>
                        <a:rPr lang="en-US" sz="1200" b="1" baseline="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etc.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link</a:t>
                      </a:r>
                      <a:endParaRPr lang="en-US" sz="1200" noProof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the university‘ webpage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of accreditation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status / document of accreditation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146649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Research</a:t>
                      </a:r>
                      <a:r>
                        <a:rPr lang="en-US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problems in Physics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Bachelor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Lectures, seminars,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e-learning modalities</a:t>
                      </a:r>
                      <a:endParaRPr lang="en-US" sz="11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http://moodle.mspu.by/course/view.php?id=468</a:t>
                      </a:r>
                      <a:endParaRPr lang="en-US" sz="1200" kern="1200" noProof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https://eduphys.bsu.by/mod/folder/view.php?id=2287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29.06.2020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Validated by MSPU Research and Methodology, order Nr</a:t>
                      </a:r>
                      <a:r>
                        <a:rPr lang="en-US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УД-20-6/200/</a:t>
                      </a:r>
                      <a:r>
                        <a:rPr lang="ru-RU" sz="1200" baseline="0" noProof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</a:t>
                      </a:r>
                      <a:endParaRPr lang="en-US" sz="1200" noProof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523667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Modern</a:t>
                      </a:r>
                      <a:r>
                        <a:rPr lang="en-US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integrated packages for analysis and </a:t>
                      </a:r>
                      <a:r>
                        <a:rPr lang="en-US" sz="1200" baseline="0" noProof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modelling</a:t>
                      </a:r>
                      <a:r>
                        <a:rPr lang="en-US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processes and systems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Bachelor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Lectures, seminars,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e-learning modalities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http://moodle.mspu.by/course/view.php?id=848</a:t>
                      </a:r>
                      <a:endParaRPr lang="en-US" sz="1200" kern="1200" noProof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https://eduphys.bsu.by/mod/folder/view.php?id=2287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29.06.2020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Validated by MSPU Research and Methodology, order Nr</a:t>
                      </a:r>
                      <a:r>
                        <a:rPr lang="en-US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УД-20-6/181/</a:t>
                      </a:r>
                      <a:r>
                        <a:rPr lang="ru-RU" sz="1200" baseline="0" noProof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</a:t>
                      </a:r>
                      <a:endParaRPr lang="en-US" sz="1200" noProof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682045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Object-oriented</a:t>
                      </a:r>
                      <a:r>
                        <a:rPr lang="en-US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programming</a:t>
                      </a:r>
                      <a:r>
                        <a:rPr lang="en-US" sz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Bachelor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Lectures, seminars,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e-learning modalities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http://moodle.mspu.by/course/view.php?id=831</a:t>
                      </a:r>
                      <a:endParaRPr lang="en-US" sz="1200" kern="1200" noProof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https://eduphys.bsu.by/mod/folder/view.php?id=2287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June 2021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Validated by MSPU Research and Methodology,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order Nr</a:t>
                      </a:r>
                      <a:r>
                        <a:rPr lang="en-US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yet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52461"/>
                  </a:ext>
                </a:extLst>
              </a:tr>
              <a:tr h="4662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Computer </a:t>
                      </a:r>
                      <a:r>
                        <a:rPr lang="en-US" sz="1200" kern="1200" noProof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modelling</a:t>
                      </a: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physical processes and phenomena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Bachelor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Lectures, seminars,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e-learning modalities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http://moodle.mspu.by/course/view.php?id=834</a:t>
                      </a:r>
                      <a:endParaRPr lang="en-US" sz="1200" kern="1200" noProof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https://eduphys.bsu.by/mod/folder/view.php?id=2287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30.06.2020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Validated by MSPU Research and Methodology, order Nr</a:t>
                      </a:r>
                      <a:r>
                        <a:rPr lang="en-US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20-</a:t>
                      </a:r>
                      <a:r>
                        <a:rPr lang="en-US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r>
                        <a:rPr lang="ru-RU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baseline="0" noProof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</a:t>
                      </a:r>
                      <a:endParaRPr lang="en-US" sz="1200" noProof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374578"/>
                  </a:ext>
                </a:extLst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Electrodynamics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Modernized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Bachelor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Lectures, seminars,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e-learning modalities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http://moodle.mspu.by/course/view.php?id=835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https://eduphys.bsu.by/mod/folder/view.php?id=2287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27.01.2020</a:t>
                      </a:r>
                      <a:endParaRPr lang="en-US" sz="1200" kern="1200" noProof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Validated by MSPU Research and Methodology, order Nr</a:t>
                      </a:r>
                      <a:r>
                        <a:rPr lang="en-US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УД-20/</a:t>
                      </a:r>
                      <a:r>
                        <a:rPr lang="en-US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5-587</a:t>
                      </a:r>
                      <a:r>
                        <a:rPr lang="ru-RU" sz="1200" baseline="0" noProof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200" baseline="0" noProof="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</a:t>
                      </a:r>
                      <a:endParaRPr lang="en-US" sz="1200" noProof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0408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66407" y="216131"/>
            <a:ext cx="532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of the Courses and Programs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41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2.6. Testing and validation of the developed education programs, courses and lab practices.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7684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The testing of new developed programs will be: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autumn semester of the year 2. </a:t>
            </a:r>
            <a:endParaRPr lang="lv-LV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</a:t>
            </a:r>
            <a:r>
              <a:rPr lang="en-US" dirty="0" smtClean="0"/>
              <a:t>hen in the spring semester of the year 3.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The target of the testing is to get a feedback from the target groups: the </a:t>
            </a:r>
            <a:r>
              <a:rPr lang="en-US" sz="2400" i="1" dirty="0" smtClean="0">
                <a:solidFill>
                  <a:srgbClr val="0070C0"/>
                </a:solidFill>
              </a:rPr>
              <a:t>teaching staff, the students of different levels and students’ </a:t>
            </a:r>
            <a:r>
              <a:rPr lang="en-US" sz="2400" i="1" dirty="0" err="1" smtClean="0">
                <a:solidFill>
                  <a:srgbClr val="0070C0"/>
                </a:solidFill>
              </a:rPr>
              <a:t>organisations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PCs universities will elaborate the </a:t>
            </a:r>
            <a:r>
              <a:rPr lang="en-US" sz="2400" b="1" dirty="0" smtClean="0">
                <a:solidFill>
                  <a:srgbClr val="0070C0"/>
                </a:solidFill>
              </a:rPr>
              <a:t>Testing reports </a:t>
            </a:r>
            <a:r>
              <a:rPr lang="en-US" sz="2400" dirty="0" smtClean="0"/>
              <a:t>about testing results and present them at MC meetings</a:t>
            </a:r>
            <a:r>
              <a:rPr lang="lv-LV" sz="2400" dirty="0" smtClean="0"/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lv-LV" sz="2000" dirty="0" smtClean="0">
                <a:solidFill>
                  <a:srgbClr val="0070C0"/>
                </a:solidFill>
              </a:rPr>
              <a:t>Janvāris 2022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lv-LV" sz="2000" dirty="0" smtClean="0">
                <a:solidFill>
                  <a:srgbClr val="0070C0"/>
                </a:solidFill>
              </a:rPr>
              <a:t>Jūnijs 2022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099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928</Words>
  <Application>Microsoft Office PowerPoint</Application>
  <PresentationFormat>Widescreen</PresentationFormat>
  <Paragraphs>130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Office Theme</vt:lpstr>
      <vt:lpstr>1_Office Theme</vt:lpstr>
      <vt:lpstr>Development of practically-oriented student-centred education in the field of modelling of Cyber-Physical Systems - CybPhys</vt:lpstr>
      <vt:lpstr>What we promissed! Indicators 1</vt:lpstr>
      <vt:lpstr>Implementation of the curricular WP2</vt:lpstr>
      <vt:lpstr>2.1. Development curricula and study programs for education. </vt:lpstr>
      <vt:lpstr>2.2. Teaching staff training on curricula topics. Students training on curricula topics.</vt:lpstr>
      <vt:lpstr>2.3. Teachers training on professional English languages skill.</vt:lpstr>
      <vt:lpstr>2.5. Curricula accreditation in the universities and Accreditation offices of PCs</vt:lpstr>
      <vt:lpstr>PowerPoint Presentation</vt:lpstr>
      <vt:lpstr>2.6. Testing and validation of the developed education programs, courses and lab practices.</vt:lpstr>
    </vt:vector>
  </TitlesOfParts>
  <Company>Riga Technical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Anatolijs Zabašta</dc:creator>
  <cp:lastModifiedBy>Anatolijs Zabašta</cp:lastModifiedBy>
  <cp:revision>56</cp:revision>
  <dcterms:created xsi:type="dcterms:W3CDTF">2021-04-23T09:38:02Z</dcterms:created>
  <dcterms:modified xsi:type="dcterms:W3CDTF">2021-05-06T13:49:15Z</dcterms:modified>
</cp:coreProperties>
</file>