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7" r:id="rId2"/>
  </p:sldMasterIdLst>
  <p:notesMasterIdLst>
    <p:notesMasterId r:id="rId28"/>
  </p:notesMasterIdLst>
  <p:sldIdLst>
    <p:sldId id="264" r:id="rId3"/>
    <p:sldId id="262" r:id="rId4"/>
    <p:sldId id="263" r:id="rId5"/>
    <p:sldId id="439" r:id="rId6"/>
    <p:sldId id="446" r:id="rId7"/>
    <p:sldId id="440" r:id="rId8"/>
    <p:sldId id="454" r:id="rId9"/>
    <p:sldId id="447" r:id="rId10"/>
    <p:sldId id="448" r:id="rId11"/>
    <p:sldId id="451" r:id="rId12"/>
    <p:sldId id="457" r:id="rId13"/>
    <p:sldId id="458" r:id="rId14"/>
    <p:sldId id="464" r:id="rId15"/>
    <p:sldId id="465" r:id="rId16"/>
    <p:sldId id="459" r:id="rId17"/>
    <p:sldId id="466" r:id="rId18"/>
    <p:sldId id="462" r:id="rId19"/>
    <p:sldId id="461" r:id="rId20"/>
    <p:sldId id="467" r:id="rId21"/>
    <p:sldId id="468" r:id="rId22"/>
    <p:sldId id="469" r:id="rId23"/>
    <p:sldId id="470" r:id="rId24"/>
    <p:sldId id="471" r:id="rId25"/>
    <p:sldId id="472" r:id="rId26"/>
    <p:sldId id="259" r:id="rId27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733" y="58"/>
      </p:cViewPr>
      <p:guideLst>
        <p:guide orient="horz" pos="2160"/>
        <p:guide pos="3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554F67E3-005B-4A5B-A64B-4E620D6532D3}" type="datetimeFigureOut">
              <a:rPr lang="nl-NL" smtClean="0"/>
              <a:t>4-10-2021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76F6EB55-D046-4316-A421-6DEA4C9E9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21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2" name="Rechthoek 11"/>
          <p:cNvSpPr/>
          <p:nvPr userDrawn="1"/>
        </p:nvSpPr>
        <p:spPr>
          <a:xfrm>
            <a:off x="0" y="4679576"/>
            <a:ext cx="9144000" cy="2175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76000" y="1080000"/>
            <a:ext cx="4919366" cy="402479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576000" y="5392800"/>
            <a:ext cx="4919366" cy="8207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5" y="1646238"/>
            <a:ext cx="2498893" cy="4567361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319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1" y="1350253"/>
            <a:ext cx="4648209" cy="550774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6516950" cy="238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6516947" cy="1655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7174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1" y="701033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516951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516951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85DFB4A-7835-49F2-9D1E-1CA710729107}" type="datetime1">
              <a:rPr lang="nl-BE" smtClean="0"/>
              <a:t>4/10/2021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1481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1" y="702253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516951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516951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905368-EC02-4ECC-BE67-68D98B92590E}" type="datetime1">
              <a:rPr lang="nl-BE" smtClean="0"/>
              <a:t>4/10/2021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441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D163-56CB-4EBB-9100-E6D6E9F2AC5B}" type="datetime1">
              <a:rPr lang="nl-BE" smtClean="0"/>
              <a:t>4/10/2021</a:t>
            </a:fld>
            <a:endParaRPr lang="nl-NL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Faculteit, departement, dienst …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6263" y="1655999"/>
            <a:ext cx="7991475" cy="43923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39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0" y="1800000"/>
            <a:ext cx="4921624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4359600"/>
            <a:ext cx="4921624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8D0F2B-CCC2-4725-A02D-E099A094110C}" type="datetime1">
              <a:rPr lang="nl-BE" smtClean="0"/>
              <a:t>4/10/2021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5" y="663108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sz="quarter" idx="18"/>
          </p:nvPr>
        </p:nvSpPr>
        <p:spPr>
          <a:xfrm>
            <a:off x="6071364" y="3435334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229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4921200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4921200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EE1405-C940-467A-8294-BA0D5AD10E37}" type="datetime1">
              <a:rPr lang="nl-BE" smtClean="0"/>
              <a:t>4/10/2021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5" y="663108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8"/>
          </p:nvPr>
        </p:nvSpPr>
        <p:spPr>
          <a:xfrm>
            <a:off x="6071364" y="3435334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619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656000"/>
            <a:ext cx="3924000" cy="439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738" y="1656000"/>
            <a:ext cx="3924000" cy="439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411A-3C2C-4D92-914B-5DAFB4611257}" type="datetime1">
              <a:rPr lang="nl-BE" smtClean="0"/>
              <a:t>4/10/2021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63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459" y="1656000"/>
            <a:ext cx="3924000" cy="57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459" y="2339788"/>
            <a:ext cx="3924000" cy="3708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49" y="1656000"/>
            <a:ext cx="3924000" cy="57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49" y="2339789"/>
            <a:ext cx="3924000" cy="37085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850-82D1-4EBF-A7F5-32E818A3E45C}" type="datetime1">
              <a:rPr lang="nl-BE" smtClean="0"/>
              <a:t>4/10/2021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20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DB03-B7B6-48FB-B868-99A4A07DCD00}" type="datetime1">
              <a:rPr lang="nl-BE" smtClean="0"/>
              <a:t>4/10/2021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36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DFAE-A01E-4280-9D8A-57123CE9AD68}" type="datetime1">
              <a:rPr lang="nl-BE" smtClean="0"/>
              <a:t>4/10/2021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53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68772" y="860612"/>
            <a:ext cx="7806456" cy="44851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80AD-162B-4A8F-97D0-46B9CEDACE6E}" type="datetime1">
              <a:rPr lang="nl-BE" smtClean="0"/>
              <a:t>4/10/2021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849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6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A67913-6FC9-4B48-9E8E-4EC2C9B7E206}" type="datetime1">
              <a:rPr lang="nl-BE" smtClean="0"/>
              <a:t>4/10/2021</a:t>
            </a:fld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00" y="6353999"/>
            <a:ext cx="1008305" cy="360000"/>
          </a:xfrm>
          <a:prstGeom prst="rect">
            <a:avLst/>
          </a:prstGeom>
        </p:spPr>
      </p:pic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86250" y="6210000"/>
            <a:ext cx="369255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7991738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655999"/>
            <a:ext cx="7991738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49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  <p:sldLayoutId id="2147483664" r:id="rId5"/>
    <p:sldLayoutId id="2147483665" r:id="rId6"/>
    <p:sldLayoutId id="2147483666" r:id="rId7"/>
    <p:sldLayoutId id="2147483667" r:id="rId8"/>
    <p:sldLayoutId id="2147483676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5397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6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6905830A-5B97-43B5-87B9-BF9E3506C4D9}" type="datetime1">
              <a:rPr lang="nl-BE" smtClean="0"/>
              <a:t>4/10/2021</a:t>
            </a:fld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00" y="6353999"/>
            <a:ext cx="1008305" cy="360000"/>
          </a:xfrm>
          <a:prstGeom prst="rect">
            <a:avLst/>
          </a:prstGeom>
        </p:spPr>
      </p:pic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86250" y="6210000"/>
            <a:ext cx="369255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7991738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7991738" cy="443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8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  <p:sldLayoutId id="214748368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5397" userDrawn="1">
          <p15:clr>
            <a:srgbClr val="F26B43"/>
          </p15:clr>
        </p15:guide>
        <p15:guide id="3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D4132-CF83-4917-B2F5-B133CF57F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944" y="1669000"/>
            <a:ext cx="7662478" cy="3258243"/>
          </a:xfrm>
        </p:spPr>
        <p:txBody>
          <a:bodyPr/>
          <a:lstStyle/>
          <a:p>
            <a:pPr algn="ctr"/>
            <a:r>
              <a:rPr lang="nl-BE" sz="3200" dirty="0" err="1"/>
              <a:t>Implementation</a:t>
            </a:r>
            <a:r>
              <a:rPr lang="nl-BE" sz="3200" dirty="0"/>
              <a:t> </a:t>
            </a:r>
            <a:br>
              <a:rPr lang="nl-BE" sz="3200" dirty="0"/>
            </a:br>
            <a:r>
              <a:rPr lang="nl-BE" sz="3200" dirty="0"/>
              <a:t>of </a:t>
            </a:r>
            <a:br>
              <a:rPr lang="nl-BE" sz="3200" dirty="0"/>
            </a:br>
            <a:r>
              <a:rPr lang="nl-BE" sz="3200" dirty="0" err="1"/>
              <a:t>Innovative</a:t>
            </a:r>
            <a:r>
              <a:rPr lang="nl-BE" sz="3200" dirty="0"/>
              <a:t> ICT </a:t>
            </a:r>
            <a:r>
              <a:rPr lang="nl-BE" sz="3200" dirty="0" err="1"/>
              <a:t>based</a:t>
            </a:r>
            <a:r>
              <a:rPr lang="nl-BE" sz="3200" dirty="0"/>
              <a:t> </a:t>
            </a:r>
            <a:br>
              <a:rPr lang="nl-BE" sz="3200" dirty="0"/>
            </a:br>
            <a:r>
              <a:rPr lang="nl-BE" sz="3200" dirty="0"/>
              <a:t>Teaching &amp; Learning </a:t>
            </a:r>
            <a:r>
              <a:rPr lang="nl-BE" sz="3200" dirty="0" err="1"/>
              <a:t>Methods</a:t>
            </a:r>
            <a:r>
              <a:rPr lang="nl-BE" sz="3200" dirty="0"/>
              <a:t> </a:t>
            </a:r>
            <a:br>
              <a:rPr lang="nl-BE" sz="3200" dirty="0"/>
            </a:br>
            <a:r>
              <a:rPr lang="nl-BE" sz="3200" dirty="0"/>
              <a:t>(</a:t>
            </a:r>
            <a:r>
              <a:rPr lang="nl-BE" sz="3200" dirty="0" err="1"/>
              <a:t>related</a:t>
            </a:r>
            <a:r>
              <a:rPr lang="nl-BE" sz="3200" dirty="0"/>
              <a:t> </a:t>
            </a:r>
            <a:r>
              <a:rPr lang="nl-BE" sz="3200" dirty="0" err="1"/>
              <a:t>to</a:t>
            </a:r>
            <a:r>
              <a:rPr lang="nl-BE" sz="3200" dirty="0"/>
              <a:t> WP3)</a:t>
            </a:r>
            <a:br>
              <a:rPr lang="nl-BE" dirty="0"/>
            </a:br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3B172DF-6294-481B-A155-C9F87BF36478}"/>
              </a:ext>
            </a:extLst>
          </p:cNvPr>
          <p:cNvSpPr txBox="1"/>
          <p:nvPr/>
        </p:nvSpPr>
        <p:spPr>
          <a:xfrm>
            <a:off x="275208" y="5530788"/>
            <a:ext cx="67805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Workshop </a:t>
            </a:r>
            <a:r>
              <a:rPr lang="nl-BE" dirty="0" err="1"/>
              <a:t>and</a:t>
            </a:r>
            <a:r>
              <a:rPr lang="nl-BE" dirty="0"/>
              <a:t> Management meeting: November 15-16th (2021).</a:t>
            </a:r>
          </a:p>
          <a:p>
            <a:endParaRPr lang="nl-BE" dirty="0"/>
          </a:p>
          <a:p>
            <a:r>
              <a:rPr lang="nl-BE" sz="1400" dirty="0"/>
              <a:t>Erasmus+: Development of </a:t>
            </a:r>
            <a:r>
              <a:rPr lang="nl-BE" sz="1400" dirty="0" err="1"/>
              <a:t>practically-oriented</a:t>
            </a:r>
            <a:r>
              <a:rPr lang="nl-BE" sz="1400" dirty="0"/>
              <a:t> student-</a:t>
            </a:r>
            <a:r>
              <a:rPr lang="nl-BE" sz="1400" dirty="0" err="1"/>
              <a:t>centred</a:t>
            </a:r>
            <a:r>
              <a:rPr lang="nl-BE" sz="1400" dirty="0"/>
              <a:t> </a:t>
            </a:r>
            <a:r>
              <a:rPr lang="nl-BE" sz="1400" dirty="0" err="1"/>
              <a:t>education</a:t>
            </a:r>
            <a:r>
              <a:rPr lang="nl-BE" sz="1400" dirty="0"/>
              <a:t> </a:t>
            </a:r>
          </a:p>
          <a:p>
            <a:r>
              <a:rPr lang="nl-BE" sz="1400" dirty="0"/>
              <a:t>in </a:t>
            </a:r>
            <a:r>
              <a:rPr lang="nl-BE" sz="1400" dirty="0" err="1"/>
              <a:t>the</a:t>
            </a:r>
            <a:r>
              <a:rPr lang="nl-BE" sz="1400" dirty="0"/>
              <a:t> field of </a:t>
            </a:r>
            <a:r>
              <a:rPr lang="nl-BE" sz="1400" dirty="0" err="1"/>
              <a:t>modelling</a:t>
            </a:r>
            <a:r>
              <a:rPr lang="nl-BE" sz="1400" dirty="0"/>
              <a:t> of Cyber-</a:t>
            </a:r>
            <a:r>
              <a:rPr lang="nl-BE" sz="1400" dirty="0" err="1"/>
              <a:t>Physical</a:t>
            </a:r>
            <a:r>
              <a:rPr lang="nl-BE" sz="1400" dirty="0"/>
              <a:t> Systems (</a:t>
            </a:r>
            <a:r>
              <a:rPr lang="nl-BE" sz="1400" dirty="0" err="1"/>
              <a:t>CybPhys</a:t>
            </a:r>
            <a:r>
              <a:rPr lang="nl-BE" sz="1400" dirty="0"/>
              <a:t>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71EC4CB-9DE0-454B-BC5C-73A5A80F9542}"/>
              </a:ext>
            </a:extLst>
          </p:cNvPr>
          <p:cNvSpPr txBox="1"/>
          <p:nvPr/>
        </p:nvSpPr>
        <p:spPr>
          <a:xfrm>
            <a:off x="6611899" y="4060217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Joan </a:t>
            </a:r>
            <a:r>
              <a:rPr lang="nl-BE" dirty="0" err="1"/>
              <a:t>Peuteman</a:t>
            </a:r>
            <a:endParaRPr lang="nl-BE" dirty="0"/>
          </a:p>
          <a:p>
            <a:r>
              <a:rPr lang="nl-BE" dirty="0" err="1"/>
              <a:t>Stephane</a:t>
            </a:r>
            <a:r>
              <a:rPr lang="nl-BE" dirty="0"/>
              <a:t> </a:t>
            </a:r>
            <a:r>
              <a:rPr lang="nl-BE" dirty="0" err="1"/>
              <a:t>Stroobant</a:t>
            </a:r>
            <a:endParaRPr lang="nl-BE" dirty="0"/>
          </a:p>
          <a:p>
            <a:r>
              <a:rPr lang="nl-BE" dirty="0"/>
              <a:t>Bozheng Pang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CBFC436-704B-49E4-A0B6-B3A8A1E88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75" y="5929393"/>
            <a:ext cx="2727934" cy="7792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45D85D8-7F3F-4654-A0EF-65C6F0EC6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17" y="769802"/>
            <a:ext cx="5040691" cy="9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6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Virtual Learning Platforms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Virtual Learning Platforms </a:t>
            </a:r>
            <a:r>
              <a:rPr lang="nl-BE" sz="2400" dirty="0" err="1"/>
              <a:t>can</a:t>
            </a:r>
            <a:r>
              <a:rPr lang="nl-BE" sz="2400" dirty="0"/>
              <a:t> </a:t>
            </a:r>
            <a:r>
              <a:rPr lang="nl-BE" sz="2400" dirty="0" err="1"/>
              <a:t>be</a:t>
            </a:r>
            <a:r>
              <a:rPr lang="nl-BE" sz="2400" dirty="0"/>
              <a:t>:</a:t>
            </a:r>
          </a:p>
          <a:p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Commercial software (e.g. Toledo, Blackboard)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b="1" dirty="0"/>
              <a:t>Open source software </a:t>
            </a:r>
            <a:r>
              <a:rPr lang="nl-BE" sz="2400" dirty="0"/>
              <a:t>(e.g. </a:t>
            </a:r>
            <a:r>
              <a:rPr lang="nl-BE" sz="2400" dirty="0" err="1"/>
              <a:t>Moodle</a:t>
            </a:r>
            <a:r>
              <a:rPr lang="nl-BE" sz="2400" dirty="0"/>
              <a:t>)</a:t>
            </a:r>
          </a:p>
          <a:p>
            <a:endParaRPr lang="nl-BE" sz="2400" dirty="0"/>
          </a:p>
          <a:p>
            <a:r>
              <a:rPr lang="nl-BE" sz="2400" dirty="0"/>
              <a:t>In </a:t>
            </a:r>
            <a:r>
              <a:rPr lang="nl-BE" sz="2400" dirty="0" err="1"/>
              <a:t>the</a:t>
            </a:r>
            <a:r>
              <a:rPr lang="nl-BE" sz="2400" dirty="0"/>
              <a:t> present Erasmus+ project </a:t>
            </a:r>
            <a:r>
              <a:rPr lang="nl-BE" sz="2400" dirty="0" err="1"/>
              <a:t>CybPhys</a:t>
            </a:r>
            <a:r>
              <a:rPr lang="nl-BE" sz="2400" dirty="0"/>
              <a:t>, </a:t>
            </a:r>
            <a:r>
              <a:rPr lang="nl-BE" sz="2400" dirty="0" err="1"/>
              <a:t>the</a:t>
            </a:r>
            <a:r>
              <a:rPr lang="nl-BE" sz="2400" dirty="0"/>
              <a:t> </a:t>
            </a:r>
            <a:r>
              <a:rPr lang="nl-BE" sz="2400" dirty="0" err="1"/>
              <a:t>decision</a:t>
            </a:r>
            <a:r>
              <a:rPr lang="nl-BE" sz="2400" dirty="0"/>
              <a:t> has been taken </a:t>
            </a:r>
            <a:r>
              <a:rPr lang="nl-BE" sz="2400" dirty="0" err="1"/>
              <a:t>to</a:t>
            </a:r>
            <a:r>
              <a:rPr lang="nl-BE" sz="2400" dirty="0"/>
              <a:t> </a:t>
            </a:r>
            <a:r>
              <a:rPr lang="nl-BE" sz="2400" dirty="0" err="1"/>
              <a:t>use</a:t>
            </a:r>
            <a:r>
              <a:rPr lang="nl-BE" sz="2400" dirty="0"/>
              <a:t> </a:t>
            </a:r>
            <a:r>
              <a:rPr lang="nl-BE" sz="2400" b="1" dirty="0" err="1"/>
              <a:t>Moodle</a:t>
            </a:r>
            <a:r>
              <a:rPr lang="nl-BE" sz="2400" dirty="0"/>
              <a:t>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B228EED-D570-4057-9B4D-310FDE9C5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06" y="4110361"/>
            <a:ext cx="4850831" cy="1943655"/>
          </a:xfrm>
          <a:prstGeom prst="rect">
            <a:avLst/>
          </a:prstGeom>
        </p:spPr>
      </p:pic>
      <p:pic>
        <p:nvPicPr>
          <p:cNvPr id="8" name="Afbeelding 7" descr="Afbeelding met zitten, zwart, monitor, toetsenbord&#10;&#10;Automatisch gegenereerde beschrijving">
            <a:extLst>
              <a:ext uri="{FF2B5EF4-FFF2-40B4-BE49-F238E27FC236}">
                <a16:creationId xmlns:a16="http://schemas.microsoft.com/office/drawing/2014/main" id="{ACA4EEA1-2D59-419D-AC00-C362B6289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09" y="4068792"/>
            <a:ext cx="2937151" cy="18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1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Basic goal</a:t>
            </a:r>
          </a:p>
          <a:p>
            <a:pPr marL="0" indent="0">
              <a:buNone/>
            </a:pPr>
            <a:r>
              <a:rPr lang="nl-BE" dirty="0"/>
              <a:t>ICT </a:t>
            </a:r>
            <a:r>
              <a:rPr lang="nl-BE" dirty="0" err="1"/>
              <a:t>based</a:t>
            </a:r>
            <a:r>
              <a:rPr lang="nl-BE" dirty="0"/>
              <a:t> tools</a:t>
            </a:r>
          </a:p>
          <a:p>
            <a:pPr marL="0" indent="0">
              <a:buNone/>
            </a:pPr>
            <a:r>
              <a:rPr lang="nl-BE" dirty="0"/>
              <a:t>Virtual Learning Platforms</a:t>
            </a:r>
          </a:p>
          <a:p>
            <a:pPr marL="0" indent="0">
              <a:buNone/>
            </a:pPr>
            <a:r>
              <a:rPr lang="nl-BE" b="1" dirty="0"/>
              <a:t>Practical </a:t>
            </a:r>
            <a:r>
              <a:rPr lang="nl-BE" b="1" dirty="0" err="1"/>
              <a:t>realizations</a:t>
            </a:r>
            <a:endParaRPr lang="nl-BE" b="1" dirty="0"/>
          </a:p>
          <a:p>
            <a:pPr marL="0" indent="0">
              <a:buNone/>
            </a:pPr>
            <a:r>
              <a:rPr lang="nl-BE" dirty="0" err="1"/>
              <a:t>Didactical</a:t>
            </a:r>
            <a:r>
              <a:rPr lang="nl-BE" dirty="0"/>
              <a:t> </a:t>
            </a:r>
            <a:r>
              <a:rPr lang="nl-BE" dirty="0" err="1"/>
              <a:t>movies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Teacher training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455DC8D-2519-428E-91F7-49ECADCAA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8" y="4877834"/>
            <a:ext cx="4286250" cy="12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9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Practical </a:t>
            </a:r>
            <a:r>
              <a:rPr lang="nl-BE" sz="3200" dirty="0" err="1"/>
              <a:t>realizations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The </a:t>
            </a:r>
            <a:r>
              <a:rPr lang="nl-BE" sz="2400" dirty="0" err="1"/>
              <a:t>use</a:t>
            </a:r>
            <a:r>
              <a:rPr lang="nl-BE" sz="2400" dirty="0"/>
              <a:t> of a Virtual Learning Platform has been </a:t>
            </a:r>
            <a:r>
              <a:rPr lang="nl-BE" sz="2400" dirty="0" err="1"/>
              <a:t>shown</a:t>
            </a:r>
            <a:endParaRPr lang="nl-BE" sz="2400" dirty="0"/>
          </a:p>
          <a:p>
            <a:r>
              <a:rPr lang="nl-BE" sz="2400" dirty="0" err="1"/>
              <a:t>by</a:t>
            </a:r>
            <a:r>
              <a:rPr lang="nl-BE" sz="2400" dirty="0"/>
              <a:t> </a:t>
            </a:r>
            <a:r>
              <a:rPr lang="nl-BE" sz="2400" dirty="0" err="1"/>
              <a:t>two</a:t>
            </a:r>
            <a:r>
              <a:rPr lang="nl-BE" sz="2400" dirty="0"/>
              <a:t> demo-courses on </a:t>
            </a:r>
            <a:r>
              <a:rPr lang="nl-BE" sz="2400" b="1" dirty="0"/>
              <a:t>Cyber-Physical Systems</a:t>
            </a:r>
            <a:r>
              <a:rPr lang="nl-BE" sz="2400" dirty="0"/>
              <a:t>.</a:t>
            </a:r>
          </a:p>
          <a:p>
            <a:endParaRPr lang="nl-BE" sz="1300" dirty="0"/>
          </a:p>
          <a:p>
            <a:r>
              <a:rPr lang="nl-BE" sz="2400" dirty="0"/>
              <a:t>We have a demo-course </a:t>
            </a:r>
            <a:r>
              <a:rPr lang="nl-BE" sz="2400" dirty="0" err="1"/>
              <a:t>using</a:t>
            </a:r>
            <a:r>
              <a:rPr lang="nl-BE" sz="2400" dirty="0"/>
              <a:t> </a:t>
            </a:r>
            <a:r>
              <a:rPr lang="nl-BE" sz="2400" b="1" dirty="0"/>
              <a:t>Blackboard</a:t>
            </a:r>
            <a:r>
              <a:rPr lang="nl-BE" sz="2400" dirty="0"/>
              <a:t> (Toledo)</a:t>
            </a:r>
          </a:p>
          <a:p>
            <a:endParaRPr lang="nl-BE" sz="1300" dirty="0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434E8664-F8B2-4536-9B47-EF9564FA4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3429000"/>
            <a:ext cx="7947712" cy="1929630"/>
          </a:xfrm>
          <a:prstGeom prst="rect">
            <a:avLst/>
          </a:prstGeom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C89DB7C6-B20F-4682-9E66-FF4199DADB0F}"/>
              </a:ext>
            </a:extLst>
          </p:cNvPr>
          <p:cNvCxnSpPr/>
          <p:nvPr/>
        </p:nvCxnSpPr>
        <p:spPr>
          <a:xfrm flipH="1">
            <a:off x="3515557" y="2069726"/>
            <a:ext cx="2716567" cy="232408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020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Practical </a:t>
            </a:r>
            <a:r>
              <a:rPr lang="nl-BE" sz="3200" dirty="0" err="1"/>
              <a:t>realizations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We have a demo-course </a:t>
            </a:r>
            <a:r>
              <a:rPr lang="nl-BE" sz="2400" dirty="0" err="1"/>
              <a:t>using</a:t>
            </a:r>
            <a:r>
              <a:rPr lang="nl-BE" sz="2400" dirty="0"/>
              <a:t> </a:t>
            </a:r>
            <a:r>
              <a:rPr lang="nl-BE" sz="2400" b="1" dirty="0"/>
              <a:t>Blackboard </a:t>
            </a:r>
            <a:r>
              <a:rPr lang="nl-BE" sz="2400" dirty="0"/>
              <a:t>(Toledo).</a:t>
            </a: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87F92E02-9A09-433E-A7B5-5E8CF8EF2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89" y="1899889"/>
            <a:ext cx="6924581" cy="369138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B36C6B9-F20E-4C28-AE97-895804B10FED}"/>
              </a:ext>
            </a:extLst>
          </p:cNvPr>
          <p:cNvSpPr txBox="1"/>
          <p:nvPr/>
        </p:nvSpPr>
        <p:spPr>
          <a:xfrm>
            <a:off x="1101980" y="5669802"/>
            <a:ext cx="5156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The course </a:t>
            </a:r>
            <a:r>
              <a:rPr lang="nl-BE" sz="2400" dirty="0" err="1"/>
              <a:t>contains</a:t>
            </a:r>
            <a:r>
              <a:rPr lang="nl-BE" sz="2400" dirty="0"/>
              <a:t> 14 </a:t>
            </a:r>
            <a:r>
              <a:rPr lang="nl-BE" sz="2400" dirty="0" err="1"/>
              <a:t>chapters</a:t>
            </a:r>
            <a:r>
              <a:rPr lang="nl-B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7968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Practical </a:t>
            </a:r>
            <a:r>
              <a:rPr lang="nl-BE" sz="3200" dirty="0" err="1"/>
              <a:t>realizations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We have a demo-course </a:t>
            </a:r>
            <a:r>
              <a:rPr lang="nl-BE" sz="2400" dirty="0" err="1"/>
              <a:t>using</a:t>
            </a:r>
            <a:r>
              <a:rPr lang="nl-BE" sz="2400" dirty="0"/>
              <a:t> </a:t>
            </a:r>
            <a:r>
              <a:rPr lang="nl-BE" sz="2400" b="1" dirty="0"/>
              <a:t>Moodle</a:t>
            </a:r>
            <a:r>
              <a:rPr lang="nl-BE" sz="2400" dirty="0"/>
              <a:t>.</a:t>
            </a: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A0D13D92-7C3E-4923-A9DC-0DDF96BF7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130" y="1826435"/>
            <a:ext cx="6791417" cy="356195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293635A-1883-4CAB-A567-247EF208CCD1}"/>
              </a:ext>
            </a:extLst>
          </p:cNvPr>
          <p:cNvSpPr txBox="1"/>
          <p:nvPr/>
        </p:nvSpPr>
        <p:spPr>
          <a:xfrm>
            <a:off x="1119736" y="5568363"/>
            <a:ext cx="5156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The course </a:t>
            </a:r>
            <a:r>
              <a:rPr lang="nl-BE" sz="2400" dirty="0" err="1"/>
              <a:t>contains</a:t>
            </a:r>
            <a:r>
              <a:rPr lang="nl-BE" sz="2400" dirty="0"/>
              <a:t> 15 </a:t>
            </a:r>
            <a:r>
              <a:rPr lang="nl-BE" sz="2400" dirty="0" err="1"/>
              <a:t>chapters</a:t>
            </a:r>
            <a:r>
              <a:rPr lang="nl-B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1136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Practical </a:t>
            </a:r>
            <a:r>
              <a:rPr lang="nl-BE" sz="3200" dirty="0" err="1"/>
              <a:t>realizations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These </a:t>
            </a:r>
            <a:r>
              <a:rPr lang="nl-BE" sz="2400" b="1" dirty="0"/>
              <a:t>demo-courses</a:t>
            </a:r>
            <a:r>
              <a:rPr lang="nl-BE" sz="2400" dirty="0"/>
              <a:t> contain</a:t>
            </a:r>
          </a:p>
          <a:p>
            <a:endParaRPr lang="nl-BE" sz="1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texts,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PowerPoint </a:t>
            </a:r>
            <a:r>
              <a:rPr lang="nl-BE" sz="2400" dirty="0" err="1"/>
              <a:t>presentations</a:t>
            </a:r>
            <a:r>
              <a:rPr lang="nl-BE" sz="24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open-ended </a:t>
            </a:r>
            <a:r>
              <a:rPr lang="nl-BE" sz="2400" dirty="0" err="1"/>
              <a:t>questions</a:t>
            </a:r>
            <a:r>
              <a:rPr lang="nl-BE" sz="2400" dirty="0"/>
              <a:t>, </a:t>
            </a:r>
            <a:r>
              <a:rPr lang="nl-BE" sz="2400" dirty="0" err="1"/>
              <a:t>closed</a:t>
            </a:r>
            <a:r>
              <a:rPr lang="nl-BE" sz="2400" dirty="0"/>
              <a:t> </a:t>
            </a:r>
            <a:r>
              <a:rPr lang="nl-BE" sz="2400" dirty="0" err="1"/>
              <a:t>questions</a:t>
            </a:r>
            <a:r>
              <a:rPr lang="nl-BE" sz="2400" dirty="0"/>
              <a:t>, multiple-</a:t>
            </a:r>
            <a:r>
              <a:rPr lang="nl-BE" sz="2400" dirty="0" err="1"/>
              <a:t>choice</a:t>
            </a:r>
            <a:r>
              <a:rPr lang="nl-BE" sz="2400" dirty="0"/>
              <a:t> </a:t>
            </a:r>
            <a:r>
              <a:rPr lang="nl-BE" sz="2400" dirty="0" err="1"/>
              <a:t>questions</a:t>
            </a:r>
            <a:r>
              <a:rPr lang="nl-BE" sz="2400" dirty="0"/>
              <a:t>, </a:t>
            </a:r>
            <a:r>
              <a:rPr lang="nl-BE" sz="2400" dirty="0" err="1"/>
              <a:t>simulation</a:t>
            </a:r>
            <a:r>
              <a:rPr lang="nl-BE" sz="2400" dirty="0"/>
              <a:t> </a:t>
            </a:r>
            <a:r>
              <a:rPr lang="nl-BE" sz="2400" dirty="0" err="1"/>
              <a:t>based</a:t>
            </a:r>
            <a:r>
              <a:rPr lang="nl-BE" sz="2400" dirty="0"/>
              <a:t> </a:t>
            </a:r>
            <a:r>
              <a:rPr lang="nl-BE" sz="2400" dirty="0" err="1"/>
              <a:t>questions</a:t>
            </a:r>
            <a:r>
              <a:rPr lang="nl-BE" sz="2400" dirty="0"/>
              <a:t>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err="1"/>
              <a:t>scientific</a:t>
            </a:r>
            <a:r>
              <a:rPr lang="nl-BE" sz="2400" dirty="0"/>
              <a:t> papers,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links </a:t>
            </a:r>
            <a:r>
              <a:rPr lang="nl-BE" sz="2400" dirty="0" err="1"/>
              <a:t>to</a:t>
            </a:r>
            <a:r>
              <a:rPr lang="nl-BE" sz="2400" dirty="0"/>
              <a:t> websites,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links </a:t>
            </a:r>
            <a:r>
              <a:rPr lang="nl-BE" sz="2400" dirty="0" err="1"/>
              <a:t>to</a:t>
            </a:r>
            <a:r>
              <a:rPr lang="nl-BE" sz="2400" dirty="0"/>
              <a:t> </a:t>
            </a:r>
            <a:r>
              <a:rPr lang="nl-BE" sz="2400" dirty="0" err="1"/>
              <a:t>Youtube</a:t>
            </a:r>
            <a:r>
              <a:rPr lang="nl-BE" sz="2400" dirty="0"/>
              <a:t> </a:t>
            </a:r>
            <a:r>
              <a:rPr lang="nl-BE" sz="2400" dirty="0" err="1"/>
              <a:t>movies</a:t>
            </a:r>
            <a:r>
              <a:rPr lang="nl-BE" sz="24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self made </a:t>
            </a:r>
            <a:r>
              <a:rPr lang="nl-BE" sz="2400" dirty="0" err="1"/>
              <a:t>didactical</a:t>
            </a:r>
            <a:r>
              <a:rPr lang="nl-BE" sz="2400" dirty="0"/>
              <a:t> </a:t>
            </a:r>
            <a:r>
              <a:rPr lang="nl-BE" sz="2400" dirty="0" err="1"/>
              <a:t>movies</a:t>
            </a:r>
            <a:r>
              <a:rPr lang="nl-BE" sz="24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/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082728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Basic goal</a:t>
            </a:r>
          </a:p>
          <a:p>
            <a:pPr marL="0" indent="0">
              <a:buNone/>
            </a:pPr>
            <a:r>
              <a:rPr lang="nl-BE" dirty="0"/>
              <a:t>ICT </a:t>
            </a:r>
            <a:r>
              <a:rPr lang="nl-BE" dirty="0" err="1"/>
              <a:t>based</a:t>
            </a:r>
            <a:r>
              <a:rPr lang="nl-BE" dirty="0"/>
              <a:t> tools</a:t>
            </a:r>
          </a:p>
          <a:p>
            <a:pPr marL="0" indent="0">
              <a:buNone/>
            </a:pPr>
            <a:r>
              <a:rPr lang="nl-BE" dirty="0"/>
              <a:t>Virtual Learning Platforms</a:t>
            </a:r>
          </a:p>
          <a:p>
            <a:pPr marL="0" indent="0">
              <a:buNone/>
            </a:pPr>
            <a:r>
              <a:rPr lang="nl-BE" dirty="0"/>
              <a:t>Practical </a:t>
            </a:r>
            <a:r>
              <a:rPr lang="nl-BE" dirty="0" err="1"/>
              <a:t>realizations</a:t>
            </a:r>
            <a:endParaRPr lang="nl-BE" dirty="0"/>
          </a:p>
          <a:p>
            <a:pPr marL="0" indent="0">
              <a:buNone/>
            </a:pPr>
            <a:r>
              <a:rPr lang="nl-BE" b="1" dirty="0" err="1"/>
              <a:t>Didactical</a:t>
            </a:r>
            <a:r>
              <a:rPr lang="nl-BE" b="1" dirty="0"/>
              <a:t> </a:t>
            </a:r>
            <a:r>
              <a:rPr lang="nl-BE" b="1" dirty="0" err="1"/>
              <a:t>movies</a:t>
            </a:r>
            <a:endParaRPr lang="nl-BE" b="1" dirty="0"/>
          </a:p>
          <a:p>
            <a:pPr marL="0" indent="0">
              <a:buNone/>
            </a:pPr>
            <a:r>
              <a:rPr lang="nl-BE" dirty="0"/>
              <a:t>Teacher training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455DC8D-2519-428E-91F7-49ECADCAA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8" y="4877834"/>
            <a:ext cx="4286250" cy="12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81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Didactical</a:t>
            </a:r>
            <a:r>
              <a:rPr lang="nl-BE" sz="3200" dirty="0"/>
              <a:t> </a:t>
            </a:r>
            <a:r>
              <a:rPr lang="nl-BE" sz="3200" dirty="0" err="1"/>
              <a:t>movies</a:t>
            </a:r>
            <a:endParaRPr lang="nl-NL" sz="32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3FEF9F0-7390-4FBD-993C-C2BDABE201EB}"/>
              </a:ext>
            </a:extLst>
          </p:cNvPr>
          <p:cNvSpPr txBox="1"/>
          <p:nvPr/>
        </p:nvSpPr>
        <p:spPr>
          <a:xfrm>
            <a:off x="736846" y="1137167"/>
            <a:ext cx="853855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A </a:t>
            </a:r>
            <a:r>
              <a:rPr lang="nl-BE" sz="2400" dirty="0" err="1"/>
              <a:t>number</a:t>
            </a:r>
            <a:r>
              <a:rPr lang="nl-BE" sz="2400" dirty="0"/>
              <a:t> of </a:t>
            </a:r>
            <a:r>
              <a:rPr lang="nl-BE" sz="2400" dirty="0" err="1"/>
              <a:t>didactical</a:t>
            </a:r>
            <a:r>
              <a:rPr lang="nl-BE" sz="2400" dirty="0"/>
              <a:t> </a:t>
            </a:r>
            <a:r>
              <a:rPr lang="nl-BE" sz="2400" dirty="0" err="1"/>
              <a:t>movies</a:t>
            </a:r>
            <a:r>
              <a:rPr lang="nl-BE" sz="2400" dirty="0"/>
              <a:t> have been made </a:t>
            </a:r>
            <a:r>
              <a:rPr lang="nl-BE" sz="2400" dirty="0" err="1"/>
              <a:t>to</a:t>
            </a:r>
            <a:r>
              <a:rPr lang="nl-BE" sz="2400" dirty="0"/>
              <a:t> </a:t>
            </a:r>
            <a:r>
              <a:rPr lang="nl-BE" sz="2400" dirty="0" err="1"/>
              <a:t>be</a:t>
            </a:r>
            <a:r>
              <a:rPr lang="nl-BE" sz="2400" dirty="0"/>
              <a:t> shared </a:t>
            </a:r>
          </a:p>
          <a:p>
            <a:r>
              <a:rPr lang="nl-BE" sz="2400" dirty="0" err="1"/>
              <a:t>using</a:t>
            </a:r>
            <a:r>
              <a:rPr lang="nl-BE" sz="2400" dirty="0"/>
              <a:t> </a:t>
            </a:r>
            <a:r>
              <a:rPr lang="nl-BE" sz="2400" dirty="0" err="1"/>
              <a:t>the</a:t>
            </a:r>
            <a:r>
              <a:rPr lang="nl-BE" sz="2400" dirty="0"/>
              <a:t> </a:t>
            </a:r>
            <a:r>
              <a:rPr lang="nl-BE" sz="2400" b="1" dirty="0"/>
              <a:t>Virtual Learning Platforms </a:t>
            </a:r>
            <a:r>
              <a:rPr lang="nl-BE" sz="2400" dirty="0" err="1"/>
              <a:t>with</a:t>
            </a:r>
            <a:r>
              <a:rPr lang="nl-BE" sz="2400" dirty="0"/>
              <a:t> topics like:</a:t>
            </a:r>
          </a:p>
          <a:p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The </a:t>
            </a:r>
            <a:r>
              <a:rPr lang="nl-BE" sz="2400" dirty="0" err="1"/>
              <a:t>use</a:t>
            </a:r>
            <a:r>
              <a:rPr lang="nl-BE" sz="2400" dirty="0"/>
              <a:t> of a Faraday </a:t>
            </a:r>
            <a:r>
              <a:rPr lang="nl-BE" sz="2400" dirty="0" err="1"/>
              <a:t>cage</a:t>
            </a:r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The </a:t>
            </a:r>
            <a:r>
              <a:rPr lang="nl-BE" sz="2400" dirty="0" err="1"/>
              <a:t>use</a:t>
            </a:r>
            <a:r>
              <a:rPr lang="nl-BE" sz="2400" dirty="0"/>
              <a:t> of a reverberation chamber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Radiated </a:t>
            </a:r>
            <a:r>
              <a:rPr lang="nl-BE" sz="2400" dirty="0" err="1"/>
              <a:t>emission</a:t>
            </a:r>
            <a:r>
              <a:rPr lang="nl-BE" sz="2400" dirty="0"/>
              <a:t>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The </a:t>
            </a:r>
            <a:r>
              <a:rPr lang="nl-BE" sz="2400" dirty="0" err="1"/>
              <a:t>use</a:t>
            </a:r>
            <a:r>
              <a:rPr lang="nl-BE" sz="2400" dirty="0"/>
              <a:t> of a double reverberation chamber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The </a:t>
            </a:r>
            <a:r>
              <a:rPr lang="nl-BE" sz="2400" dirty="0" err="1"/>
              <a:t>use</a:t>
            </a:r>
            <a:r>
              <a:rPr lang="nl-BE" sz="2400" dirty="0"/>
              <a:t> of a HALT chamber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Testing </a:t>
            </a:r>
            <a:r>
              <a:rPr lang="nl-BE" sz="2400" dirty="0" err="1"/>
              <a:t>the</a:t>
            </a:r>
            <a:r>
              <a:rPr lang="nl-BE" sz="2400" dirty="0"/>
              <a:t> resilience of a </a:t>
            </a:r>
            <a:r>
              <a:rPr lang="nl-BE" sz="2400" dirty="0" err="1"/>
              <a:t>critical</a:t>
            </a:r>
            <a:r>
              <a:rPr lang="nl-BE" sz="2400" dirty="0"/>
              <a:t> data </a:t>
            </a:r>
            <a:r>
              <a:rPr lang="nl-BE" sz="2400" dirty="0" err="1"/>
              <a:t>communication</a:t>
            </a:r>
            <a:r>
              <a:rPr lang="nl-BE" sz="2400" dirty="0"/>
              <a:t> </a:t>
            </a:r>
          </a:p>
          <a:p>
            <a:r>
              <a:rPr lang="nl-BE" sz="2400" dirty="0"/>
              <a:t>    </a:t>
            </a:r>
            <a:r>
              <a:rPr lang="nl-BE" sz="2400" dirty="0" err="1"/>
              <a:t>channel</a:t>
            </a:r>
            <a:endParaRPr lang="nl-BE" sz="2400" dirty="0"/>
          </a:p>
        </p:txBody>
      </p:sp>
      <p:pic>
        <p:nvPicPr>
          <p:cNvPr id="8" name="Afbeelding 7" descr="Afbeelding met binnen, muur&#10;&#10;Automatisch gegenereerde beschrijving">
            <a:extLst>
              <a:ext uri="{FF2B5EF4-FFF2-40B4-BE49-F238E27FC236}">
                <a16:creationId xmlns:a16="http://schemas.microsoft.com/office/drawing/2014/main" id="{49E97A3A-A9E8-40E7-9027-FE925E4EB7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82" y="4624718"/>
            <a:ext cx="3897296" cy="219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46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Didactical</a:t>
            </a:r>
            <a:r>
              <a:rPr lang="nl-BE" sz="3200" dirty="0"/>
              <a:t> </a:t>
            </a:r>
            <a:r>
              <a:rPr lang="nl-BE" sz="3200" dirty="0" err="1"/>
              <a:t>movies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6A87338-2EFD-4F30-BDE9-C49C384214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59" y="3627083"/>
            <a:ext cx="5592932" cy="314602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C6D1344-10DA-4CCE-98DC-6CCF1954F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0" y="1086960"/>
            <a:ext cx="6947869" cy="3908176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4831F3C3-306F-41C9-89DB-9B4185BE80F0}"/>
              </a:ext>
            </a:extLst>
          </p:cNvPr>
          <p:cNvSpPr txBox="1"/>
          <p:nvPr/>
        </p:nvSpPr>
        <p:spPr>
          <a:xfrm>
            <a:off x="896645" y="5296509"/>
            <a:ext cx="171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HALT chamber</a:t>
            </a:r>
          </a:p>
        </p:txBody>
      </p:sp>
    </p:spTree>
    <p:extLst>
      <p:ext uri="{BB962C8B-B14F-4D97-AF65-F5344CB8AC3E}">
        <p14:creationId xmlns:p14="http://schemas.microsoft.com/office/powerpoint/2010/main" val="853570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Basic goal</a:t>
            </a:r>
          </a:p>
          <a:p>
            <a:pPr marL="0" indent="0">
              <a:buNone/>
            </a:pPr>
            <a:r>
              <a:rPr lang="nl-BE" dirty="0"/>
              <a:t>ICT </a:t>
            </a:r>
            <a:r>
              <a:rPr lang="nl-BE" dirty="0" err="1"/>
              <a:t>based</a:t>
            </a:r>
            <a:r>
              <a:rPr lang="nl-BE" dirty="0"/>
              <a:t> tools</a:t>
            </a:r>
          </a:p>
          <a:p>
            <a:pPr marL="0" indent="0">
              <a:buNone/>
            </a:pPr>
            <a:r>
              <a:rPr lang="nl-BE" dirty="0"/>
              <a:t>Virtual Learning Platforms</a:t>
            </a:r>
          </a:p>
          <a:p>
            <a:pPr marL="0" indent="0">
              <a:buNone/>
            </a:pPr>
            <a:r>
              <a:rPr lang="nl-BE" dirty="0"/>
              <a:t>Practical </a:t>
            </a:r>
            <a:r>
              <a:rPr lang="nl-BE" dirty="0" err="1"/>
              <a:t>realizations</a:t>
            </a:r>
            <a:endParaRPr lang="nl-BE" dirty="0"/>
          </a:p>
          <a:p>
            <a:pPr marL="0" indent="0">
              <a:buNone/>
            </a:pPr>
            <a:r>
              <a:rPr lang="nl-BE" dirty="0" err="1"/>
              <a:t>Didactical</a:t>
            </a:r>
            <a:r>
              <a:rPr lang="nl-BE" dirty="0"/>
              <a:t> </a:t>
            </a:r>
            <a:r>
              <a:rPr lang="nl-BE" dirty="0" err="1"/>
              <a:t>movies</a:t>
            </a:r>
            <a:endParaRPr lang="nl-BE" dirty="0"/>
          </a:p>
          <a:p>
            <a:pPr marL="0" indent="0">
              <a:buNone/>
            </a:pPr>
            <a:r>
              <a:rPr lang="nl-BE" b="1" dirty="0"/>
              <a:t>Teacher training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455DC8D-2519-428E-91F7-49ECADCAA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8" y="4877834"/>
            <a:ext cx="4286250" cy="12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7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b="1" dirty="0"/>
              <a:t>Basic goal</a:t>
            </a:r>
          </a:p>
          <a:p>
            <a:pPr marL="0" indent="0">
              <a:buNone/>
            </a:pPr>
            <a:r>
              <a:rPr lang="nl-BE" dirty="0"/>
              <a:t>ICT </a:t>
            </a:r>
            <a:r>
              <a:rPr lang="nl-BE" dirty="0" err="1"/>
              <a:t>based</a:t>
            </a:r>
            <a:r>
              <a:rPr lang="nl-BE" dirty="0"/>
              <a:t> tools</a:t>
            </a:r>
          </a:p>
          <a:p>
            <a:pPr marL="0" indent="0">
              <a:buNone/>
            </a:pPr>
            <a:r>
              <a:rPr lang="nl-BE" dirty="0"/>
              <a:t>Virtual Learning Platforms</a:t>
            </a:r>
          </a:p>
          <a:p>
            <a:pPr marL="0" indent="0">
              <a:buNone/>
            </a:pPr>
            <a:r>
              <a:rPr lang="nl-BE" dirty="0"/>
              <a:t>Practical </a:t>
            </a:r>
            <a:r>
              <a:rPr lang="nl-BE" dirty="0" err="1"/>
              <a:t>realizations</a:t>
            </a:r>
            <a:endParaRPr lang="nl-BE" dirty="0"/>
          </a:p>
          <a:p>
            <a:pPr marL="0" indent="0">
              <a:buNone/>
            </a:pPr>
            <a:r>
              <a:rPr lang="nl-BE" dirty="0" err="1"/>
              <a:t>Didactical</a:t>
            </a:r>
            <a:r>
              <a:rPr lang="nl-BE" dirty="0"/>
              <a:t> </a:t>
            </a:r>
            <a:r>
              <a:rPr lang="nl-BE" dirty="0" err="1"/>
              <a:t>movies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Teacher training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63B306A-5280-469D-9F4A-2FCB6D7002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9" y="4954117"/>
            <a:ext cx="6001306" cy="107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41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Teacher training</a:t>
            </a:r>
            <a:endParaRPr lang="nl-NL" sz="32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3FEF9F0-7390-4FBD-993C-C2BDABE201EB}"/>
              </a:ext>
            </a:extLst>
          </p:cNvPr>
          <p:cNvSpPr txBox="1"/>
          <p:nvPr/>
        </p:nvSpPr>
        <p:spPr>
          <a:xfrm>
            <a:off x="736846" y="1137167"/>
            <a:ext cx="7446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The </a:t>
            </a:r>
            <a:r>
              <a:rPr lang="nl-BE" sz="2400" b="1" dirty="0"/>
              <a:t>demo-courses on Cyber-Physical Systems </a:t>
            </a:r>
          </a:p>
          <a:p>
            <a:r>
              <a:rPr lang="nl-BE" sz="2400" dirty="0"/>
              <a:t>(Blackboard </a:t>
            </a:r>
            <a:r>
              <a:rPr lang="nl-BE" sz="2400" dirty="0" err="1"/>
              <a:t>and</a:t>
            </a:r>
            <a:r>
              <a:rPr lang="nl-BE" sz="2400" dirty="0"/>
              <a:t> Moodle) have been </a:t>
            </a:r>
            <a:r>
              <a:rPr lang="nl-BE" sz="2400" dirty="0" err="1"/>
              <a:t>used</a:t>
            </a:r>
            <a:r>
              <a:rPr lang="nl-BE" sz="2400" dirty="0"/>
              <a:t> </a:t>
            </a:r>
            <a:r>
              <a:rPr lang="nl-BE" sz="2400" dirty="0" err="1"/>
              <a:t>during</a:t>
            </a:r>
            <a:r>
              <a:rPr lang="nl-BE" sz="2400" dirty="0"/>
              <a:t> </a:t>
            </a:r>
            <a:r>
              <a:rPr lang="nl-BE" sz="2400" dirty="0" err="1"/>
              <a:t>the</a:t>
            </a:r>
            <a:r>
              <a:rPr lang="nl-BE" sz="2400" dirty="0"/>
              <a:t> </a:t>
            </a:r>
          </a:p>
          <a:p>
            <a:r>
              <a:rPr lang="nl-BE" sz="2400" dirty="0"/>
              <a:t>teacher training in September 2021.</a:t>
            </a: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826DA850-3345-4A8E-95DB-26C786B83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12" y="2459115"/>
            <a:ext cx="6405368" cy="359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59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Teacher training</a:t>
            </a:r>
            <a:endParaRPr lang="nl-NL" sz="32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3FEF9F0-7390-4FBD-993C-C2BDABE201EB}"/>
              </a:ext>
            </a:extLst>
          </p:cNvPr>
          <p:cNvSpPr txBox="1"/>
          <p:nvPr/>
        </p:nvSpPr>
        <p:spPr>
          <a:xfrm>
            <a:off x="736846" y="1137167"/>
            <a:ext cx="82910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The teacher training dealt </a:t>
            </a:r>
            <a:r>
              <a:rPr lang="nl-BE" sz="2400" dirty="0" err="1"/>
              <a:t>with</a:t>
            </a:r>
            <a:r>
              <a:rPr lang="nl-BE" sz="2400" dirty="0"/>
              <a:t> </a:t>
            </a:r>
            <a:r>
              <a:rPr lang="nl-BE" sz="2400" dirty="0" err="1"/>
              <a:t>quite</a:t>
            </a:r>
            <a:r>
              <a:rPr lang="nl-BE" sz="2400" dirty="0"/>
              <a:t> a </a:t>
            </a:r>
            <a:r>
              <a:rPr lang="nl-BE" sz="2400" dirty="0" err="1"/>
              <a:t>number</a:t>
            </a:r>
            <a:r>
              <a:rPr lang="nl-BE" sz="2400" dirty="0"/>
              <a:t> of </a:t>
            </a:r>
          </a:p>
          <a:p>
            <a:r>
              <a:rPr lang="nl-BE" sz="2400" b="1" dirty="0" err="1"/>
              <a:t>applications</a:t>
            </a:r>
            <a:r>
              <a:rPr lang="nl-BE" sz="2400" b="1" dirty="0"/>
              <a:t> of </a:t>
            </a:r>
            <a:r>
              <a:rPr lang="nl-BE" sz="2400" b="1" dirty="0" err="1"/>
              <a:t>innovative</a:t>
            </a:r>
            <a:r>
              <a:rPr lang="nl-BE" sz="2400" b="1" dirty="0"/>
              <a:t> teaching </a:t>
            </a:r>
            <a:r>
              <a:rPr lang="nl-BE" sz="2400" b="1" dirty="0" err="1"/>
              <a:t>methods</a:t>
            </a:r>
            <a:r>
              <a:rPr lang="nl-BE" sz="2400" b="1" dirty="0"/>
              <a:t> &amp; </a:t>
            </a:r>
          </a:p>
          <a:p>
            <a:r>
              <a:rPr lang="nl-BE" sz="2400" b="1" dirty="0" err="1"/>
              <a:t>electronic</a:t>
            </a:r>
            <a:r>
              <a:rPr lang="nl-BE" sz="2400" b="1" dirty="0"/>
              <a:t> environments</a:t>
            </a:r>
            <a:r>
              <a:rPr lang="nl-BE" sz="2400" dirty="0"/>
              <a:t>.</a:t>
            </a:r>
          </a:p>
          <a:p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err="1"/>
              <a:t>Innovative</a:t>
            </a:r>
            <a:r>
              <a:rPr lang="nl-BE" sz="2400" dirty="0"/>
              <a:t> teaching: </a:t>
            </a:r>
            <a:r>
              <a:rPr lang="nl-BE" sz="2400" dirty="0" err="1"/>
              <a:t>using</a:t>
            </a:r>
            <a:r>
              <a:rPr lang="nl-BE" sz="2400" dirty="0"/>
              <a:t> a digital </a:t>
            </a:r>
            <a:r>
              <a:rPr lang="nl-BE" sz="2400" dirty="0" err="1"/>
              <a:t>learning</a:t>
            </a:r>
            <a:r>
              <a:rPr lang="nl-BE" sz="2400" dirty="0"/>
              <a:t>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err="1"/>
              <a:t>Academic</a:t>
            </a:r>
            <a:r>
              <a:rPr lang="nl-BE" sz="2400" dirty="0"/>
              <a:t> </a:t>
            </a:r>
            <a:r>
              <a:rPr lang="nl-BE" sz="2400" dirty="0" err="1"/>
              <a:t>literature</a:t>
            </a:r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err="1"/>
              <a:t>Innovative</a:t>
            </a:r>
            <a:r>
              <a:rPr lang="nl-BE" sz="2400" dirty="0"/>
              <a:t> teaching in a </a:t>
            </a:r>
            <a:r>
              <a:rPr lang="nl-BE" sz="2400" dirty="0" err="1"/>
              <a:t>multi</a:t>
            </a:r>
            <a:r>
              <a:rPr lang="nl-BE" sz="2400" dirty="0"/>
              <a:t>-campus context: </a:t>
            </a:r>
          </a:p>
          <a:p>
            <a:r>
              <a:rPr lang="nl-BE" sz="2400" dirty="0"/>
              <a:t>										</a:t>
            </a:r>
            <a:r>
              <a:rPr lang="nl-BE" sz="2400" dirty="0" err="1"/>
              <a:t>technological</a:t>
            </a:r>
            <a:r>
              <a:rPr lang="nl-BE" sz="2400" dirty="0"/>
              <a:t> </a:t>
            </a:r>
            <a:r>
              <a:rPr lang="nl-BE" sz="2400" dirty="0" err="1"/>
              <a:t>solutions</a:t>
            </a:r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err="1"/>
              <a:t>Distance</a:t>
            </a:r>
            <a:r>
              <a:rPr lang="nl-BE" sz="2400" dirty="0"/>
              <a:t> </a:t>
            </a:r>
            <a:r>
              <a:rPr lang="nl-BE" sz="2400" dirty="0" err="1"/>
              <a:t>learning</a:t>
            </a:r>
            <a:r>
              <a:rPr lang="nl-BE" sz="2400" dirty="0"/>
              <a:t>: </a:t>
            </a:r>
            <a:r>
              <a:rPr lang="nl-BE" sz="2400" dirty="0" err="1"/>
              <a:t>innovative</a:t>
            </a:r>
            <a:r>
              <a:rPr lang="nl-BE" sz="2400" dirty="0"/>
              <a:t> </a:t>
            </a:r>
            <a:r>
              <a:rPr lang="nl-BE" sz="2400" dirty="0" err="1"/>
              <a:t>interuniversity</a:t>
            </a:r>
            <a:r>
              <a:rPr lang="nl-BE" sz="2400" dirty="0"/>
              <a:t> </a:t>
            </a:r>
            <a:r>
              <a:rPr lang="nl-BE" sz="2400" dirty="0" err="1"/>
              <a:t>collaboration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865430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Teacher training</a:t>
            </a:r>
            <a:endParaRPr lang="nl-NL" sz="3200" dirty="0"/>
          </a:p>
        </p:txBody>
      </p:sp>
      <p:pic>
        <p:nvPicPr>
          <p:cNvPr id="7" name="Afbeelding 6" descr="Afbeelding met tekst, monitor, schermafbeelding, scherm&#10;&#10;Automatisch gegenereerde beschrijving">
            <a:extLst>
              <a:ext uri="{FF2B5EF4-FFF2-40B4-BE49-F238E27FC236}">
                <a16:creationId xmlns:a16="http://schemas.microsoft.com/office/drawing/2014/main" id="{E8892C58-B710-470E-8284-95386561E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1086498"/>
            <a:ext cx="5276850" cy="2838450"/>
          </a:xfrm>
          <a:prstGeom prst="rect">
            <a:avLst/>
          </a:prstGeom>
        </p:spPr>
      </p:pic>
      <p:pic>
        <p:nvPicPr>
          <p:cNvPr id="9" name="Afbeelding 8" descr="Afbeelding met tekst, monitor, schermafbeelding, scherm&#10;&#10;Automatisch gegenereerde beschrijving">
            <a:extLst>
              <a:ext uri="{FF2B5EF4-FFF2-40B4-BE49-F238E27FC236}">
                <a16:creationId xmlns:a16="http://schemas.microsoft.com/office/drawing/2014/main" id="{ADCC745A-C56F-4605-986F-AD2C1A06F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167" y="2859544"/>
            <a:ext cx="7186932" cy="3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89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Teacher training</a:t>
            </a:r>
            <a:endParaRPr lang="nl-NL" sz="3200" dirty="0"/>
          </a:p>
        </p:txBody>
      </p:sp>
      <p:pic>
        <p:nvPicPr>
          <p:cNvPr id="6" name="Afbeelding 5" descr="Afbeelding met tekst, binnen, computer&#10;&#10;Automatisch gegenereerde beschrijving">
            <a:extLst>
              <a:ext uri="{FF2B5EF4-FFF2-40B4-BE49-F238E27FC236}">
                <a16:creationId xmlns:a16="http://schemas.microsoft.com/office/drawing/2014/main" id="{FFF76A87-C414-49DC-8C93-56C11DFF1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98" y="1192381"/>
            <a:ext cx="7730172" cy="418601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D37AF4C-019A-45ED-BA59-E2670E0007B7}"/>
              </a:ext>
            </a:extLst>
          </p:cNvPr>
          <p:cNvSpPr txBox="1"/>
          <p:nvPr/>
        </p:nvSpPr>
        <p:spPr>
          <a:xfrm>
            <a:off x="576000" y="5563365"/>
            <a:ext cx="7891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TECOL </a:t>
            </a:r>
            <a:r>
              <a:rPr lang="nl-BE" sz="2400" dirty="0" err="1"/>
              <a:t>hybrid</a:t>
            </a:r>
            <a:r>
              <a:rPr lang="nl-BE" sz="2400" dirty="0"/>
              <a:t> systems: face-</a:t>
            </a:r>
            <a:r>
              <a:rPr lang="nl-BE" sz="2400" dirty="0" err="1"/>
              <a:t>to</a:t>
            </a:r>
            <a:r>
              <a:rPr lang="nl-BE" sz="2400" dirty="0"/>
              <a:t>-face </a:t>
            </a:r>
            <a:r>
              <a:rPr lang="nl-BE" sz="2400" dirty="0" err="1"/>
              <a:t>and</a:t>
            </a:r>
            <a:r>
              <a:rPr lang="nl-BE" sz="2400" dirty="0"/>
              <a:t> online teaching</a:t>
            </a:r>
          </a:p>
        </p:txBody>
      </p:sp>
    </p:spTree>
    <p:extLst>
      <p:ext uri="{BB962C8B-B14F-4D97-AF65-F5344CB8AC3E}">
        <p14:creationId xmlns:p14="http://schemas.microsoft.com/office/powerpoint/2010/main" val="438296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Basic goal</a:t>
            </a:r>
          </a:p>
          <a:p>
            <a:pPr marL="0" indent="0">
              <a:buNone/>
            </a:pPr>
            <a:r>
              <a:rPr lang="nl-BE" dirty="0"/>
              <a:t>ICT </a:t>
            </a:r>
            <a:r>
              <a:rPr lang="nl-BE" dirty="0" err="1"/>
              <a:t>based</a:t>
            </a:r>
            <a:r>
              <a:rPr lang="nl-BE" dirty="0"/>
              <a:t> tools</a:t>
            </a:r>
          </a:p>
          <a:p>
            <a:pPr marL="0" indent="0">
              <a:buNone/>
            </a:pPr>
            <a:r>
              <a:rPr lang="nl-BE" dirty="0"/>
              <a:t>Virtual Learning Platforms</a:t>
            </a:r>
          </a:p>
          <a:p>
            <a:pPr marL="0" indent="0">
              <a:buNone/>
            </a:pPr>
            <a:r>
              <a:rPr lang="nl-BE" dirty="0"/>
              <a:t>Practical </a:t>
            </a:r>
            <a:r>
              <a:rPr lang="nl-BE" dirty="0" err="1"/>
              <a:t>realizations</a:t>
            </a:r>
            <a:endParaRPr lang="nl-BE" dirty="0"/>
          </a:p>
          <a:p>
            <a:pPr marL="0" indent="0">
              <a:buNone/>
            </a:pPr>
            <a:r>
              <a:rPr lang="nl-BE" dirty="0" err="1"/>
              <a:t>Didactical</a:t>
            </a:r>
            <a:r>
              <a:rPr lang="nl-BE" dirty="0"/>
              <a:t> </a:t>
            </a:r>
            <a:r>
              <a:rPr lang="nl-BE" dirty="0" err="1"/>
              <a:t>movies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Teacher training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455DC8D-2519-428E-91F7-49ECADCAA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8" y="4877834"/>
            <a:ext cx="4286250" cy="12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86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6000" y="1080000"/>
            <a:ext cx="7706866" cy="4024798"/>
          </a:xfrm>
        </p:spPr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attention!</a:t>
            </a:r>
            <a:br>
              <a:rPr lang="nl-NL" dirty="0"/>
            </a:br>
            <a:br>
              <a:rPr lang="nl-NL" dirty="0"/>
            </a:br>
            <a:r>
              <a:rPr lang="nl-NL" dirty="0" err="1"/>
              <a:t>Questions</a:t>
            </a:r>
            <a:r>
              <a:rPr lang="nl-NL" dirty="0"/>
              <a:t>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03D6AA7-1229-4CDB-84BA-7D1AD9BF6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269783"/>
            <a:ext cx="8282866" cy="147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3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Basic goal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Teaching </a:t>
            </a:r>
            <a:r>
              <a:rPr lang="nl-BE" sz="2400" dirty="0" err="1"/>
              <a:t>and</a:t>
            </a:r>
            <a:r>
              <a:rPr lang="nl-BE" sz="2400" dirty="0"/>
              <a:t> preparing </a:t>
            </a:r>
            <a:r>
              <a:rPr lang="nl-BE" sz="2400" dirty="0" err="1"/>
              <a:t>students</a:t>
            </a:r>
            <a:r>
              <a:rPr lang="nl-BE" sz="2400" dirty="0"/>
              <a:t>:</a:t>
            </a:r>
          </a:p>
          <a:p>
            <a:endParaRPr lang="nl-BE" sz="2400" dirty="0"/>
          </a:p>
          <a:p>
            <a:pPr marL="342900" indent="-342900">
              <a:buFontTx/>
              <a:buChar char="-"/>
            </a:pPr>
            <a:r>
              <a:rPr lang="nl-BE" sz="2400" dirty="0" err="1"/>
              <a:t>to</a:t>
            </a:r>
            <a:r>
              <a:rPr lang="nl-BE" sz="2400" dirty="0"/>
              <a:t> </a:t>
            </a:r>
            <a:r>
              <a:rPr lang="nl-BE" sz="2400" dirty="0" err="1"/>
              <a:t>think</a:t>
            </a:r>
            <a:r>
              <a:rPr lang="nl-BE" sz="2400" dirty="0"/>
              <a:t> </a:t>
            </a:r>
            <a:r>
              <a:rPr lang="nl-BE" sz="2400" dirty="0" err="1"/>
              <a:t>and</a:t>
            </a:r>
            <a:r>
              <a:rPr lang="nl-BE" sz="2400" dirty="0"/>
              <a:t> act as </a:t>
            </a:r>
            <a:r>
              <a:rPr lang="nl-BE" sz="2400" dirty="0" err="1"/>
              <a:t>an</a:t>
            </a:r>
            <a:r>
              <a:rPr lang="nl-BE" sz="2400" dirty="0"/>
              <a:t> </a:t>
            </a:r>
            <a:r>
              <a:rPr lang="nl-BE" sz="2400" dirty="0" err="1"/>
              <a:t>academically</a:t>
            </a:r>
            <a:r>
              <a:rPr lang="nl-BE" sz="2400" dirty="0"/>
              <a:t> </a:t>
            </a:r>
            <a:r>
              <a:rPr lang="nl-BE" sz="2400" dirty="0" err="1"/>
              <a:t>skilled</a:t>
            </a:r>
            <a:r>
              <a:rPr lang="nl-BE" sz="2400" dirty="0"/>
              <a:t> person, </a:t>
            </a:r>
          </a:p>
          <a:p>
            <a:pPr marL="342900" indent="-342900">
              <a:buFontTx/>
              <a:buChar char="-"/>
            </a:pPr>
            <a:r>
              <a:rPr lang="nl-BE" sz="2400" dirty="0" err="1"/>
              <a:t>to</a:t>
            </a:r>
            <a:r>
              <a:rPr lang="nl-BE" sz="2400" dirty="0"/>
              <a:t> </a:t>
            </a:r>
            <a:r>
              <a:rPr lang="nl-BE" sz="2400" dirty="0" err="1"/>
              <a:t>realise</a:t>
            </a:r>
            <a:r>
              <a:rPr lang="nl-BE" sz="2400" dirty="0"/>
              <a:t> </a:t>
            </a:r>
            <a:r>
              <a:rPr lang="nl-BE" sz="2400" dirty="0" err="1"/>
              <a:t>an</a:t>
            </a:r>
            <a:r>
              <a:rPr lang="nl-BE" sz="2400" dirty="0"/>
              <a:t> </a:t>
            </a:r>
            <a:r>
              <a:rPr lang="nl-BE" sz="2400" dirty="0" err="1"/>
              <a:t>academic</a:t>
            </a:r>
            <a:r>
              <a:rPr lang="nl-BE" sz="2400" dirty="0"/>
              <a:t> </a:t>
            </a:r>
            <a:r>
              <a:rPr lang="nl-BE" sz="2400" dirty="0" err="1"/>
              <a:t>and</a:t>
            </a:r>
            <a:r>
              <a:rPr lang="nl-BE" sz="2400" dirty="0"/>
              <a:t> research </a:t>
            </a:r>
            <a:r>
              <a:rPr lang="nl-BE" sz="2400" dirty="0" err="1"/>
              <a:t>oriented</a:t>
            </a:r>
            <a:r>
              <a:rPr lang="nl-BE" sz="2400" dirty="0"/>
              <a:t> </a:t>
            </a:r>
            <a:r>
              <a:rPr lang="nl-BE" sz="2400" dirty="0" err="1"/>
              <a:t>career</a:t>
            </a:r>
            <a:r>
              <a:rPr lang="nl-BE" sz="2400" dirty="0"/>
              <a:t>,</a:t>
            </a:r>
          </a:p>
          <a:p>
            <a:pPr marL="342900" indent="-342900">
              <a:buFontTx/>
              <a:buChar char="-"/>
            </a:pPr>
            <a:r>
              <a:rPr lang="nl-BE" sz="2400" dirty="0" err="1"/>
              <a:t>to</a:t>
            </a:r>
            <a:r>
              <a:rPr lang="nl-BE" sz="2400" dirty="0"/>
              <a:t> </a:t>
            </a:r>
            <a:r>
              <a:rPr lang="nl-BE" sz="2400" dirty="0" err="1"/>
              <a:t>realise</a:t>
            </a:r>
            <a:r>
              <a:rPr lang="nl-BE" sz="2400" dirty="0"/>
              <a:t> </a:t>
            </a:r>
            <a:r>
              <a:rPr lang="nl-BE" sz="2400" dirty="0" err="1"/>
              <a:t>an</a:t>
            </a:r>
            <a:r>
              <a:rPr lang="nl-BE" sz="2400" dirty="0"/>
              <a:t> </a:t>
            </a:r>
            <a:r>
              <a:rPr lang="nl-BE" sz="2400" dirty="0" err="1"/>
              <a:t>industry</a:t>
            </a:r>
            <a:r>
              <a:rPr lang="nl-BE" sz="2400" dirty="0"/>
              <a:t> </a:t>
            </a:r>
            <a:r>
              <a:rPr lang="nl-BE" sz="2400" dirty="0" err="1"/>
              <a:t>oriented</a:t>
            </a:r>
            <a:r>
              <a:rPr lang="nl-BE" sz="2400" dirty="0"/>
              <a:t> </a:t>
            </a:r>
            <a:r>
              <a:rPr lang="nl-BE" sz="2400" dirty="0" err="1"/>
              <a:t>career</a:t>
            </a:r>
            <a:r>
              <a:rPr lang="nl-BE" sz="2400" dirty="0"/>
              <a:t>.</a:t>
            </a:r>
          </a:p>
          <a:p>
            <a:pPr marL="342900" indent="-342900">
              <a:buFontTx/>
              <a:buChar char="-"/>
            </a:pPr>
            <a:endParaRPr lang="nl-BE" sz="2400" dirty="0"/>
          </a:p>
          <a:p>
            <a:r>
              <a:rPr lang="nl-BE" sz="2400" dirty="0"/>
              <a:t>A decent </a:t>
            </a:r>
            <a:r>
              <a:rPr lang="nl-BE" sz="2400" b="1" dirty="0" err="1"/>
              <a:t>learning</a:t>
            </a:r>
            <a:r>
              <a:rPr lang="nl-BE" sz="2400" b="1" dirty="0"/>
              <a:t> </a:t>
            </a:r>
            <a:r>
              <a:rPr lang="nl-BE" sz="2400" b="1" dirty="0" err="1"/>
              <a:t>process</a:t>
            </a:r>
            <a:r>
              <a:rPr lang="nl-BE" sz="2400" dirty="0"/>
              <a:t>, </a:t>
            </a:r>
            <a:r>
              <a:rPr lang="nl-BE" sz="2400" dirty="0" err="1"/>
              <a:t>embedded</a:t>
            </a:r>
            <a:r>
              <a:rPr lang="nl-BE" sz="2400" dirty="0"/>
              <a:t> in a </a:t>
            </a:r>
            <a:r>
              <a:rPr lang="nl-BE" sz="2400" dirty="0" err="1"/>
              <a:t>learning</a:t>
            </a:r>
            <a:r>
              <a:rPr lang="nl-BE" sz="2400" dirty="0"/>
              <a:t> environment, is </a:t>
            </a:r>
            <a:r>
              <a:rPr lang="nl-BE" sz="2400" dirty="0" err="1"/>
              <a:t>needed</a:t>
            </a:r>
            <a:r>
              <a:rPr lang="nl-BE" sz="2400" dirty="0"/>
              <a:t> </a:t>
            </a:r>
            <a:r>
              <a:rPr lang="nl-BE" sz="2400" dirty="0" err="1"/>
              <a:t>to</a:t>
            </a:r>
            <a:r>
              <a:rPr lang="nl-BE" sz="2400" dirty="0"/>
              <a:t> </a:t>
            </a:r>
            <a:r>
              <a:rPr lang="nl-BE" sz="2400" dirty="0" err="1"/>
              <a:t>reach</a:t>
            </a:r>
            <a:r>
              <a:rPr lang="nl-BE" sz="2400" dirty="0"/>
              <a:t> these basic goal(s).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842952B-D084-4D3A-9647-8BFEC7930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686" y="4561556"/>
            <a:ext cx="3426781" cy="21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6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2" y="1368000"/>
            <a:ext cx="7910789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The </a:t>
            </a:r>
            <a:r>
              <a:rPr lang="nl-BE" b="1" dirty="0" err="1"/>
              <a:t>learning</a:t>
            </a:r>
            <a:r>
              <a:rPr lang="nl-BE" b="1" dirty="0"/>
              <a:t> environment </a:t>
            </a:r>
            <a:r>
              <a:rPr lang="nl-BE" dirty="0"/>
              <a:t>is </a:t>
            </a:r>
            <a:r>
              <a:rPr lang="nl-BE" dirty="0" err="1"/>
              <a:t>often</a:t>
            </a:r>
            <a:r>
              <a:rPr lang="nl-BE" dirty="0"/>
              <a:t> </a:t>
            </a:r>
            <a:r>
              <a:rPr lang="nl-BE" dirty="0" err="1"/>
              <a:t>modelled</a:t>
            </a:r>
            <a:r>
              <a:rPr lang="nl-BE" dirty="0"/>
              <a:t> as: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Basic goal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6FDD328-A00A-4612-B963-22AB68FEE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51" y="2038673"/>
            <a:ext cx="72771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0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Basic goal</a:t>
            </a:r>
          </a:p>
          <a:p>
            <a:pPr marL="0" indent="0">
              <a:buNone/>
            </a:pPr>
            <a:r>
              <a:rPr lang="nl-BE" b="1" dirty="0"/>
              <a:t>ICT </a:t>
            </a:r>
            <a:r>
              <a:rPr lang="nl-BE" b="1" dirty="0" err="1"/>
              <a:t>based</a:t>
            </a:r>
            <a:r>
              <a:rPr lang="nl-BE" b="1" dirty="0"/>
              <a:t> tools</a:t>
            </a:r>
          </a:p>
          <a:p>
            <a:pPr marL="0" indent="0">
              <a:buNone/>
            </a:pPr>
            <a:r>
              <a:rPr lang="nl-BE" dirty="0"/>
              <a:t>Virtual Learning Platforms</a:t>
            </a:r>
          </a:p>
          <a:p>
            <a:pPr marL="0" indent="0">
              <a:buNone/>
            </a:pPr>
            <a:r>
              <a:rPr lang="nl-BE" dirty="0"/>
              <a:t>Practical </a:t>
            </a:r>
            <a:r>
              <a:rPr lang="nl-BE" dirty="0" err="1"/>
              <a:t>realizations</a:t>
            </a:r>
            <a:endParaRPr lang="nl-BE" dirty="0"/>
          </a:p>
          <a:p>
            <a:pPr marL="0" indent="0">
              <a:buNone/>
            </a:pPr>
            <a:r>
              <a:rPr lang="nl-BE" dirty="0" err="1"/>
              <a:t>Didactical</a:t>
            </a:r>
            <a:r>
              <a:rPr lang="nl-BE" dirty="0"/>
              <a:t> </a:t>
            </a:r>
            <a:r>
              <a:rPr lang="nl-BE" dirty="0" err="1"/>
              <a:t>movies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Teacher training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226FFA3-3374-48C5-BAE3-77BF6F37E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5" y="4924318"/>
            <a:ext cx="4314548" cy="123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9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ICT </a:t>
            </a:r>
            <a:r>
              <a:rPr lang="nl-BE" sz="3200" dirty="0" err="1"/>
              <a:t>based</a:t>
            </a:r>
            <a:r>
              <a:rPr lang="nl-BE" sz="3200" dirty="0"/>
              <a:t> tools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The </a:t>
            </a:r>
            <a:r>
              <a:rPr lang="nl-BE" sz="2400" dirty="0" err="1"/>
              <a:t>learning</a:t>
            </a:r>
            <a:r>
              <a:rPr lang="nl-BE" sz="2400" dirty="0"/>
              <a:t> </a:t>
            </a:r>
            <a:r>
              <a:rPr lang="nl-BE" sz="2400" dirty="0" err="1"/>
              <a:t>process</a:t>
            </a:r>
            <a:r>
              <a:rPr lang="nl-BE" sz="2400" dirty="0"/>
              <a:t> </a:t>
            </a:r>
            <a:r>
              <a:rPr lang="nl-BE" sz="2400" dirty="0" err="1"/>
              <a:t>and</a:t>
            </a:r>
            <a:r>
              <a:rPr lang="nl-BE" sz="2400" dirty="0"/>
              <a:t> </a:t>
            </a:r>
            <a:r>
              <a:rPr lang="nl-BE" sz="2400" dirty="0" err="1"/>
              <a:t>the</a:t>
            </a:r>
            <a:r>
              <a:rPr lang="nl-BE" sz="2400" dirty="0"/>
              <a:t> content of </a:t>
            </a:r>
            <a:r>
              <a:rPr lang="nl-BE" sz="2400" dirty="0" err="1"/>
              <a:t>the</a:t>
            </a:r>
            <a:r>
              <a:rPr lang="nl-BE" sz="2400" dirty="0"/>
              <a:t> course is </a:t>
            </a:r>
            <a:r>
              <a:rPr lang="nl-BE" sz="2400" dirty="0" err="1"/>
              <a:t>very</a:t>
            </a:r>
            <a:r>
              <a:rPr lang="nl-BE" sz="2400" dirty="0"/>
              <a:t> important.</a:t>
            </a:r>
          </a:p>
          <a:p>
            <a:endParaRPr lang="nl-BE" sz="2400" dirty="0"/>
          </a:p>
          <a:p>
            <a:r>
              <a:rPr lang="nl-BE" sz="2400" b="1" dirty="0"/>
              <a:t>Paper </a:t>
            </a:r>
            <a:r>
              <a:rPr lang="nl-BE" sz="2400" b="1" dirty="0" err="1"/>
              <a:t>based</a:t>
            </a:r>
            <a:r>
              <a:rPr lang="nl-BE" sz="2400" b="1" dirty="0"/>
              <a:t> course </a:t>
            </a:r>
            <a:r>
              <a:rPr lang="nl-BE" sz="2400" b="1" dirty="0" err="1"/>
              <a:t>materials</a:t>
            </a:r>
            <a:r>
              <a:rPr lang="nl-BE" sz="2400" b="1" dirty="0"/>
              <a:t> </a:t>
            </a:r>
            <a:r>
              <a:rPr lang="nl-BE" sz="2400" dirty="0" err="1"/>
              <a:t>remain</a:t>
            </a:r>
            <a:r>
              <a:rPr lang="nl-BE" sz="2400" dirty="0"/>
              <a:t> important. But</a:t>
            </a:r>
          </a:p>
          <a:p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b="1" dirty="0"/>
              <a:t>digital content </a:t>
            </a:r>
            <a:r>
              <a:rPr lang="nl-BE" sz="2400" dirty="0"/>
              <a:t>is easy </a:t>
            </a:r>
            <a:r>
              <a:rPr lang="nl-BE" sz="2400" dirty="0" err="1"/>
              <a:t>to</a:t>
            </a:r>
            <a:r>
              <a:rPr lang="nl-BE" sz="2400" dirty="0"/>
              <a:t> </a:t>
            </a:r>
            <a:r>
              <a:rPr lang="nl-BE" sz="2400" dirty="0" err="1"/>
              <a:t>adapt</a:t>
            </a:r>
            <a:r>
              <a:rPr lang="nl-BE" sz="2400" dirty="0"/>
              <a:t> </a:t>
            </a:r>
            <a:r>
              <a:rPr lang="nl-BE" sz="2400" dirty="0" err="1"/>
              <a:t>to</a:t>
            </a:r>
            <a:r>
              <a:rPr lang="nl-BE" sz="2400" dirty="0"/>
              <a:t> new </a:t>
            </a:r>
            <a:r>
              <a:rPr lang="nl-BE" sz="2400" dirty="0" err="1"/>
              <a:t>circumstances</a:t>
            </a:r>
            <a:r>
              <a:rPr lang="nl-BE" sz="24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b="1" dirty="0"/>
              <a:t>digital content </a:t>
            </a:r>
            <a:r>
              <a:rPr lang="nl-BE" sz="2400" dirty="0"/>
              <a:t>is easy </a:t>
            </a:r>
            <a:r>
              <a:rPr lang="nl-BE" sz="2400" dirty="0" err="1"/>
              <a:t>to</a:t>
            </a:r>
            <a:r>
              <a:rPr lang="nl-BE" sz="2400" dirty="0"/>
              <a:t> </a:t>
            </a:r>
            <a:r>
              <a:rPr lang="nl-BE" sz="2400" dirty="0" err="1"/>
              <a:t>structure</a:t>
            </a:r>
            <a:r>
              <a:rPr lang="nl-BE" sz="24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b="1" dirty="0"/>
              <a:t>digital content </a:t>
            </a:r>
            <a:r>
              <a:rPr lang="nl-BE" sz="2400" dirty="0" err="1"/>
              <a:t>provides</a:t>
            </a:r>
            <a:r>
              <a:rPr lang="nl-BE" sz="2400" dirty="0"/>
              <a:t> new </a:t>
            </a:r>
            <a:r>
              <a:rPr lang="nl-BE" sz="2400" dirty="0" err="1"/>
              <a:t>possibilities</a:t>
            </a:r>
            <a:r>
              <a:rPr lang="nl-BE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/>
          </a:p>
          <a:p>
            <a:r>
              <a:rPr lang="nl-BE" sz="2400" dirty="0" err="1"/>
              <a:t>This</a:t>
            </a:r>
            <a:r>
              <a:rPr lang="nl-BE" sz="2400" dirty="0"/>
              <a:t> is </a:t>
            </a:r>
            <a:r>
              <a:rPr lang="nl-BE" sz="2400" dirty="0" err="1"/>
              <a:t>very</a:t>
            </a:r>
            <a:r>
              <a:rPr lang="nl-BE" sz="2400" dirty="0"/>
              <a:t> important </a:t>
            </a:r>
            <a:r>
              <a:rPr lang="nl-BE" sz="2400" dirty="0" err="1"/>
              <a:t>from</a:t>
            </a:r>
            <a:r>
              <a:rPr lang="nl-BE" sz="2400" dirty="0"/>
              <a:t> </a:t>
            </a:r>
            <a:r>
              <a:rPr lang="nl-BE" sz="2400" dirty="0" err="1"/>
              <a:t>the</a:t>
            </a:r>
            <a:r>
              <a:rPr lang="nl-BE" sz="2400" dirty="0"/>
              <a:t> point of view of </a:t>
            </a:r>
            <a:r>
              <a:rPr lang="nl-BE" sz="2400" dirty="0" err="1"/>
              <a:t>the</a:t>
            </a:r>
            <a:r>
              <a:rPr lang="nl-BE" sz="2400" dirty="0"/>
              <a:t> teacher/professor.</a:t>
            </a:r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404318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ICT </a:t>
            </a:r>
            <a:r>
              <a:rPr lang="nl-BE" sz="3200" dirty="0" err="1"/>
              <a:t>based</a:t>
            </a:r>
            <a:r>
              <a:rPr lang="nl-BE" sz="3200" dirty="0"/>
              <a:t> tools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Digital content, ICT </a:t>
            </a:r>
            <a:r>
              <a:rPr lang="nl-BE" sz="2400" dirty="0" err="1"/>
              <a:t>based</a:t>
            </a:r>
            <a:r>
              <a:rPr lang="nl-BE" sz="2400" dirty="0"/>
              <a:t> tools are </a:t>
            </a:r>
            <a:r>
              <a:rPr lang="nl-BE" sz="2400" dirty="0" err="1"/>
              <a:t>an</a:t>
            </a:r>
            <a:r>
              <a:rPr lang="nl-BE" sz="2400" dirty="0"/>
              <a:t> important topic in </a:t>
            </a:r>
            <a:r>
              <a:rPr lang="nl-BE" sz="2400" dirty="0" err="1"/>
              <a:t>the</a:t>
            </a:r>
            <a:r>
              <a:rPr lang="nl-BE" sz="2400" dirty="0"/>
              <a:t> present Erasmus+ project </a:t>
            </a:r>
            <a:r>
              <a:rPr lang="nl-BE" sz="2400" dirty="0" err="1"/>
              <a:t>CybPhys</a:t>
            </a:r>
            <a:r>
              <a:rPr lang="nl-BE" sz="2400" dirty="0"/>
              <a:t>: </a:t>
            </a:r>
            <a:r>
              <a:rPr lang="nl-BE" sz="2400" b="1" dirty="0"/>
              <a:t>WP3</a:t>
            </a:r>
          </a:p>
          <a:p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err="1"/>
              <a:t>Creation</a:t>
            </a:r>
            <a:r>
              <a:rPr lang="nl-BE" sz="2400" dirty="0"/>
              <a:t> of </a:t>
            </a:r>
            <a:r>
              <a:rPr lang="nl-BE" sz="2400" dirty="0" err="1"/>
              <a:t>an</a:t>
            </a:r>
            <a:r>
              <a:rPr lang="nl-BE" sz="2400" dirty="0"/>
              <a:t> </a:t>
            </a:r>
            <a:r>
              <a:rPr lang="nl-BE" sz="2400" b="1" dirty="0"/>
              <a:t>e-</a:t>
            </a:r>
            <a:r>
              <a:rPr lang="nl-BE" sz="2400" b="1" dirty="0" err="1"/>
              <a:t>library</a:t>
            </a:r>
            <a:r>
              <a:rPr lang="nl-BE" sz="2400" dirty="0"/>
              <a:t>: we </a:t>
            </a:r>
            <a:r>
              <a:rPr lang="nl-BE" sz="2400" dirty="0" err="1"/>
              <a:t>all</a:t>
            </a:r>
            <a:r>
              <a:rPr lang="nl-BE" sz="2400" dirty="0"/>
              <a:t> </a:t>
            </a:r>
            <a:r>
              <a:rPr lang="nl-BE" sz="2400" dirty="0" err="1"/>
              <a:t>together</a:t>
            </a:r>
            <a:r>
              <a:rPr lang="nl-BE" sz="2400" dirty="0"/>
              <a:t> </a:t>
            </a:r>
            <a:r>
              <a:rPr lang="nl-BE" sz="2400" dirty="0" err="1"/>
              <a:t>develop</a:t>
            </a:r>
            <a:r>
              <a:rPr lang="nl-BE" sz="2400" dirty="0"/>
              <a:t> </a:t>
            </a:r>
            <a:r>
              <a:rPr lang="nl-BE" sz="2400" i="1" dirty="0"/>
              <a:t>e-books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err="1"/>
              <a:t>Developing</a:t>
            </a:r>
            <a:r>
              <a:rPr lang="nl-BE" sz="2400" dirty="0"/>
              <a:t> </a:t>
            </a:r>
            <a:r>
              <a:rPr lang="nl-BE" sz="2400" b="1" dirty="0" err="1"/>
              <a:t>learning</a:t>
            </a:r>
            <a:r>
              <a:rPr lang="nl-BE" sz="2400" b="1" dirty="0"/>
              <a:t> </a:t>
            </a:r>
            <a:r>
              <a:rPr lang="nl-BE" sz="2400" b="1" dirty="0" err="1"/>
              <a:t>and</a:t>
            </a:r>
            <a:r>
              <a:rPr lang="nl-BE" sz="2400" b="1" dirty="0"/>
              <a:t> teaching </a:t>
            </a:r>
            <a:r>
              <a:rPr lang="nl-BE" sz="2400" b="1" dirty="0" err="1"/>
              <a:t>methodologies</a:t>
            </a:r>
            <a:r>
              <a:rPr lang="nl-BE" sz="2400" b="1" dirty="0"/>
              <a:t> </a:t>
            </a:r>
            <a:r>
              <a:rPr lang="nl-BE" sz="2400" dirty="0" err="1"/>
              <a:t>and</a:t>
            </a:r>
            <a:r>
              <a:rPr lang="nl-BE" sz="2400" dirty="0"/>
              <a:t> </a:t>
            </a:r>
            <a:r>
              <a:rPr lang="nl-BE" sz="2400" dirty="0" err="1"/>
              <a:t>pedagogical</a:t>
            </a:r>
            <a:r>
              <a:rPr lang="nl-BE" sz="2400" dirty="0"/>
              <a:t> approaches </a:t>
            </a:r>
            <a:r>
              <a:rPr lang="nl-BE" sz="2400" dirty="0" err="1"/>
              <a:t>based</a:t>
            </a:r>
            <a:r>
              <a:rPr lang="nl-BE" sz="2400" dirty="0"/>
              <a:t> on </a:t>
            </a:r>
            <a:r>
              <a:rPr lang="nl-BE" sz="2400" dirty="0" err="1"/>
              <a:t>the</a:t>
            </a:r>
            <a:r>
              <a:rPr lang="nl-BE" sz="2400" dirty="0"/>
              <a:t> </a:t>
            </a:r>
            <a:r>
              <a:rPr lang="nl-BE" sz="2400" dirty="0" err="1"/>
              <a:t>use</a:t>
            </a:r>
            <a:r>
              <a:rPr lang="nl-BE" sz="2400" dirty="0"/>
              <a:t> of 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err="1"/>
              <a:t>Use</a:t>
            </a:r>
            <a:r>
              <a:rPr lang="nl-BE" sz="2400" dirty="0"/>
              <a:t> of </a:t>
            </a:r>
            <a:r>
              <a:rPr lang="nl-BE" sz="2400" b="1" dirty="0"/>
              <a:t>virtual lab </a:t>
            </a:r>
            <a:r>
              <a:rPr lang="nl-BE" sz="2400" b="1" dirty="0" err="1"/>
              <a:t>practices</a:t>
            </a:r>
            <a:r>
              <a:rPr lang="nl-BE" sz="2400" b="1" dirty="0"/>
              <a:t> </a:t>
            </a:r>
            <a:r>
              <a:rPr lang="nl-BE" sz="2400" dirty="0"/>
              <a:t>in computer classes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/>
          </a:p>
          <a:p>
            <a:r>
              <a:rPr lang="nl-BE" sz="2400" dirty="0"/>
              <a:t>A </a:t>
            </a:r>
            <a:r>
              <a:rPr lang="nl-BE" sz="2400" b="1" dirty="0"/>
              <a:t>Virtual Learning Platform </a:t>
            </a:r>
            <a:r>
              <a:rPr lang="nl-BE" sz="2400" dirty="0"/>
              <a:t>is </a:t>
            </a:r>
            <a:r>
              <a:rPr lang="nl-BE" sz="2400" dirty="0" err="1"/>
              <a:t>also</a:t>
            </a:r>
            <a:r>
              <a:rPr lang="nl-BE" sz="2400" dirty="0"/>
              <a:t> </a:t>
            </a:r>
            <a:r>
              <a:rPr lang="nl-BE" sz="2400" dirty="0" err="1"/>
              <a:t>an</a:t>
            </a:r>
            <a:r>
              <a:rPr lang="nl-BE" sz="2400" dirty="0"/>
              <a:t> important tool.</a:t>
            </a:r>
          </a:p>
        </p:txBody>
      </p:sp>
    </p:spTree>
    <p:extLst>
      <p:ext uri="{BB962C8B-B14F-4D97-AF65-F5344CB8AC3E}">
        <p14:creationId xmlns:p14="http://schemas.microsoft.com/office/powerpoint/2010/main" val="388854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Basic goal</a:t>
            </a:r>
          </a:p>
          <a:p>
            <a:pPr marL="0" indent="0">
              <a:buNone/>
            </a:pPr>
            <a:r>
              <a:rPr lang="nl-BE" dirty="0"/>
              <a:t>ICT </a:t>
            </a:r>
            <a:r>
              <a:rPr lang="nl-BE" dirty="0" err="1"/>
              <a:t>based</a:t>
            </a:r>
            <a:r>
              <a:rPr lang="nl-BE" dirty="0"/>
              <a:t> tools</a:t>
            </a:r>
          </a:p>
          <a:p>
            <a:pPr marL="0" indent="0">
              <a:buNone/>
            </a:pPr>
            <a:r>
              <a:rPr lang="nl-BE" b="1" dirty="0"/>
              <a:t>Virtual Learning Platforms</a:t>
            </a:r>
          </a:p>
          <a:p>
            <a:pPr marL="0" indent="0">
              <a:buNone/>
            </a:pPr>
            <a:r>
              <a:rPr lang="nl-BE" dirty="0"/>
              <a:t>Practical </a:t>
            </a:r>
            <a:r>
              <a:rPr lang="nl-BE" dirty="0" err="1"/>
              <a:t>realizations</a:t>
            </a:r>
            <a:endParaRPr lang="nl-BE" dirty="0"/>
          </a:p>
          <a:p>
            <a:pPr marL="0" indent="0">
              <a:buNone/>
            </a:pPr>
            <a:r>
              <a:rPr lang="nl-BE" dirty="0" err="1"/>
              <a:t>Didactical</a:t>
            </a:r>
            <a:r>
              <a:rPr lang="nl-BE" dirty="0"/>
              <a:t> </a:t>
            </a:r>
            <a:r>
              <a:rPr lang="nl-BE" dirty="0" err="1"/>
              <a:t>movies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Teacher training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6AE17F6-BA7E-4491-B67C-4513C4033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5119473"/>
            <a:ext cx="3346882" cy="95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8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KU Leuven, Campus Brugge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Virtual Learning Platforms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A </a:t>
            </a:r>
            <a:r>
              <a:rPr lang="nl-BE" sz="2400" b="1" dirty="0"/>
              <a:t>Virtual Learning Platforms </a:t>
            </a:r>
            <a:r>
              <a:rPr lang="nl-BE" sz="2400" dirty="0" err="1"/>
              <a:t>allows</a:t>
            </a:r>
            <a:r>
              <a:rPr lang="nl-BE" sz="2400" dirty="0"/>
              <a:t> </a:t>
            </a:r>
            <a:r>
              <a:rPr lang="nl-BE" sz="2400" dirty="0" err="1"/>
              <a:t>teachers</a:t>
            </a:r>
            <a:r>
              <a:rPr lang="nl-BE" sz="2400" dirty="0"/>
              <a:t> </a:t>
            </a:r>
            <a:r>
              <a:rPr lang="nl-BE" sz="2400" dirty="0" err="1"/>
              <a:t>to</a:t>
            </a:r>
            <a:endParaRPr lang="nl-BE" sz="2400" dirty="0"/>
          </a:p>
          <a:p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err="1"/>
              <a:t>provide</a:t>
            </a:r>
            <a:r>
              <a:rPr lang="nl-BE" sz="2400" dirty="0"/>
              <a:t> </a:t>
            </a:r>
            <a:r>
              <a:rPr lang="nl-BE" sz="2400" dirty="0" err="1"/>
              <a:t>students</a:t>
            </a:r>
            <a:r>
              <a:rPr lang="nl-BE" sz="2400" dirty="0"/>
              <a:t> </a:t>
            </a:r>
            <a:r>
              <a:rPr lang="nl-BE" sz="2400" dirty="0" err="1"/>
              <a:t>with</a:t>
            </a:r>
            <a:r>
              <a:rPr lang="nl-BE" sz="2400" dirty="0"/>
              <a:t> </a:t>
            </a:r>
            <a:r>
              <a:rPr lang="nl-BE" sz="2400" dirty="0" err="1"/>
              <a:t>study</a:t>
            </a:r>
            <a:r>
              <a:rPr lang="nl-BE" sz="2400" dirty="0"/>
              <a:t> </a:t>
            </a:r>
            <a:r>
              <a:rPr lang="nl-BE" sz="2400" dirty="0" err="1"/>
              <a:t>material</a:t>
            </a:r>
            <a:r>
              <a:rPr lang="nl-BE" sz="2400" dirty="0"/>
              <a:t> of different types (</a:t>
            </a:r>
            <a:r>
              <a:rPr lang="nl-BE" sz="2400" dirty="0" err="1"/>
              <a:t>for</a:t>
            </a:r>
            <a:r>
              <a:rPr lang="nl-BE" sz="2400" dirty="0"/>
              <a:t> </a:t>
            </a:r>
            <a:r>
              <a:rPr lang="nl-BE" sz="2400" dirty="0" err="1"/>
              <a:t>example</a:t>
            </a:r>
            <a:r>
              <a:rPr lang="nl-BE" sz="2400" dirty="0"/>
              <a:t> e-books),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err="1"/>
              <a:t>interact</a:t>
            </a:r>
            <a:r>
              <a:rPr lang="nl-BE" sz="2400" dirty="0"/>
              <a:t> </a:t>
            </a:r>
            <a:r>
              <a:rPr lang="nl-BE" sz="2400" dirty="0" err="1"/>
              <a:t>with</a:t>
            </a:r>
            <a:r>
              <a:rPr lang="nl-BE" sz="2400" dirty="0"/>
              <a:t> </a:t>
            </a:r>
            <a:r>
              <a:rPr lang="nl-BE" sz="2400" dirty="0" err="1"/>
              <a:t>the</a:t>
            </a:r>
            <a:r>
              <a:rPr lang="nl-BE" sz="2400" dirty="0"/>
              <a:t> </a:t>
            </a:r>
            <a:r>
              <a:rPr lang="nl-BE" sz="2400" dirty="0" err="1"/>
              <a:t>students</a:t>
            </a:r>
            <a:r>
              <a:rPr lang="nl-BE" sz="2400" dirty="0"/>
              <a:t> in real-time,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follow </a:t>
            </a:r>
            <a:r>
              <a:rPr lang="nl-BE" sz="2400" dirty="0" err="1"/>
              <a:t>the</a:t>
            </a:r>
            <a:r>
              <a:rPr lang="nl-BE" sz="2400" dirty="0"/>
              <a:t> evolution of </a:t>
            </a:r>
            <a:r>
              <a:rPr lang="nl-BE" sz="2400" dirty="0" err="1"/>
              <a:t>the</a:t>
            </a:r>
            <a:r>
              <a:rPr lang="nl-BE" sz="2400" dirty="0"/>
              <a:t> </a:t>
            </a:r>
            <a:r>
              <a:rPr lang="nl-BE" sz="2400" dirty="0" err="1"/>
              <a:t>learning</a:t>
            </a:r>
            <a:r>
              <a:rPr lang="nl-BE" sz="2400" dirty="0"/>
              <a:t> </a:t>
            </a:r>
            <a:r>
              <a:rPr lang="nl-BE" sz="2400" dirty="0" err="1"/>
              <a:t>process</a:t>
            </a:r>
            <a:r>
              <a:rPr lang="nl-BE" sz="24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err="1"/>
              <a:t>know</a:t>
            </a:r>
            <a:r>
              <a:rPr lang="nl-BE" sz="2400" dirty="0"/>
              <a:t> </a:t>
            </a:r>
            <a:r>
              <a:rPr lang="nl-BE" sz="2400" dirty="0" err="1"/>
              <a:t>the</a:t>
            </a:r>
            <a:r>
              <a:rPr lang="nl-BE" sz="2400" dirty="0"/>
              <a:t> performance of </a:t>
            </a:r>
            <a:r>
              <a:rPr lang="nl-BE" sz="2400" dirty="0" err="1"/>
              <a:t>each</a:t>
            </a:r>
            <a:r>
              <a:rPr lang="nl-BE" sz="2400" dirty="0"/>
              <a:t> student in </a:t>
            </a:r>
            <a:r>
              <a:rPr lang="nl-BE" sz="2400" dirty="0" err="1"/>
              <a:t>specific</a:t>
            </a:r>
            <a:r>
              <a:rPr lang="nl-BE" sz="2400" dirty="0"/>
              <a:t> </a:t>
            </a:r>
            <a:r>
              <a:rPr lang="nl-BE" sz="2400" dirty="0" err="1"/>
              <a:t>tasks</a:t>
            </a:r>
            <a:r>
              <a:rPr lang="nl-BE" sz="24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…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B6D40B4-C87F-489B-818F-58877716D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49" y="4110361"/>
            <a:ext cx="4850831" cy="19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68722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863</Words>
  <Application>Microsoft Office PowerPoint</Application>
  <PresentationFormat>Diavoorstelling (4:3)</PresentationFormat>
  <Paragraphs>200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KU Leuven</vt:lpstr>
      <vt:lpstr>KU Leuven sedes</vt:lpstr>
      <vt:lpstr>Implementation  of  Innovative ICT based  Teaching &amp; Learning Methods  (related to WP3) </vt:lpstr>
      <vt:lpstr>Table of content</vt:lpstr>
      <vt:lpstr>Basic goal</vt:lpstr>
      <vt:lpstr>Basic goal</vt:lpstr>
      <vt:lpstr>Table of content</vt:lpstr>
      <vt:lpstr>ICT based tools</vt:lpstr>
      <vt:lpstr>ICT based tools</vt:lpstr>
      <vt:lpstr>Table of content</vt:lpstr>
      <vt:lpstr>Virtual Learning Platforms</vt:lpstr>
      <vt:lpstr>Virtual Learning Platforms</vt:lpstr>
      <vt:lpstr>Table of content</vt:lpstr>
      <vt:lpstr>Practical realizations</vt:lpstr>
      <vt:lpstr>Practical realizations</vt:lpstr>
      <vt:lpstr>Practical realizations</vt:lpstr>
      <vt:lpstr>Practical realizations</vt:lpstr>
      <vt:lpstr>Table of content</vt:lpstr>
      <vt:lpstr>Didactical movies</vt:lpstr>
      <vt:lpstr>Didactical movies</vt:lpstr>
      <vt:lpstr>Table of content</vt:lpstr>
      <vt:lpstr>Teacher training</vt:lpstr>
      <vt:lpstr>Teacher training</vt:lpstr>
      <vt:lpstr>Teacher training</vt:lpstr>
      <vt:lpstr>Teacher training</vt:lpstr>
      <vt:lpstr>Table of content</vt:lpstr>
      <vt:lpstr>Thank your for your attention!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2017-09-13T11:56:44Z</dcterms:created>
  <dcterms:modified xsi:type="dcterms:W3CDTF">2021-10-04T11:55:42Z</dcterms:modified>
</cp:coreProperties>
</file>