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40" r:id="rId1"/>
  </p:sldMasterIdLst>
  <p:notesMasterIdLst>
    <p:notesMasterId r:id="rId20"/>
  </p:notesMasterIdLst>
  <p:sldIdLst>
    <p:sldId id="256" r:id="rId2"/>
    <p:sldId id="297" r:id="rId3"/>
    <p:sldId id="307" r:id="rId4"/>
    <p:sldId id="309" r:id="rId5"/>
    <p:sldId id="286" r:id="rId6"/>
    <p:sldId id="294" r:id="rId7"/>
    <p:sldId id="289" r:id="rId8"/>
    <p:sldId id="295" r:id="rId9"/>
    <p:sldId id="296" r:id="rId10"/>
    <p:sldId id="298" r:id="rId11"/>
    <p:sldId id="290" r:id="rId12"/>
    <p:sldId id="299" r:id="rId13"/>
    <p:sldId id="300" r:id="rId14"/>
    <p:sldId id="301" r:id="rId15"/>
    <p:sldId id="302" r:id="rId16"/>
    <p:sldId id="303" r:id="rId17"/>
    <p:sldId id="310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3867" autoAdjust="0"/>
  </p:normalViewPr>
  <p:slideViewPr>
    <p:cSldViewPr>
      <p:cViewPr>
        <p:scale>
          <a:sx n="60" d="100"/>
          <a:sy n="60" d="100"/>
        </p:scale>
        <p:origin x="-1468" y="-1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6ADA8-7D24-4935-8F5A-4B07FB23010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22AE9-821F-4C05-A35F-1998CB466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1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10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10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1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1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5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1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6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971FDB-A828-4A82-A45E-C5EABF5C58BE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3971FDB-A828-4A82-A45E-C5EABF5C58BE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971FDB-A828-4A82-A45E-C5EABF5C58BE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971FDB-A828-4A82-A45E-C5EABF5C58BE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3971FDB-A828-4A82-A45E-C5EABF5C58BE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0.png"/><Relationship Id="rId7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995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335" y="1700808"/>
            <a:ext cx="6408712" cy="1584176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ERASMUS+</a:t>
            </a:r>
            <a:br>
              <a:rPr lang="en-US" sz="4800" dirty="0"/>
            </a:br>
            <a:r>
              <a:rPr lang="en-US" sz="4800" dirty="0" err="1"/>
              <a:t>Modelling</a:t>
            </a:r>
            <a:r>
              <a:rPr lang="en-US" sz="4800" dirty="0"/>
              <a:t> </a:t>
            </a:r>
            <a:r>
              <a:rPr lang="en-US" sz="4800" dirty="0" err="1"/>
              <a:t>CybPhys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3200" dirty="0"/>
              <a:t>609557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3405" y="3356992"/>
            <a:ext cx="6553200" cy="457200"/>
          </a:xfrm>
        </p:spPr>
        <p:txBody>
          <a:bodyPr>
            <a:noAutofit/>
          </a:bodyPr>
          <a:lstStyle/>
          <a:p>
            <a:pPr algn="ctr"/>
            <a:r>
              <a:rPr lang="en-US" b="1" dirty="0" err="1"/>
              <a:t>Kryvyi</a:t>
            </a:r>
            <a:r>
              <a:rPr lang="en-US" b="1" dirty="0"/>
              <a:t> </a:t>
            </a:r>
            <a:r>
              <a:rPr lang="en-US" b="1" dirty="0" err="1"/>
              <a:t>Rih</a:t>
            </a:r>
            <a:r>
              <a:rPr lang="en-US" b="1" dirty="0"/>
              <a:t> National University</a:t>
            </a:r>
          </a:p>
          <a:p>
            <a:pPr algn="ctr"/>
            <a:r>
              <a:rPr lang="en-US" b="1" dirty="0" smtClean="0"/>
              <a:t>WP2 – report (15-16/11/21)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995"/>
            <a:ext cx="1877564" cy="16913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076777-AFBC-49E6-A0A2-1969A7DF5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12" y="78465"/>
            <a:ext cx="3556493" cy="1015882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184" y="4291731"/>
            <a:ext cx="2514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object 4"/>
          <p:cNvSpPr>
            <a:spLocks noChangeArrowheads="1"/>
          </p:cNvSpPr>
          <p:nvPr/>
        </p:nvSpPr>
        <p:spPr bwMode="auto">
          <a:xfrm>
            <a:off x="6477000" y="4258394"/>
            <a:ext cx="2520950" cy="22431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0" name="object 133"/>
          <p:cNvSpPr>
            <a:spLocks noChangeArrowheads="1"/>
          </p:cNvSpPr>
          <p:nvPr/>
        </p:nvSpPr>
        <p:spPr bwMode="auto">
          <a:xfrm>
            <a:off x="2971800" y="4139331"/>
            <a:ext cx="3276600" cy="23860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4138"/>
            <a:ext cx="3350333" cy="467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94478"/>
            <a:ext cx="73838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was decided to include a number of disciplines, such </a:t>
            </a:r>
            <a:r>
              <a:rPr lang="en-US" dirty="0" smtClean="0"/>
              <a:t>as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indent="-285750" fontAlgn="t">
              <a:buFont typeface="Arial" pitchFamily="34" charset="0"/>
              <a:buChar char="•"/>
            </a:pPr>
            <a:r>
              <a:rPr lang="en-US" b="1" dirty="0"/>
              <a:t>Smart manufacturing based on cyber-physical systems</a:t>
            </a:r>
            <a:endParaRPr lang="ru-RU" dirty="0"/>
          </a:p>
          <a:p>
            <a:pPr marL="285750" indent="-285750" fontAlgn="t">
              <a:buFont typeface="Arial" pitchFamily="34" charset="0"/>
              <a:buChar char="•"/>
            </a:pPr>
            <a:r>
              <a:rPr lang="en-US" b="1" dirty="0"/>
              <a:t>Machine Learning for Cyber Physical Systems and Industry </a:t>
            </a:r>
            <a:r>
              <a:rPr lang="en-US" b="1" dirty="0" smtClean="0"/>
              <a:t>4.0</a:t>
            </a:r>
            <a:endParaRPr lang="ru-RU" b="1" dirty="0" smtClean="0"/>
          </a:p>
          <a:p>
            <a:pPr marL="285750" indent="-285750" fontAlgn="t">
              <a:buFont typeface="Arial" pitchFamily="34" charset="0"/>
              <a:buChar char="•"/>
            </a:pPr>
            <a:r>
              <a:rPr lang="en-US" b="1" dirty="0"/>
              <a:t>Project Approach to the Designing of Cyber-Physical Systems</a:t>
            </a:r>
            <a:endParaRPr lang="ru-RU" b="1" dirty="0"/>
          </a:p>
          <a:p>
            <a:pPr fontAlgn="t"/>
            <a:endParaRPr lang="ru-RU" b="1" dirty="0" smtClean="0"/>
          </a:p>
          <a:p>
            <a:r>
              <a:rPr lang="en-US" dirty="0" smtClean="0"/>
              <a:t> </a:t>
            </a:r>
            <a:r>
              <a:rPr lang="en-US" dirty="0"/>
              <a:t>in the curriculum of the specialty </a:t>
            </a:r>
            <a:endParaRPr lang="ru-RU" dirty="0" smtClean="0"/>
          </a:p>
          <a:p>
            <a:r>
              <a:rPr lang="ru-RU" dirty="0" smtClean="0"/>
              <a:t>122-</a:t>
            </a:r>
            <a:r>
              <a:rPr lang="en-US" dirty="0" smtClean="0"/>
              <a:t>Computer </a:t>
            </a:r>
            <a:r>
              <a:rPr lang="en-US" dirty="0"/>
              <a:t>Science (Master's level)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7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60648"/>
            <a:ext cx="3383264" cy="8589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25" y="1255526"/>
            <a:ext cx="5089796" cy="4149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1988840"/>
            <a:ext cx="4335853" cy="2390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0133" y="4653135"/>
            <a:ext cx="4686637" cy="21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188057"/>
              </p:ext>
            </p:extLst>
          </p:nvPr>
        </p:nvGraphicFramePr>
        <p:xfrm>
          <a:off x="1043607" y="140458"/>
          <a:ext cx="700953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95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Course: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Modern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Information Technologies in Transport (MITT)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999027"/>
              </p:ext>
            </p:extLst>
          </p:nvPr>
        </p:nvGraphicFramePr>
        <p:xfrm>
          <a:off x="85860" y="1191578"/>
          <a:ext cx="2147707" cy="406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07"/>
              </a:tblGrid>
              <a:tr h="4066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Finished tasks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6115"/>
              </p:ext>
            </p:extLst>
          </p:nvPr>
        </p:nvGraphicFramePr>
        <p:xfrm>
          <a:off x="2507615" y="1181183"/>
          <a:ext cx="367240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3484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Workpackage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development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я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534475"/>
              </p:ext>
            </p:extLst>
          </p:nvPr>
        </p:nvGraphicFramePr>
        <p:xfrm>
          <a:off x="1023614" y="666018"/>
          <a:ext cx="702953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5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Course: Open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Pit Transport Cyber-Physical Systems (OPT CPS)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я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805795"/>
              </p:ext>
            </p:extLst>
          </p:nvPr>
        </p:nvGraphicFramePr>
        <p:xfrm>
          <a:off x="2496725" y="1639896"/>
          <a:ext cx="5568375" cy="43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8375"/>
              </a:tblGrid>
              <a:tr h="435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Curriculums, Syllabi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Work Programs are in use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я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6656"/>
              </p:ext>
            </p:extLst>
          </p:nvPr>
        </p:nvGraphicFramePr>
        <p:xfrm>
          <a:off x="2519520" y="2188931"/>
          <a:ext cx="5563836" cy="383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3836"/>
              </a:tblGrid>
              <a:tr h="3834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E-books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chapters were prepared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кутник 20"/>
          <p:cNvSpPr/>
          <p:nvPr/>
        </p:nvSpPr>
        <p:spPr>
          <a:xfrm>
            <a:off x="2461899" y="2589293"/>
            <a:ext cx="5398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Cyber-Physical </a:t>
            </a:r>
            <a:r>
              <a:rPr lang="en-US" i="1" dirty="0"/>
              <a:t>Systems for Clean </a:t>
            </a:r>
            <a:r>
              <a:rPr lang="en-US" i="1" dirty="0" smtClean="0"/>
              <a:t>Transportation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Сhapter </a:t>
            </a:r>
            <a:r>
              <a:rPr lang="en-US" dirty="0"/>
              <a:t>10. Road Traffic Cyber-Physical Systems </a:t>
            </a:r>
            <a:r>
              <a:rPr lang="en-US" dirty="0" smtClean="0"/>
              <a:t>Microsimulation (In Ukrainian and English) </a:t>
            </a:r>
            <a:endParaRPr lang="uk-UA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2467603" y="3412510"/>
            <a:ext cx="5387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Cyber-Physical Systems Modelling and </a:t>
            </a:r>
            <a:r>
              <a:rPr lang="en-US" i="1" dirty="0" smtClean="0"/>
              <a:t>Simulation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Chapter </a:t>
            </a:r>
            <a:r>
              <a:rPr lang="en-US" dirty="0"/>
              <a:t>5: Transportation Systems (simulation,</a:t>
            </a:r>
          </a:p>
          <a:p>
            <a:r>
              <a:rPr lang="en-US" dirty="0"/>
              <a:t>modelling, traffic video analysis</a:t>
            </a:r>
            <a:r>
              <a:rPr lang="en-US" dirty="0" smtClean="0"/>
              <a:t>) (in English)</a:t>
            </a:r>
            <a:endParaRPr lang="uk-UA" dirty="0"/>
          </a:p>
        </p:txBody>
      </p:sp>
      <p:graphicFrame>
        <p:nvGraphicFramePr>
          <p:cNvPr id="26" name="Таблиця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39245"/>
              </p:ext>
            </p:extLst>
          </p:nvPr>
        </p:nvGraphicFramePr>
        <p:xfrm>
          <a:off x="2348100" y="4335840"/>
          <a:ext cx="5729062" cy="39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9062"/>
              </a:tblGrid>
              <a:tr h="3951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Student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training have been conducting on MITT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я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39142"/>
              </p:ext>
            </p:extLst>
          </p:nvPr>
        </p:nvGraphicFramePr>
        <p:xfrm>
          <a:off x="2348100" y="4844916"/>
          <a:ext cx="57462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202"/>
              </a:tblGrid>
              <a:tr h="429295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 method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road traffic survey was successfully tested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10943"/>
              </p:ext>
            </p:extLst>
          </p:nvPr>
        </p:nvGraphicFramePr>
        <p:xfrm>
          <a:off x="57305" y="4323150"/>
          <a:ext cx="2147707" cy="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07"/>
              </a:tblGrid>
              <a:tr h="4205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urrent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tasks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13232"/>
              </p:ext>
            </p:extLst>
          </p:nvPr>
        </p:nvGraphicFramePr>
        <p:xfrm>
          <a:off x="85745" y="6098034"/>
          <a:ext cx="2119267" cy="49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267"/>
              </a:tblGrid>
              <a:tr h="492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Future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tasks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0230"/>
              </p:ext>
            </p:extLst>
          </p:nvPr>
        </p:nvGraphicFramePr>
        <p:xfrm>
          <a:off x="2348100" y="5570044"/>
          <a:ext cx="5751008" cy="39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008"/>
              </a:tblGrid>
              <a:tr h="3951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materials for OPT CPS are tested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я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0378"/>
              </p:ext>
            </p:extLst>
          </p:nvPr>
        </p:nvGraphicFramePr>
        <p:xfrm>
          <a:off x="2348100" y="6098034"/>
          <a:ext cx="572906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9062"/>
              </a:tblGrid>
              <a:tr h="3951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Instructional guidelines 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labs will be developed with cooperation with key stakeholders 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2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08963"/>
              </p:ext>
            </p:extLst>
          </p:nvPr>
        </p:nvGraphicFramePr>
        <p:xfrm>
          <a:off x="211535" y="173067"/>
          <a:ext cx="539859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8591"/>
              </a:tblGrid>
              <a:tr h="435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Curriculum, Syllabus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Work Program are available on Automobile Department web-site: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211535" y="813147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https</a:t>
            </a:r>
            <a:r>
              <a:rPr lang="en-US" dirty="0">
                <a:solidFill>
                  <a:schemeClr val="tx2"/>
                </a:solidFill>
              </a:rPr>
              <a:t>://at.knu.edu.ua/</a:t>
            </a:r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4" y="1164578"/>
            <a:ext cx="6596406" cy="198773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89185" y="3216004"/>
            <a:ext cx="791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http://mlib.knu.edu.ua/course/index.php?categoryid=87&amp;browse=courses&amp;perpage=20&amp;page=1</a:t>
            </a:r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44" y="3862335"/>
            <a:ext cx="6182714" cy="2919210"/>
          </a:xfrm>
          <a:prstGeom prst="rect">
            <a:avLst/>
          </a:prstGeom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15582"/>
              </p:ext>
            </p:extLst>
          </p:nvPr>
        </p:nvGraphicFramePr>
        <p:xfrm>
          <a:off x="189185" y="2805592"/>
          <a:ext cx="3341489" cy="48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489"/>
              </a:tblGrid>
              <a:tr h="489052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and KNU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moodle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platform: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7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764704"/>
            <a:ext cx="4489660" cy="5328592"/>
          </a:xfrm>
          <a:prstGeom prst="rect">
            <a:avLst/>
          </a:prstGeom>
        </p:spPr>
      </p:pic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48470"/>
              </p:ext>
            </p:extLst>
          </p:nvPr>
        </p:nvGraphicFramePr>
        <p:xfrm>
          <a:off x="323528" y="135960"/>
          <a:ext cx="7375795" cy="39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795"/>
              </a:tblGrid>
              <a:tr h="395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Fragments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syllabus and work program of MITT course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9" y="620688"/>
            <a:ext cx="4824536" cy="62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317643"/>
              </p:ext>
            </p:extLst>
          </p:nvPr>
        </p:nvGraphicFramePr>
        <p:xfrm>
          <a:off x="323528" y="135960"/>
          <a:ext cx="7375795" cy="39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795"/>
              </a:tblGrid>
              <a:tr h="395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Fragments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syllabus and work program of OPT CPS course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4761161" cy="5499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161" y="686966"/>
            <a:ext cx="4203327" cy="55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91" y="1099145"/>
            <a:ext cx="2152650" cy="1504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102965"/>
            <a:ext cx="6120680" cy="1185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620" y="2142146"/>
            <a:ext cx="6121772" cy="958935"/>
          </a:xfrm>
          <a:prstGeom prst="rect">
            <a:avLst/>
          </a:prstGeom>
        </p:spPr>
      </p:pic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2016"/>
              </p:ext>
            </p:extLst>
          </p:nvPr>
        </p:nvGraphicFramePr>
        <p:xfrm>
          <a:off x="1763688" y="141447"/>
          <a:ext cx="5563836" cy="51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3836"/>
              </a:tblGrid>
              <a:tr h="5148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E-books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chapters are uploaded to BSU platform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251520" y="65633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https://eduphys.bsu.by/course/view.php?id=104</a:t>
            </a:r>
            <a:endParaRPr lang="uk-UA" dirty="0">
              <a:solidFill>
                <a:schemeClr val="tx2"/>
              </a:solidFill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325693"/>
              </p:ext>
            </p:extLst>
          </p:nvPr>
        </p:nvGraphicFramePr>
        <p:xfrm>
          <a:off x="1785440" y="3080435"/>
          <a:ext cx="5542084" cy="39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2084"/>
              </a:tblGrid>
              <a:tr h="395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Student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training on MITT in Google Classroom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8" y="3475595"/>
            <a:ext cx="3383264" cy="8589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668" y="4347095"/>
            <a:ext cx="4335853" cy="23903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3488165"/>
            <a:ext cx="3803207" cy="3100581"/>
          </a:xfrm>
          <a:prstGeom prst="rect">
            <a:avLst/>
          </a:prstGeom>
        </p:spPr>
      </p:pic>
      <p:pic>
        <p:nvPicPr>
          <p:cNvPr id="11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41205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j-lt"/>
                <a:ea typeface="+mj-ea"/>
                <a:cs typeface="+mj-cs"/>
              </a:rPr>
              <a:t>Questionnaires for  151 – Cyber-physical systems in industry, business and transport</a:t>
            </a:r>
            <a:endParaRPr lang="en-US" sz="2800" b="1" i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1" y="1412776"/>
            <a:ext cx="4224890" cy="53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328498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http://aknt.knu.edu.ua/kafedra/opituvannja/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4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B9C6B8F-9355-454B-B40B-8F3138B2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0" y="4293096"/>
            <a:ext cx="7848872" cy="780696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i="1" dirty="0" err="1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Krivyi</a:t>
            </a: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en-US" sz="3200" i="1" dirty="0" err="1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Rih</a:t>
            </a: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National University –</a:t>
            </a:r>
            <a:b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</a:b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/>
            </a:r>
            <a:b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</a:b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WE ARE READY FOR ERASMUS +</a:t>
            </a:r>
            <a:b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</a:b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Modelling </a:t>
            </a:r>
            <a:r>
              <a:rPr lang="en-US" sz="3200" i="1" dirty="0" err="1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CybPhys</a:t>
            </a: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b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</a:b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609557 </a:t>
            </a:r>
            <a:r>
              <a:rPr lang="ru-RU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</a:t>
            </a: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HALLENGES!</a:t>
            </a:r>
            <a:b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</a:b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endParaRPr lang="ru-RU" sz="3200" i="1" dirty="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" name="Picture 2" descr="http://aknt.knu.edu.ua/wp-content/uploads/cybphys_logo_smal-300x54.jpg">
            <a:extLst>
              <a:ext uri="{FF2B5EF4-FFF2-40B4-BE49-F238E27FC236}">
                <a16:creationId xmlns:a16="http://schemas.microsoft.com/office/drawing/2014/main" xmlns="" id="{FB0B6D89-DEE4-4672-9152-FF00FD13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4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26EA2C-2386-4AAC-A6FB-B7A215E04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69" y="0"/>
            <a:ext cx="3556493" cy="10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05" y="188640"/>
            <a:ext cx="7848872" cy="72182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151 – «С</a:t>
            </a:r>
            <a:r>
              <a:rPr lang="en-US" sz="2800" i="1" cap="none" dirty="0" err="1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yber</a:t>
            </a:r>
            <a:r>
              <a:rPr lang="en-US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-Physical Systems in industry, business and transport</a:t>
            </a:r>
            <a:r>
              <a:rPr lang="uk-UA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» - </a:t>
            </a:r>
            <a:r>
              <a:rPr lang="en-US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key milestones</a:t>
            </a:r>
            <a:endParaRPr lang="ru-RU" sz="2800" i="1" dirty="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229" y="1253188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Obligations of the </a:t>
            </a:r>
            <a:r>
              <a:rPr lang="en-US" sz="1600" dirty="0" err="1"/>
              <a:t>Kryvyi</a:t>
            </a:r>
            <a:r>
              <a:rPr lang="en-US" sz="1600" dirty="0"/>
              <a:t> </a:t>
            </a:r>
            <a:r>
              <a:rPr lang="en-US" sz="1600" dirty="0" err="1"/>
              <a:t>Rih</a:t>
            </a:r>
            <a:r>
              <a:rPr lang="en-US" sz="1600" dirty="0"/>
              <a:t> National University </a:t>
            </a:r>
            <a:r>
              <a:rPr lang="en-US" sz="1600" dirty="0" smtClean="0"/>
              <a:t>are </a:t>
            </a:r>
            <a:r>
              <a:rPr lang="en-US" sz="1600" dirty="0"/>
              <a:t>to </a:t>
            </a:r>
            <a:r>
              <a:rPr lang="en-US" sz="1600" dirty="0" smtClean="0"/>
              <a:t>open</a:t>
            </a:r>
            <a:r>
              <a:rPr lang="ru-RU" sz="1600" dirty="0" smtClean="0"/>
              <a:t> (</a:t>
            </a:r>
            <a:r>
              <a:rPr lang="en-US" sz="1600" dirty="0" smtClean="0"/>
              <a:t>Sept 2021) </a:t>
            </a:r>
            <a:r>
              <a:rPr lang="en-US" sz="1600" dirty="0"/>
              <a:t>and accredit </a:t>
            </a:r>
            <a:r>
              <a:rPr lang="en-US" sz="1600" dirty="0" smtClean="0"/>
              <a:t>by </a:t>
            </a:r>
            <a:r>
              <a:rPr lang="en-US" sz="1600" dirty="0"/>
              <a:t>National Agency for Quality Assurance in Higher Education (</a:t>
            </a:r>
            <a:r>
              <a:rPr lang="en-US" sz="1600" dirty="0" smtClean="0"/>
              <a:t>Nov 2022) a </a:t>
            </a:r>
            <a:r>
              <a:rPr lang="en-US" sz="1600" dirty="0"/>
              <a:t>new educational and professional program </a:t>
            </a:r>
            <a:r>
              <a:rPr lang="ru-RU" sz="1600" i="1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151 </a:t>
            </a:r>
            <a:r>
              <a:rPr lang="ru-RU" sz="16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– «С</a:t>
            </a:r>
            <a:r>
              <a:rPr lang="en-US" sz="1600" i="1" dirty="0" err="1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yber</a:t>
            </a:r>
            <a:r>
              <a:rPr lang="en-US" sz="16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-Physical Systems in industry, business and transport</a:t>
            </a:r>
            <a:r>
              <a:rPr lang="uk-UA" sz="16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» </a:t>
            </a:r>
            <a:r>
              <a:rPr lang="uk-UA" sz="1600" i="1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uk-UA" sz="1600" dirty="0" smtClean="0"/>
              <a:t>(</a:t>
            </a:r>
            <a:r>
              <a:rPr lang="en-US" sz="1600" dirty="0" smtClean="0"/>
              <a:t>Master degree)</a:t>
            </a:r>
          </a:p>
          <a:p>
            <a:endParaRPr lang="ru-RU" sz="1600" dirty="0" smtClean="0"/>
          </a:p>
          <a:p>
            <a:pPr algn="ctr"/>
            <a:r>
              <a:rPr lang="en-US" sz="1600" b="1" dirty="0"/>
              <a:t>What we have already done</a:t>
            </a:r>
            <a:endParaRPr lang="ru-RU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The new educational program is included </a:t>
            </a:r>
            <a:r>
              <a:rPr lang="en-US" sz="1600" dirty="0" smtClean="0"/>
              <a:t>in </a:t>
            </a:r>
            <a:r>
              <a:rPr lang="en-US" sz="1600" dirty="0"/>
              <a:t>the Unified State Database on </a:t>
            </a:r>
            <a:r>
              <a:rPr lang="en-US" sz="1600" dirty="0" smtClean="0"/>
              <a:t>Education</a:t>
            </a:r>
            <a:endParaRPr lang="uk-UA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</a:t>
            </a:r>
            <a:r>
              <a:rPr lang="ru-RU" sz="1600" dirty="0" smtClean="0"/>
              <a:t> </a:t>
            </a:r>
            <a:r>
              <a:rPr lang="en-US" sz="1600" dirty="0" smtClean="0"/>
              <a:t>final </a:t>
            </a:r>
            <a:r>
              <a:rPr lang="en-US" sz="1600" dirty="0"/>
              <a:t>curriculum is developed and approved </a:t>
            </a:r>
            <a:r>
              <a:rPr lang="en-US" sz="1600" dirty="0" smtClean="0"/>
              <a:t>by KNU management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 special document </a:t>
            </a:r>
            <a:r>
              <a:rPr lang="en-US" sz="1600" dirty="0" smtClean="0"/>
              <a:t>– the educational </a:t>
            </a:r>
            <a:r>
              <a:rPr lang="en-US" sz="1600" dirty="0"/>
              <a:t>and </a:t>
            </a:r>
            <a:r>
              <a:rPr lang="en-US" sz="1600" dirty="0" smtClean="0"/>
              <a:t>professional </a:t>
            </a:r>
            <a:r>
              <a:rPr lang="en-US" sz="1600" dirty="0"/>
              <a:t>program that describes the </a:t>
            </a:r>
            <a:r>
              <a:rPr lang="en-US" sz="1600" dirty="0" smtClean="0"/>
              <a:t>features and </a:t>
            </a:r>
            <a:r>
              <a:rPr lang="en-US" sz="1600" dirty="0"/>
              <a:t>the competence of </a:t>
            </a:r>
            <a:r>
              <a:rPr lang="en-US" sz="1600" dirty="0" smtClean="0"/>
              <a:t>graduates of 151, is developed</a:t>
            </a:r>
            <a:r>
              <a:rPr lang="uk-UA" sz="1600" dirty="0" smtClean="0"/>
              <a:t> </a:t>
            </a:r>
            <a:r>
              <a:rPr lang="en-US" sz="1600" dirty="0" smtClean="0"/>
              <a:t>and approved by KNU management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We have </a:t>
            </a:r>
            <a:r>
              <a:rPr lang="en-US" sz="1600" dirty="0"/>
              <a:t>recruited the first group of students to study in a new </a:t>
            </a:r>
            <a:r>
              <a:rPr lang="en-US" sz="1600" dirty="0" smtClean="0"/>
              <a:t>master degree specialty </a:t>
            </a:r>
            <a:r>
              <a:rPr lang="en-US" sz="1600" dirty="0"/>
              <a:t>151 - Cyber-physical systems in industry, business and transport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84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05" y="188640"/>
            <a:ext cx="7848872" cy="72182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151 – «С</a:t>
            </a:r>
            <a:r>
              <a:rPr lang="en-US" sz="2800" i="1" cap="none" dirty="0" err="1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yber</a:t>
            </a:r>
            <a:r>
              <a:rPr lang="en-US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-Physical Systems in industry, business and transport</a:t>
            </a:r>
            <a:r>
              <a:rPr lang="uk-UA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» </a:t>
            </a:r>
            <a:endParaRPr lang="ru-RU" sz="2800" i="1" dirty="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2" y="1556792"/>
            <a:ext cx="889443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05" y="188640"/>
            <a:ext cx="7848872" cy="72182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151 – «С</a:t>
            </a:r>
            <a:r>
              <a:rPr lang="en-US" sz="2800" i="1" cap="none" dirty="0" err="1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yber</a:t>
            </a:r>
            <a:r>
              <a:rPr lang="en-US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-Physical Systems in industry, business and transport</a:t>
            </a:r>
            <a:r>
              <a:rPr lang="uk-UA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» </a:t>
            </a:r>
            <a:endParaRPr lang="ru-RU" sz="2800" i="1" dirty="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6" y="1412776"/>
            <a:ext cx="9155703" cy="468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2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52" y="-315416"/>
            <a:ext cx="7848872" cy="721829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Curriculum </a:t>
            </a:r>
            <a:r>
              <a:rPr lang="en-US" sz="2800" i="1" cap="none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development aspects </a:t>
            </a:r>
            <a:endParaRPr lang="ru-RU" sz="2800" i="1" dirty="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229" y="460990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Kriviy</a:t>
            </a:r>
            <a:r>
              <a:rPr lang="en-US" sz="1600" dirty="0"/>
              <a:t> </a:t>
            </a:r>
            <a:r>
              <a:rPr lang="en-US" sz="1600" dirty="0" err="1"/>
              <a:t>Rih</a:t>
            </a:r>
            <a:r>
              <a:rPr lang="en-US" sz="1600" dirty="0"/>
              <a:t> National University declared development and implementation of 7 courses (3 new/4  updated). These courses will be included in 2 curricula – 151-Cyber-physical systems (Master Program) and 275 – Transportation technologies (Bachelor </a:t>
            </a:r>
            <a:r>
              <a:rPr lang="en-US" sz="1600" dirty="0" smtClean="0"/>
              <a:t>Program)</a:t>
            </a:r>
            <a:endParaRPr lang="ru-RU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ru-RU" sz="16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964598"/>
              </p:ext>
            </p:extLst>
          </p:nvPr>
        </p:nvGraphicFramePr>
        <p:xfrm>
          <a:off x="33014" y="1597257"/>
          <a:ext cx="8211394" cy="5122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467"/>
                <a:gridCol w="3401898"/>
                <a:gridCol w="4260029"/>
              </a:tblGrid>
              <a:tr h="221592">
                <a:tc>
                  <a:txBody>
                    <a:bodyPr/>
                    <a:lstStyle/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COURSES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 anchor="ctr"/>
                </a:tc>
                <a:tc>
                  <a:txBody>
                    <a:bodyPr/>
                    <a:lstStyle/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NAMES OF RESPONSIBLE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 anchor="ctr"/>
                </a:tc>
              </a:tr>
              <a:tr h="13907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New courses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Smart manufacturing based on cyber-physical systems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Sergii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Ruban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PhD, Associate prof. of the Automation, Computer Science and Technology Department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  <a:tr h="520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Machine Learning for Cyber Physical Systems and Industry 4.0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Vitaliy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PhD, Associate prof. of the Automation, Computer Science and Technology Department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  <a:tr h="598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Transportation Cyber-Physical Systems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Volodymyr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Sistuk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PhD, Dean of Transport Faculty, Associate prof. of the Dep. of Automobile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Transport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  <a:tr h="14969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Updated courses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Open Pit Intelligent Transportation System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Mykola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Stupnik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Rector of KNU, Professor, Doctor of Engineering Science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Yurii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Monastyrsky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Professor, Doctor of Engineering Science, Head of the Department of Automobile Transport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  <a:tr h="60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Modern Information Technologies in Transport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Volodymyr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Sistuk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PhD, Dean of Transport Faculty, Associate prof. of the Dep. of Automobile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Transport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  <a:tr h="465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Adaptive and Robust Systems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Natalia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Morkun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Professor, Doctor of Sciences (Engineering), Head of the Automation, Computer Science and Technology Department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  <a:tr h="520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Project Approach to the Designing of Cyber-Physical Systems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Iryna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Zavsiehdashnia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PhD, Associate prof. of the Automation, Computer Science and Technology Department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5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88640"/>
            <a:ext cx="7172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KNU we use Google Classroom platform for studying processes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68340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Machine Learning for Cyber Physical Systems and Industry 4.0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" y="1238293"/>
            <a:ext cx="4757518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07" y="1340768"/>
            <a:ext cx="4028588" cy="472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7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" y="946770"/>
            <a:ext cx="5135132" cy="519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29019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204199"/>
            <a:ext cx="4402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Adaptive and robust systems for </a:t>
            </a:r>
            <a:r>
              <a:rPr lang="en-US" dirty="0" err="1"/>
              <a:t>CybPhys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4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80" y="54708"/>
            <a:ext cx="7714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Project Approach to the Designing of Cyber-Physical Systems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94" y="475085"/>
            <a:ext cx="5256205" cy="549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" y="2636912"/>
            <a:ext cx="2136801" cy="297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17" y="1988840"/>
            <a:ext cx="4117231" cy="439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3095022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6952827" cy="564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41205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Smart manufacturing based on cyber-physical </a:t>
            </a:r>
            <a:r>
              <a:rPr lang="en-US" dirty="0" smtClean="0"/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12479</TotalTime>
  <Words>739</Words>
  <Application>Microsoft Office PowerPoint</Application>
  <PresentationFormat>Экран (4:3)</PresentationFormat>
  <Paragraphs>104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 ERASMUS+ Modelling CybPhys  609557</vt:lpstr>
      <vt:lpstr>151 – «Сyber-Physical Systems in industry, business and transport» - key milestones</vt:lpstr>
      <vt:lpstr>151 – «Сyber-Physical Systems in industry, business and transport» </vt:lpstr>
      <vt:lpstr>151 – «Сyber-Physical Systems in industry, business and transport» </vt:lpstr>
      <vt:lpstr>Curriculum development aspects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Krivyi Rih National University –  WE ARE READY FOR ERASMUS + Modelling CybPhys  609557 СHALLENGES!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Modelling CybPhys 609557</dc:title>
  <dc:creator>ASUS</dc:creator>
  <cp:lastModifiedBy>User</cp:lastModifiedBy>
  <cp:revision>133</cp:revision>
  <dcterms:created xsi:type="dcterms:W3CDTF">2019-11-19T09:36:10Z</dcterms:created>
  <dcterms:modified xsi:type="dcterms:W3CDTF">2021-11-15T08:16:58Z</dcterms:modified>
</cp:coreProperties>
</file>