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  <p:sldMasterId id="2147483690" r:id="rId2"/>
    <p:sldMasterId id="2147484059" r:id="rId3"/>
  </p:sldMasterIdLst>
  <p:notesMasterIdLst>
    <p:notesMasterId r:id="rId18"/>
  </p:notesMasterIdLst>
  <p:handoutMasterIdLst>
    <p:handoutMasterId r:id="rId19"/>
  </p:handoutMasterIdLst>
  <p:sldIdLst>
    <p:sldId id="256" r:id="rId4"/>
    <p:sldId id="356" r:id="rId5"/>
    <p:sldId id="349" r:id="rId6"/>
    <p:sldId id="365" r:id="rId7"/>
    <p:sldId id="361" r:id="rId8"/>
    <p:sldId id="360" r:id="rId9"/>
    <p:sldId id="359" r:id="rId10"/>
    <p:sldId id="357" r:id="rId11"/>
    <p:sldId id="355" r:id="rId12"/>
    <p:sldId id="362" r:id="rId13"/>
    <p:sldId id="363" r:id="rId14"/>
    <p:sldId id="366" r:id="rId15"/>
    <p:sldId id="367" r:id="rId16"/>
    <p:sldId id="364" r:id="rId17"/>
  </p:sldIdLst>
  <p:sldSz cx="10691813" cy="7559675"/>
  <p:notesSz cx="6735763" cy="98663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BACDDE"/>
    <a:srgbClr val="000099"/>
    <a:srgbClr val="FFFFFF"/>
    <a:srgbClr val="B8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0" autoAdjust="0"/>
    <p:restoredTop sz="94670" autoAdjust="0"/>
  </p:normalViewPr>
  <p:slideViewPr>
    <p:cSldViewPr>
      <p:cViewPr>
        <p:scale>
          <a:sx n="75" d="100"/>
          <a:sy n="75" d="100"/>
        </p:scale>
        <p:origin x="-773" y="13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47A0BD9-899C-48B4-BAC4-245690BEFFD4}" type="datetimeFigureOut">
              <a:rPr lang="sv-SE"/>
              <a:pPr>
                <a:defRPr/>
              </a:pPr>
              <a:t>2021-11-15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9073A2-F2C6-4495-AF80-9AB556CD4568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34696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2475" y="739775"/>
            <a:ext cx="52308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08A7158-321E-4D4C-A314-1A5C07DC4B45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6810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9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24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8689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50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2413" y="7164388"/>
            <a:ext cx="109220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30425" y="7164388"/>
            <a:ext cx="46259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18700" y="7164388"/>
            <a:ext cx="5270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0A897-04DE-4830-A0D1-6B68EA1DC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75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471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97-04DE-4830-A0D1-6B68EA1DCF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03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2" y="4857795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2" y="3204117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9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4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9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2235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550" y="1944167"/>
            <a:ext cx="5535241" cy="55000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8984" y="1944167"/>
            <a:ext cx="5537096" cy="55000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035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5" indent="0">
              <a:buNone/>
              <a:defRPr sz="2300" b="1"/>
            </a:lvl2pPr>
            <a:lvl3pPr marL="1042487" indent="0">
              <a:buNone/>
              <a:defRPr sz="2100" b="1"/>
            </a:lvl3pPr>
            <a:lvl4pPr marL="1563729" indent="0">
              <a:buNone/>
              <a:defRPr sz="1800" b="1"/>
            </a:lvl4pPr>
            <a:lvl5pPr marL="2084973" indent="0">
              <a:buNone/>
              <a:defRPr sz="1800" b="1"/>
            </a:lvl5pPr>
            <a:lvl6pPr marL="2606215" indent="0">
              <a:buNone/>
              <a:defRPr sz="1800" b="1"/>
            </a:lvl6pPr>
            <a:lvl7pPr marL="3127460" indent="0">
              <a:buNone/>
              <a:defRPr sz="1800" b="1"/>
            </a:lvl7pPr>
            <a:lvl8pPr marL="3648702" indent="0">
              <a:buNone/>
              <a:defRPr sz="1800" b="1"/>
            </a:lvl8pPr>
            <a:lvl9pPr marL="41699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5" indent="0">
              <a:buNone/>
              <a:defRPr sz="2300" b="1"/>
            </a:lvl2pPr>
            <a:lvl3pPr marL="1042487" indent="0">
              <a:buNone/>
              <a:defRPr sz="2100" b="1"/>
            </a:lvl3pPr>
            <a:lvl4pPr marL="1563729" indent="0">
              <a:buNone/>
              <a:defRPr sz="1800" b="1"/>
            </a:lvl4pPr>
            <a:lvl5pPr marL="2084973" indent="0">
              <a:buNone/>
              <a:defRPr sz="1800" b="1"/>
            </a:lvl5pPr>
            <a:lvl6pPr marL="2606215" indent="0">
              <a:buNone/>
              <a:defRPr sz="1800" b="1"/>
            </a:lvl6pPr>
            <a:lvl7pPr marL="3127460" indent="0">
              <a:buNone/>
              <a:defRPr sz="1800" b="1"/>
            </a:lvl7pPr>
            <a:lvl8pPr marL="3648702" indent="0">
              <a:buNone/>
              <a:defRPr sz="1800" b="1"/>
            </a:lvl8pPr>
            <a:lvl9pPr marL="41699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1174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861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EAD667-631F-4BA3-8B1A-1F8EE6E799D1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078768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9152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5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91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5" y="1581936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245" indent="0">
              <a:buNone/>
              <a:defRPr sz="1400"/>
            </a:lvl2pPr>
            <a:lvl3pPr marL="1042487" indent="0">
              <a:buNone/>
              <a:defRPr sz="1100"/>
            </a:lvl3pPr>
            <a:lvl4pPr marL="1563729" indent="0">
              <a:buNone/>
              <a:defRPr sz="1000"/>
            </a:lvl4pPr>
            <a:lvl5pPr marL="2084973" indent="0">
              <a:buNone/>
              <a:defRPr sz="1000"/>
            </a:lvl5pPr>
            <a:lvl6pPr marL="2606215" indent="0">
              <a:buNone/>
              <a:defRPr sz="1000"/>
            </a:lvl6pPr>
            <a:lvl7pPr marL="3127460" indent="0">
              <a:buNone/>
              <a:defRPr sz="1000"/>
            </a:lvl7pPr>
            <a:lvl8pPr marL="3648702" indent="0">
              <a:buNone/>
              <a:defRPr sz="1000"/>
            </a:lvl8pPr>
            <a:lvl9pPr marL="41699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965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245" indent="0">
              <a:buNone/>
              <a:defRPr sz="3200"/>
            </a:lvl2pPr>
            <a:lvl3pPr marL="1042487" indent="0">
              <a:buNone/>
              <a:defRPr sz="2700"/>
            </a:lvl3pPr>
            <a:lvl4pPr marL="1563729" indent="0">
              <a:buNone/>
              <a:defRPr sz="2300"/>
            </a:lvl4pPr>
            <a:lvl5pPr marL="2084973" indent="0">
              <a:buNone/>
              <a:defRPr sz="2300"/>
            </a:lvl5pPr>
            <a:lvl6pPr marL="2606215" indent="0">
              <a:buNone/>
              <a:defRPr sz="2300"/>
            </a:lvl6pPr>
            <a:lvl7pPr marL="3127460" indent="0">
              <a:buNone/>
              <a:defRPr sz="2300"/>
            </a:lvl7pPr>
            <a:lvl8pPr marL="3648702" indent="0">
              <a:buNone/>
              <a:defRPr sz="2300"/>
            </a:lvl8pPr>
            <a:lvl9pPr marL="416994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245" indent="0">
              <a:buNone/>
              <a:defRPr sz="1400"/>
            </a:lvl2pPr>
            <a:lvl3pPr marL="1042487" indent="0">
              <a:buNone/>
              <a:defRPr sz="1100"/>
            </a:lvl3pPr>
            <a:lvl4pPr marL="1563729" indent="0">
              <a:buNone/>
              <a:defRPr sz="1000"/>
            </a:lvl4pPr>
            <a:lvl5pPr marL="2084973" indent="0">
              <a:buNone/>
              <a:defRPr sz="1000"/>
            </a:lvl5pPr>
            <a:lvl6pPr marL="2606215" indent="0">
              <a:buNone/>
              <a:defRPr sz="1000"/>
            </a:lvl6pPr>
            <a:lvl7pPr marL="3127460" indent="0">
              <a:buNone/>
              <a:defRPr sz="1000"/>
            </a:lvl7pPr>
            <a:lvl8pPr marL="3648702" indent="0">
              <a:buNone/>
              <a:defRPr sz="1000"/>
            </a:lvl8pPr>
            <a:lvl9pPr marL="41699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018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019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3912" y="334236"/>
            <a:ext cx="2812169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546" y="334236"/>
            <a:ext cx="8260168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B45-44A6-4BBD-9418-4C8AA6FC30A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34E-5F94-4341-A522-BC546C6B0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0345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5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F811-1BA3-4B71-9D56-12E5E197FDF4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70561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7"/>
          <p:cNvCxnSpPr/>
          <p:nvPr/>
        </p:nvCxnSpPr>
        <p:spPr bwMode="auto">
          <a:xfrm>
            <a:off x="342900" y="7091363"/>
            <a:ext cx="6948488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9046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310588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32130" y="6708795"/>
            <a:ext cx="714380" cy="71437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1" name="Platshållare för datum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FBA5CC2-870F-4129-8F98-079BBF54A4A1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724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9843-24F0-41DF-9F59-33CF709D02A8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79671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0A897-04DE-4830-A0D1-6B68EA1DC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75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7"/>
          <p:cNvCxnSpPr/>
          <p:nvPr/>
        </p:nvCxnSpPr>
        <p:spPr bwMode="auto">
          <a:xfrm>
            <a:off x="342900" y="7091363"/>
            <a:ext cx="10042525" cy="0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9843-24F0-41DF-9F59-33CF709D02A8}" type="slidenum">
              <a:rPr lang="sv-SE" altLang="ru-RU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79671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kth_eng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352675"/>
            <a:ext cx="12969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345510" y="2351077"/>
            <a:ext cx="7215237" cy="1120771"/>
          </a:xfrm>
          <a:noFill/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45510" y="3490923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2130425" y="2066400"/>
            <a:ext cx="8024400" cy="447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42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bakgrundsrubriken</a:t>
            </a:r>
          </a:p>
        </p:txBody>
      </p:sp>
      <p:pic>
        <p:nvPicPr>
          <p:cNvPr id="1027" name="Bildobjekt 9" descr="kth_eng_rg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bakgrundstexten</a:t>
            </a:r>
          </a:p>
          <a:p>
            <a:pPr lvl="1"/>
            <a:r>
              <a:rPr lang="sv-SE" altLang="ru-RU" smtClean="0"/>
              <a:t>Nivå två</a:t>
            </a:r>
          </a:p>
          <a:p>
            <a:pPr lvl="2"/>
            <a:r>
              <a:rPr lang="sv-SE" altLang="ru-RU" smtClean="0"/>
              <a:t>Nivå tre</a:t>
            </a:r>
          </a:p>
          <a:p>
            <a:pPr lvl="3"/>
            <a:r>
              <a:rPr lang="sv-SE" altLang="ru-RU" smtClean="0"/>
              <a:t>Nivå fyra</a:t>
            </a:r>
          </a:p>
          <a:p>
            <a:pPr lvl="4"/>
            <a:r>
              <a:rPr lang="sv-SE" altLang="ru-RU" smtClean="0"/>
              <a:t>Nivå fem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52413" y="7164388"/>
            <a:ext cx="10922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b="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2130425" y="7164388"/>
            <a:ext cx="4625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 b="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4"/>
          </p:nvPr>
        </p:nvSpPr>
        <p:spPr>
          <a:xfrm>
            <a:off x="9918700" y="7164388"/>
            <a:ext cx="527050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D772BBF7-6D8B-4169-86CF-5B307376F2F4}" type="slidenum">
              <a:rPr lang="sv-SE" altLang="ru-RU"/>
              <a:pPr/>
              <a:t>‹#›</a:t>
            </a:fld>
            <a:endParaRPr lang="sv-S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57" r:id="rId7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04825" indent="-209550" algn="l" defTabSz="1042988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754063" indent="-260350" algn="l" defTabSz="1042988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030288" indent="-261938" algn="l" defTabSz="1042988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281113" indent="-260350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0425" y="422275"/>
            <a:ext cx="8002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bakgrundsrubriken</a:t>
            </a:r>
          </a:p>
        </p:txBody>
      </p:sp>
      <p:pic>
        <p:nvPicPr>
          <p:cNvPr id="2051" name="Bildobjekt 9" descr="kth_eng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838"/>
            <a:ext cx="8477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2130425" y="2065338"/>
            <a:ext cx="8026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sv-SE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58" r:id="rId6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  <a:ea typeface="MS PGothic" pitchFamily="34" charset="-128"/>
          <a:cs typeface="ＭＳ Ｐゴシック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04825" indent="-209550" algn="l" defTabSz="1042988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754063" indent="-260350" algn="l" defTabSz="1042988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030288" indent="-261938" algn="l" defTabSz="1042988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281113" indent="-260350" algn="l" defTabSz="10429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49" tIns="52124" rIns="104249" bIns="52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104249" tIns="52124" rIns="104249" bIns="52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2"/>
            <a:ext cx="2494756" cy="402483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2"/>
            <a:ext cx="3385741" cy="402483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2"/>
            <a:ext cx="2494756" cy="402483"/>
          </a:xfrm>
          <a:prstGeom prst="rect">
            <a:avLst/>
          </a:prstGeom>
        </p:spPr>
        <p:txBody>
          <a:bodyPr vert="horz" lIns="104249" tIns="52124" rIns="104249" bIns="5212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BBF7-6D8B-4169-86CF-5B307376F2F4}" type="slidenum">
              <a:rPr lang="sv-SE" altLang="ru-RU" smtClean="0"/>
              <a:pPr/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9397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hf hdr="0" ftr="0" dt="0"/>
  <p:txStyles>
    <p:titleStyle>
      <a:lvl1pPr algn="ctr" defTabSz="104248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0" indent="-390930" algn="l" defTabSz="1042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21" indent="-325778" algn="l" defTabSz="10424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09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51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594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37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081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24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568" indent="-260620" algn="l" defTabSz="1042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45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87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29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973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15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460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02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946" algn="l" defTabSz="10424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n.stu.cn.ua/login/index.php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cs.stu.cn.ua/wp-content/uploads/2021/11/ogoloshennya_2_3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tu.cn.ua/wp-content/uploads/2021/11/smse-proposal.pd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_________Microsoft_Visio1211111.vsd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vkazymyr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tu.cn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.stu.cn.ua/files/np/NP%20123%20%20KIPA%20magistr%202020.pdf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op.stu.cn.ua/files/op/OPP%20123%20KIPA%20magistr_20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stu.cn.ua/wp-content/uploads/2021/11/updated-courses_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tu.cn.ua/wp-content/uploads/2021/04/new-courses20-1.pd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hyperlink" Target="https://eln.stu.cn.ua/login/index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outube.com/watch?v=TP9FtEpM-Rk&amp;list=PLVvvlQkk4GJGsBLKFsfU-Gnb4LROf2L_g&amp;index=1&amp;ab_channel=AlexanderVeligorsky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12" Type="http://schemas.openxmlformats.org/officeDocument/2006/relationships/hyperlink" Target="https://stu.cn.ua/mizhnarodna-diyalnist/mizhnarodni-programy-ta-proekty/proyekt-cybphys/nova-laboratoriya-modelyuvannya-kiberfizychnyh-syste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6.jpeg"/><Relationship Id="rId10" Type="http://schemas.openxmlformats.org/officeDocument/2006/relationships/image" Target="../media/image17.jpeg"/><Relationship Id="rId4" Type="http://schemas.openxmlformats.org/officeDocument/2006/relationships/image" Target="../media/image5.jp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eduphys.bsu.by/course/view.php?id=100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 txBox="1">
            <a:spLocks/>
          </p:cNvSpPr>
          <p:nvPr/>
        </p:nvSpPr>
        <p:spPr bwMode="auto">
          <a:xfrm>
            <a:off x="1025525" y="1763613"/>
            <a:ext cx="8712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144" rIns="104287" bIns="52144" anchor="ctr"/>
          <a:lstStyle>
            <a:lvl1pPr defTabSz="1042988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1042988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1042988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3200" dirty="0" smtClean="0">
                <a:solidFill>
                  <a:schemeClr val="accent1"/>
                </a:solidFill>
                <a:latin typeface="Times" pitchFamily="18" charset="0"/>
              </a:rPr>
              <a:t>Chernihiv Polytechnic National University</a:t>
            </a:r>
            <a:endParaRPr lang="en-GB" altLang="ru-RU" sz="2400" dirty="0">
              <a:latin typeface="Times" pitchFamily="18" charset="0"/>
            </a:endParaRPr>
          </a:p>
        </p:txBody>
      </p:sp>
      <p:pic>
        <p:nvPicPr>
          <p:cNvPr id="12291" name="Picture 5" descr="panorama_new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3" y="2499925"/>
            <a:ext cx="82089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Underrubrik 2"/>
          <p:cNvSpPr>
            <a:spLocks/>
          </p:cNvSpPr>
          <p:nvPr/>
        </p:nvSpPr>
        <p:spPr bwMode="auto">
          <a:xfrm>
            <a:off x="4337794" y="6443663"/>
            <a:ext cx="599206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1042988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1042988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1042988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buNone/>
            </a:pPr>
            <a:r>
              <a:rPr lang="en-GB" sz="1400" b="0" dirty="0" smtClean="0">
                <a:solidFill>
                  <a:schemeClr val="tx2"/>
                </a:solidFill>
              </a:rPr>
              <a:t>MC1 </a:t>
            </a:r>
            <a:r>
              <a:rPr lang="en-GB" sz="1400" b="0" dirty="0">
                <a:solidFill>
                  <a:schemeClr val="tx2"/>
                </a:solidFill>
              </a:rPr>
              <a:t>and WS2 on curricula development, acceptance and </a:t>
            </a:r>
            <a:r>
              <a:rPr lang="en-GB" sz="1400" b="0" dirty="0" smtClean="0">
                <a:solidFill>
                  <a:schemeClr val="tx2"/>
                </a:solidFill>
              </a:rPr>
              <a:t>testing.</a:t>
            </a:r>
            <a:endParaRPr lang="ru-RU" sz="1400" b="0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en-GB" sz="1400" b="0" dirty="0">
                <a:solidFill>
                  <a:schemeClr val="tx2"/>
                </a:solidFill>
              </a:rPr>
              <a:t>November 15 – 16th </a:t>
            </a:r>
            <a:r>
              <a:rPr lang="en-GB" sz="1400" b="0" dirty="0" smtClean="0">
                <a:solidFill>
                  <a:schemeClr val="tx2"/>
                </a:solidFill>
              </a:rPr>
              <a:t>2021</a:t>
            </a:r>
            <a:r>
              <a:rPr lang="ru-RU" sz="1400" b="0" dirty="0" smtClean="0">
                <a:solidFill>
                  <a:schemeClr val="tx2"/>
                </a:solidFill>
              </a:rPr>
              <a:t>,</a:t>
            </a:r>
            <a:r>
              <a:rPr lang="en-US" sz="1400" b="0" dirty="0" smtClean="0">
                <a:solidFill>
                  <a:schemeClr val="tx2"/>
                </a:solidFill>
              </a:rPr>
              <a:t> RTU, Riga</a:t>
            </a:r>
            <a:endParaRPr lang="en-GB" altLang="ru-RU" sz="1400" b="0" dirty="0">
              <a:solidFill>
                <a:schemeClr val="tx2"/>
              </a:solidFill>
            </a:endParaRPr>
          </a:p>
        </p:txBody>
      </p:sp>
      <p:sp>
        <p:nvSpPr>
          <p:cNvPr id="12294" name="Rectangle 26"/>
          <p:cNvSpPr>
            <a:spLocks noChangeArrowheads="1"/>
          </p:cNvSpPr>
          <p:nvPr/>
        </p:nvSpPr>
        <p:spPr bwMode="auto">
          <a:xfrm>
            <a:off x="1025526" y="5083290"/>
            <a:ext cx="91449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buNone/>
            </a:pPr>
            <a:r>
              <a:rPr lang="en-GB" sz="2000" dirty="0" smtClean="0">
                <a:solidFill>
                  <a:srgbClr val="B81100"/>
                </a:solidFill>
                <a:latin typeface="Times" pitchFamily="18" charset="0"/>
              </a:rPr>
              <a:t>Erasmus+ project 609557-EPP-1-2019-1-LV-EPPKA2-CBHE-JP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B81100"/>
                </a:solidFill>
                <a:latin typeface="Times" pitchFamily="18" charset="0"/>
              </a:rPr>
              <a:t>“Development </a:t>
            </a:r>
            <a:r>
              <a:rPr lang="en-GB" sz="2000" dirty="0">
                <a:solidFill>
                  <a:srgbClr val="B81100"/>
                </a:solidFill>
                <a:latin typeface="Times" pitchFamily="18" charset="0"/>
              </a:rPr>
              <a:t>of practically-oriented student-centred education in the field of modelling of Cyber-Physical Systems", </a:t>
            </a:r>
            <a:r>
              <a:rPr lang="en-GB" sz="2000" dirty="0" err="1" smtClean="0">
                <a:solidFill>
                  <a:srgbClr val="B81100"/>
                </a:solidFill>
                <a:latin typeface="Times" pitchFamily="18" charset="0"/>
              </a:rPr>
              <a:t>Acronim</a:t>
            </a:r>
            <a:r>
              <a:rPr lang="en-GB" sz="2000" dirty="0" smtClean="0">
                <a:solidFill>
                  <a:srgbClr val="B81100"/>
                </a:solidFill>
                <a:latin typeface="Times" pitchFamily="18" charset="0"/>
              </a:rPr>
              <a:t> “</a:t>
            </a:r>
            <a:r>
              <a:rPr lang="en-GB" sz="2000" dirty="0" err="1" smtClean="0">
                <a:solidFill>
                  <a:srgbClr val="B81100"/>
                </a:solidFill>
                <a:latin typeface="Times" pitchFamily="18" charset="0"/>
              </a:rPr>
              <a:t>CybPhys</a:t>
            </a:r>
            <a:r>
              <a:rPr lang="en-GB" sz="2000" dirty="0" smtClean="0">
                <a:solidFill>
                  <a:srgbClr val="B81100"/>
                </a:solidFill>
                <a:latin typeface="Times" pitchFamily="18" charset="0"/>
              </a:rPr>
              <a:t>”</a:t>
            </a:r>
            <a:endParaRPr lang="uk-UA" sz="2000" dirty="0">
              <a:solidFill>
                <a:srgbClr val="B81100"/>
              </a:solidFill>
              <a:latin typeface="Times" pitchFamily="18" charset="0"/>
            </a:endParaRPr>
          </a:p>
        </p:txBody>
      </p:sp>
      <p:pic>
        <p:nvPicPr>
          <p:cNvPr id="1229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6" y="297586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164763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D1CD9FEF-CA86-4E4A-A9AC-263409254558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1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8" y="610635"/>
            <a:ext cx="2785977" cy="496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5" y="308777"/>
            <a:ext cx="1901117" cy="119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953418" y="1619597"/>
            <a:ext cx="92890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WP4: Developing the Sharing Modelling and Simulation Environment platform.  Progress. </a:t>
            </a:r>
          </a:p>
        </p:txBody>
      </p:sp>
      <p:sp>
        <p:nvSpPr>
          <p:cNvPr id="18445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18700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38E2A6FA-F999-4A8D-908B-9619B79D4737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10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9" y="328634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71" y="641683"/>
            <a:ext cx="2785977" cy="496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16494"/>
            <a:ext cx="1901117" cy="119219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41850" y="2450594"/>
            <a:ext cx="187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cs typeface="Times New Roman" pitchFamily="18" charset="0"/>
              </a:rPr>
              <a:t>Project plan.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83659"/>
              </p:ext>
            </p:extLst>
          </p:nvPr>
        </p:nvGraphicFramePr>
        <p:xfrm>
          <a:off x="627063" y="3347789"/>
          <a:ext cx="9773587" cy="271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0820"/>
                <a:gridCol w="2172399"/>
                <a:gridCol w="1670368"/>
              </a:tblGrid>
              <a:tr h="22597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Activity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Term by plan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Status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Purchase of equipment (hardware and software)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October, 2021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179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Installation of the software on the servers </a:t>
                      </a:r>
                      <a:r>
                        <a:rPr lang="en-GB" sz="1800" dirty="0" smtClean="0">
                          <a:effectLst/>
                        </a:rPr>
                        <a:t> of </a:t>
                      </a:r>
                      <a:r>
                        <a:rPr lang="en-GB" sz="1800" baseline="0" dirty="0" smtClean="0">
                          <a:effectLst/>
                        </a:rPr>
                        <a:t> CPNU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November, 2021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done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71882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Configuring all software including account creation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December, 2021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Implementation of the necessary functions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February, 2022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Development of SMSE interface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March, 2021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Development of SMSE course examples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May, 2022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Testing of SMSE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June, 2022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Development of documentation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July, 2022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597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Delivery-acceptance of SMSE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August, 2022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25426" y="6353610"/>
            <a:ext cx="91485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SMSE </a:t>
            </a:r>
            <a:r>
              <a:rPr lang="en-US" sz="1800" dirty="0" smtClean="0"/>
              <a:t>proposal:		</a:t>
            </a: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stu.cn.ua/wp-content/uploads/2021/11/smse-proposal.pdf</a:t>
            </a:r>
            <a:endParaRPr lang="en-US" sz="1600" dirty="0" smtClean="0"/>
          </a:p>
          <a:p>
            <a:r>
              <a:rPr lang="en-US" sz="1800" dirty="0"/>
              <a:t>SMSE equipment: 	</a:t>
            </a:r>
            <a:r>
              <a:rPr lang="en-GB" sz="1600" u="sng" dirty="0" smtClean="0">
                <a:hlinkClick r:id="rId7"/>
              </a:rPr>
              <a:t>https</a:t>
            </a:r>
            <a:r>
              <a:rPr lang="en-GB" sz="1600" u="sng" dirty="0">
                <a:hlinkClick r:id="rId7"/>
              </a:rPr>
              <a:t>://cs.stu.cn.ua/wp-content/uploads/2021/11/ogoloshennya_2_3.pdf</a:t>
            </a:r>
            <a:r>
              <a:rPr lang="en-GB" sz="1600" u="sng" dirty="0"/>
              <a:t> </a:t>
            </a:r>
          </a:p>
          <a:p>
            <a:r>
              <a:rPr lang="en-US" sz="1800" dirty="0" smtClean="0"/>
              <a:t>SMSE </a:t>
            </a:r>
            <a:r>
              <a:rPr lang="en-US" sz="1800" dirty="0" smtClean="0"/>
              <a:t>acting version</a:t>
            </a:r>
            <a:r>
              <a:rPr lang="en-US" sz="1800" dirty="0" smtClean="0"/>
              <a:t>: 	</a:t>
            </a:r>
            <a:r>
              <a:rPr lang="en-US" sz="1600" dirty="0" smtClean="0">
                <a:hlinkClick r:id="rId8"/>
              </a:rPr>
              <a:t>https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eln.stu.cn.ua/login/index.php</a:t>
            </a:r>
            <a:r>
              <a:rPr lang="en-US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29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953418" y="1619597"/>
            <a:ext cx="92890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4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WP4: </a:t>
            </a:r>
            <a:r>
              <a:rPr lang="en-GB" sz="24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Developing the </a:t>
            </a:r>
            <a:r>
              <a:rPr lang="en-GB" sz="24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Sharing Modelling and Simulation </a:t>
            </a:r>
            <a:r>
              <a:rPr lang="en-GB" sz="24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Environment platform.  </a:t>
            </a:r>
            <a:r>
              <a:rPr lang="en-GB" sz="24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Progress</a:t>
            </a:r>
            <a:r>
              <a:rPr lang="en-GB" sz="24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. </a:t>
            </a:r>
            <a:endParaRPr lang="en-GB" sz="24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8445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18700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38E2A6FA-F999-4A8D-908B-9619B79D4737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11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9" y="328634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71" y="641683"/>
            <a:ext cx="2785977" cy="496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16494"/>
            <a:ext cx="1901117" cy="119219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88747"/>
              </p:ext>
            </p:extLst>
          </p:nvPr>
        </p:nvGraphicFramePr>
        <p:xfrm>
          <a:off x="409822" y="3551054"/>
          <a:ext cx="5305202" cy="2937019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5305202"/>
              </a:tblGrid>
              <a:tr h="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Network equipment: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ru-RU" sz="1600" dirty="0" err="1">
                          <a:effectLst/>
                        </a:rPr>
                        <a:t>Router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Cisco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3560 </a:t>
                      </a:r>
                      <a:r>
                        <a:rPr lang="en-US" sz="1600" dirty="0" smtClean="0">
                          <a:effectLst/>
                        </a:rPr>
                        <a:t>Series</a:t>
                      </a:r>
                      <a:r>
                        <a:rPr lang="ru-RU" sz="1600" dirty="0" smtClean="0">
                          <a:effectLst/>
                        </a:rPr>
                        <a:t>                                           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Server's equipment</a:t>
                      </a:r>
                      <a:r>
                        <a:rPr lang="ru-RU" sz="1600" dirty="0">
                          <a:effectLst/>
                        </a:rPr>
                        <a:t>: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en-US" sz="1600" dirty="0">
                          <a:effectLst/>
                        </a:rPr>
                        <a:t>Server Dual Xeon GOLD </a:t>
                      </a:r>
                      <a:r>
                        <a:rPr lang="ru-RU" sz="1600" dirty="0" err="1">
                          <a:effectLst/>
                        </a:rPr>
                        <a:t>series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2U</a:t>
                      </a:r>
                      <a:r>
                        <a:rPr lang="en-US" sz="1600" dirty="0" smtClean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                        1</a:t>
                      </a:r>
                      <a:r>
                        <a:rPr lang="en-US" sz="1600" dirty="0" smtClean="0">
                          <a:effectLst/>
                        </a:rPr>
                        <a:t>          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en-US" sz="1600" dirty="0">
                          <a:effectLst/>
                        </a:rPr>
                        <a:t>Server Single Xeon Silver </a:t>
                      </a:r>
                      <a:r>
                        <a:rPr lang="ru-RU" sz="1600" dirty="0" err="1">
                          <a:effectLst/>
                        </a:rPr>
                        <a:t>series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4U                         2 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 SSD </a:t>
                      </a:r>
                      <a:r>
                        <a:rPr lang="uk-UA" sz="1600" dirty="0" err="1">
                          <a:effectLst/>
                        </a:rPr>
                        <a:t>Samsung</a:t>
                      </a:r>
                      <a:r>
                        <a:rPr lang="uk-UA" sz="1600" dirty="0">
                          <a:effectLst/>
                        </a:rPr>
                        <a:t> 860 </a:t>
                      </a:r>
                      <a:r>
                        <a:rPr lang="uk-UA" sz="1600" dirty="0" err="1">
                          <a:effectLst/>
                        </a:rPr>
                        <a:t>Pro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series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512GB                        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 HDD </a:t>
                      </a:r>
                      <a:r>
                        <a:rPr lang="uk-UA" sz="1600" dirty="0" err="1">
                          <a:effectLst/>
                        </a:rPr>
                        <a:t>Western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Digital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4TB       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Notebook</a:t>
                      </a:r>
                      <a:r>
                        <a:rPr lang="ru-RU" sz="1600" dirty="0">
                          <a:effectLst/>
                        </a:rPr>
                        <a:t> HP 250 </a:t>
                      </a:r>
                      <a:r>
                        <a:rPr lang="ru-RU" sz="1600" dirty="0" smtClean="0">
                          <a:effectLst/>
                        </a:rPr>
                        <a:t>G8                                                     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1600" dirty="0">
                          <a:effectLst/>
                        </a:rPr>
                        <a:t>APC </a:t>
                      </a:r>
                      <a:r>
                        <a:rPr lang="uk-UA" sz="1600" dirty="0" err="1">
                          <a:effectLst/>
                        </a:rPr>
                        <a:t>Smart</a:t>
                      </a:r>
                      <a:r>
                        <a:rPr lang="uk-UA" sz="1600" dirty="0">
                          <a:effectLst/>
                        </a:rPr>
                        <a:t>-UPS SRT </a:t>
                      </a:r>
                      <a:r>
                        <a:rPr lang="uk-UA" sz="1600" dirty="0" smtClean="0">
                          <a:effectLst/>
                        </a:rPr>
                        <a:t>1000VA                                        1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19668" y="4067869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Purchase of equipment  is in progress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Plan of  procurement  is singed by all </a:t>
            </a:r>
            <a:r>
              <a:rPr lang="en-US" sz="1600" dirty="0" smtClean="0"/>
              <a:t>sides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/>
              <a:t>T</a:t>
            </a:r>
            <a:r>
              <a:rPr lang="en-US" sz="1600" dirty="0" smtClean="0"/>
              <a:t>ender </a:t>
            </a:r>
            <a:r>
              <a:rPr lang="en-US" sz="1600" dirty="0"/>
              <a:t>was </a:t>
            </a:r>
            <a:r>
              <a:rPr lang="en-US" sz="1600" dirty="0" smtClean="0"/>
              <a:t>held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Wait </a:t>
            </a:r>
            <a:r>
              <a:rPr lang="en-US" sz="1600" dirty="0"/>
              <a:t>for permission from </a:t>
            </a:r>
            <a:r>
              <a:rPr lang="en-US" sz="1600" dirty="0" smtClean="0"/>
              <a:t> Ministry </a:t>
            </a:r>
            <a:r>
              <a:rPr lang="en-US" sz="1600" dirty="0"/>
              <a:t>of  Economic of </a:t>
            </a:r>
            <a:r>
              <a:rPr lang="en-US" sz="1600" dirty="0" smtClean="0"/>
              <a:t>Ukraine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0038" y="2674143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cs typeface="Times New Roman" pitchFamily="18" charset="0"/>
              </a:rPr>
              <a:t>Equipment.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6" y="297586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164763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D1CD9FEF-CA86-4E4A-A9AC-263409254558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12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8" y="610635"/>
            <a:ext cx="2785977" cy="496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7" y="263271"/>
            <a:ext cx="1901117" cy="1192198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25321" y="1680894"/>
            <a:ext cx="858574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32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SMSE architecture</a:t>
            </a:r>
          </a:p>
        </p:txBody>
      </p:sp>
      <p:sp>
        <p:nvSpPr>
          <p:cNvPr id="5" name="Овал 4"/>
          <p:cNvSpPr/>
          <p:nvPr/>
        </p:nvSpPr>
        <p:spPr>
          <a:xfrm>
            <a:off x="2840383" y="3142276"/>
            <a:ext cx="561662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Account Management </a:t>
            </a:r>
            <a:r>
              <a:rPr lang="en-US" sz="2000" b="0" dirty="0" smtClean="0"/>
              <a:t>system</a:t>
            </a:r>
            <a:endParaRPr lang="en-US" sz="2000" b="0" dirty="0"/>
          </a:p>
          <a:p>
            <a:pPr algn="ctr"/>
            <a:r>
              <a:rPr lang="en-US" sz="2000" dirty="0"/>
              <a:t>(</a:t>
            </a:r>
            <a:r>
              <a:rPr lang="en-US" sz="2000" dirty="0"/>
              <a:t>Moodle </a:t>
            </a:r>
            <a:r>
              <a:rPr lang="en-GB" sz="2000" dirty="0"/>
              <a:t>Learning Platform </a:t>
            </a:r>
            <a:r>
              <a:rPr lang="en-GB" sz="2000" b="0" dirty="0"/>
              <a:t> </a:t>
            </a:r>
            <a:r>
              <a:rPr lang="en-US" sz="2000" dirty="0" smtClean="0"/>
              <a:t>) 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2840663" y="4366412"/>
            <a:ext cx="561662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dirty="0" smtClean="0"/>
              <a:t>Tools </a:t>
            </a:r>
            <a:r>
              <a:rPr lang="en-US" sz="2000" b="0" dirty="0"/>
              <a:t>Support </a:t>
            </a:r>
            <a:r>
              <a:rPr lang="en-US" sz="2000" b="0" dirty="0" smtClean="0"/>
              <a:t>system </a:t>
            </a:r>
            <a:endParaRPr lang="en-US" sz="2000" b="0" dirty="0"/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Jupyter</a:t>
            </a:r>
            <a:r>
              <a:rPr lang="en-US" sz="2000" dirty="0"/>
              <a:t> platform 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5" name="Овал 14"/>
          <p:cNvSpPr/>
          <p:nvPr/>
        </p:nvSpPr>
        <p:spPr>
          <a:xfrm>
            <a:off x="2855140" y="5540244"/>
            <a:ext cx="561662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Content </a:t>
            </a:r>
          </a:p>
          <a:p>
            <a:pPr algn="ctr"/>
            <a:r>
              <a:rPr lang="ru-RU" sz="2000" dirty="0" smtClean="0"/>
              <a:t>(</a:t>
            </a:r>
            <a:r>
              <a:rPr lang="en-US" sz="2000" b="0" dirty="0" smtClean="0"/>
              <a:t>Interactive </a:t>
            </a:r>
            <a:r>
              <a:rPr lang="en-US" sz="2000" b="0" dirty="0" smtClean="0"/>
              <a:t>courses </a:t>
            </a:r>
            <a:r>
              <a:rPr lang="en-US" sz="2000" b="0" dirty="0" smtClean="0"/>
              <a:t>like </a:t>
            </a:r>
            <a:br>
              <a:rPr lang="en-US" sz="2000" b="0" dirty="0" smtClean="0"/>
            </a:br>
            <a:r>
              <a:rPr lang="en-US" sz="2000" dirty="0" err="1" smtClean="0"/>
              <a:t>Jupyter</a:t>
            </a:r>
            <a:r>
              <a:rPr lang="en-US" sz="2000" dirty="0" smtClean="0"/>
              <a:t> notebook)</a:t>
            </a:r>
            <a:endParaRPr lang="ru-RU" sz="2000" dirty="0"/>
          </a:p>
        </p:txBody>
      </p:sp>
      <p:sp>
        <p:nvSpPr>
          <p:cNvPr id="17" name="Левая круглая скобка 16"/>
          <p:cNvSpPr/>
          <p:nvPr/>
        </p:nvSpPr>
        <p:spPr>
          <a:xfrm>
            <a:off x="2474873" y="3138545"/>
            <a:ext cx="261742" cy="3168352"/>
          </a:xfrm>
          <a:prstGeom prst="leftBracke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89198" y="3523546"/>
            <a:ext cx="553998" cy="26010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SMSE </a:t>
            </a:r>
            <a:r>
              <a:rPr lang="en-US" dirty="0" smtClean="0">
                <a:solidFill>
                  <a:srgbClr val="00B0F0"/>
                </a:solidFill>
              </a:rPr>
              <a:t>architecture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80653" y="3614289"/>
            <a:ext cx="2597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80653" y="4824534"/>
            <a:ext cx="2597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95410" y="5978046"/>
            <a:ext cx="2597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2954" y="2345788"/>
            <a:ext cx="685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Main idea and task – embedding </a:t>
            </a:r>
            <a:r>
              <a:rPr lang="en-US" sz="2000" dirty="0" err="1" smtClean="0">
                <a:solidFill>
                  <a:srgbClr val="002060"/>
                </a:solidFill>
              </a:rPr>
              <a:t>Jupyter</a:t>
            </a:r>
            <a:r>
              <a:rPr lang="en-US" sz="2000" dirty="0" smtClean="0">
                <a:solidFill>
                  <a:srgbClr val="002060"/>
                </a:solidFill>
              </a:rPr>
              <a:t> platform to Moodle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6" y="297586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164763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D1CD9FEF-CA86-4E4A-A9AC-263409254558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13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8" y="610635"/>
            <a:ext cx="2785977" cy="496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7" y="263271"/>
            <a:ext cx="1901117" cy="1192198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25321" y="1299254"/>
            <a:ext cx="858574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32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SMSE use case diagram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036"/>
              </p:ext>
            </p:extLst>
          </p:nvPr>
        </p:nvGraphicFramePr>
        <p:xfrm>
          <a:off x="2609602" y="1955674"/>
          <a:ext cx="6048672" cy="488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7" imgW="5875126" imgH="4747157" progId="Visio.Drawing.15">
                  <p:embed/>
                </p:oleObj>
              </mc:Choice>
              <mc:Fallback>
                <p:oleObj r:id="rId7" imgW="5875126" imgH="474715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602" y="1955674"/>
                        <a:ext cx="6048672" cy="4885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7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18700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38E2A6FA-F999-4A8D-908B-9619B79D4737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14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9" y="328634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71" y="641683"/>
            <a:ext cx="2785977" cy="496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16494"/>
            <a:ext cx="1901117" cy="1192198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108075" y="2545407"/>
            <a:ext cx="8589963" cy="546100"/>
          </a:xfrm>
          <a:prstGeom prst="rect">
            <a:avLst/>
          </a:prstGeom>
        </p:spPr>
        <p:txBody>
          <a:bodyPr/>
          <a:lstStyle>
            <a:lvl1pPr algn="ctr" defTabSz="104248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uk-UA" sz="2400" b="1" smtClean="0">
                <a:solidFill>
                  <a:srgbClr val="000099"/>
                </a:solidFill>
              </a:rPr>
              <a:t>Contact information:</a:t>
            </a:r>
            <a:endParaRPr lang="ru-RU" altLang="uk-UA" sz="3086" b="1" dirty="0">
              <a:solidFill>
                <a:srgbClr val="000099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78038" y="3059757"/>
            <a:ext cx="7859712" cy="1186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>
            <a:spAutoFit/>
          </a:bodyPr>
          <a:lstStyle/>
          <a:p>
            <a:pPr marL="377979" indent="-377979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2646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Chernihiv </a:t>
            </a:r>
            <a:r>
              <a:rPr lang="en-US" sz="1984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Polytechnic </a:t>
            </a:r>
            <a:r>
              <a:rPr lang="en-US" sz="1984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University</a:t>
            </a:r>
          </a:p>
          <a:p>
            <a:pPr marL="377979" indent="-377979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14035</a:t>
            </a: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Ukraine, </a:t>
            </a:r>
            <a:r>
              <a:rPr lang="en-US" sz="198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Chernihiv</a:t>
            </a: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Shevchenko Str.</a:t>
            </a: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95</a:t>
            </a:r>
          </a:p>
          <a:p>
            <a:pPr marL="377979" indent="-377979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  </a:t>
            </a:r>
            <a:r>
              <a:rPr lang="en-US" sz="1984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www.stu.cn</a:t>
            </a:r>
            <a:r>
              <a:rPr lang="en-US" sz="1984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.ua 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096963" y="4266257"/>
            <a:ext cx="8591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4572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charset="0"/>
              </a:defRPr>
            </a:lvl6pPr>
            <a:lvl7pPr marL="9144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charset="0"/>
              </a:defRPr>
            </a:lvl7pPr>
            <a:lvl8pPr marL="13716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charset="0"/>
              </a:defRPr>
            </a:lvl8pPr>
            <a:lvl9pPr marL="18288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charset="0"/>
              </a:defRPr>
            </a:lvl9pPr>
          </a:lstStyle>
          <a:p>
            <a:pPr algn="ctr" eaLnBrk="1" hangingPunct="1">
              <a:defRPr/>
            </a:pPr>
            <a:r>
              <a:rPr lang="en-US" altLang="uk-UA" sz="2000" kern="0" dirty="0" err="1" smtClean="0">
                <a:solidFill>
                  <a:srgbClr val="000099"/>
                </a:solidFill>
              </a:rPr>
              <a:t>CybPhys</a:t>
            </a:r>
            <a:r>
              <a:rPr lang="en-US" altLang="uk-UA" sz="2000" kern="0" dirty="0" smtClean="0">
                <a:solidFill>
                  <a:srgbClr val="000099"/>
                </a:solidFill>
              </a:rPr>
              <a:t> project contacts:</a:t>
            </a:r>
            <a:endParaRPr lang="ru-RU" altLang="uk-UA" sz="2000" kern="0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33713" y="4815532"/>
            <a:ext cx="5343525" cy="113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7979" indent="-377979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198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Volodymyr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98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Kazymyr</a:t>
            </a:r>
            <a:endParaRPr lang="en-US" sz="198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7979" indent="-377979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1984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tel</a:t>
            </a: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+38 050 344 43 77</a:t>
            </a:r>
            <a:endParaRPr lang="ru-RU" sz="1984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7979" indent="-377979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uk-UA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mail</a:t>
            </a:r>
            <a:r>
              <a:rPr lang="ru-RU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vvkazymyr@gmail.com</a:t>
            </a:r>
            <a:r>
              <a:rPr lang="en-US" sz="1984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9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370244" y="1619597"/>
            <a:ext cx="8585746" cy="56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Acceptance of new study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program 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and courses </a:t>
            </a:r>
            <a:endParaRPr lang="uk-UA" altLang="uk-UA" sz="28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2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410" y="2309058"/>
            <a:ext cx="9074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New Master program </a:t>
            </a:r>
            <a:r>
              <a:rPr lang="en-US" sz="2000" dirty="0" smtClean="0"/>
              <a:t>:  Computer </a:t>
            </a:r>
            <a:r>
              <a:rPr lang="en-US" sz="2000" dirty="0"/>
              <a:t>engineering and Industrial </a:t>
            </a:r>
            <a:r>
              <a:rPr lang="en-US" sz="2000" dirty="0" smtClean="0"/>
              <a:t>Automation</a:t>
            </a:r>
          </a:p>
          <a:p>
            <a:r>
              <a:rPr lang="en-US" sz="2000" dirty="0" smtClean="0"/>
              <a:t>                     Specialty :  Computer </a:t>
            </a:r>
            <a:r>
              <a:rPr lang="en-US" sz="2000" dirty="0"/>
              <a:t>engineering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21770" y="3023339"/>
            <a:ext cx="6092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of the specialty "Computer engineering",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level by </a:t>
            </a:r>
            <a:r>
              <a:rPr lang="en-GB" sz="1800" dirty="0"/>
              <a:t>the Ministry of Education on Ukraine </a:t>
            </a:r>
            <a:endParaRPr lang="en-GB" sz="1800" dirty="0" smtClean="0"/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accreditation series ND № 2685401 from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27, 2017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is valid until July 1,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new master program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CPNU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  on April 27, 2020 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Accredited  according to CE standard by Academic Council  of  CPNU on April 26, 2021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24213" y="3413125"/>
            <a:ext cx="106918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0" y="3023339"/>
            <a:ext cx="2218683" cy="35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77036" y="6364276"/>
            <a:ext cx="6578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7"/>
              </a:rPr>
              <a:t>https://</a:t>
            </a:r>
            <a:r>
              <a:rPr lang="en-GB" sz="1400" dirty="0" smtClean="0">
                <a:hlinkClick r:id="rId7"/>
              </a:rPr>
              <a:t>op.stu.cn.ua/files/op/OPP%20123%20KIPA%20magistr_2020.pdf</a:t>
            </a:r>
            <a:endParaRPr lang="en-GB" sz="1400" dirty="0" smtClean="0"/>
          </a:p>
          <a:p>
            <a:r>
              <a:rPr lang="en-GB" sz="1400" dirty="0">
                <a:hlinkClick r:id="rId8"/>
              </a:rPr>
              <a:t>https://</a:t>
            </a:r>
            <a:r>
              <a:rPr lang="en-GB" sz="1400" dirty="0" smtClean="0">
                <a:hlinkClick r:id="rId8"/>
              </a:rPr>
              <a:t>op.stu.cn.ua/files/np/NP%20123%20%20KIPA%20magistr%202020.pdf</a:t>
            </a:r>
            <a:endParaRPr lang="en-GB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515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337462" y="1619597"/>
            <a:ext cx="8585746" cy="9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Arrangements for testing of new developed and modernised courses </a:t>
            </a:r>
            <a:endParaRPr lang="uk-UA" altLang="uk-UA" sz="28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3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811" y="2522130"/>
            <a:ext cx="96490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New </a:t>
            </a:r>
            <a:r>
              <a:rPr lang="en-US" sz="1800" dirty="0"/>
              <a:t>master degree </a:t>
            </a:r>
            <a:r>
              <a:rPr lang="en-US" sz="1800" dirty="0" smtClean="0"/>
              <a:t>courses in </a:t>
            </a:r>
            <a:r>
              <a:rPr lang="en-US" sz="1800" dirty="0"/>
              <a:t>the new master program </a:t>
            </a:r>
            <a:r>
              <a:rPr lang="en-US" sz="1800" dirty="0" smtClean="0"/>
              <a:t>“</a:t>
            </a:r>
            <a:r>
              <a:rPr lang="en-US" sz="1800" dirty="0"/>
              <a:t>Computer engineering and Industrial Automation</a:t>
            </a:r>
            <a:r>
              <a:rPr lang="en-US" sz="1800" dirty="0" smtClean="0"/>
              <a:t>”:</a:t>
            </a:r>
          </a:p>
          <a:p>
            <a:r>
              <a:rPr lang="en-GB" sz="1600" dirty="0">
                <a:hlinkClick r:id="rId6"/>
              </a:rPr>
              <a:t>https://stu.cn.ua/wp-content/uploads/2021/04/new-courses20-1.pdf</a:t>
            </a:r>
            <a:endParaRPr lang="en-GB" sz="1600" dirty="0"/>
          </a:p>
          <a:p>
            <a:r>
              <a:rPr lang="en-US" sz="1800" dirty="0"/>
              <a:t>	</a:t>
            </a:r>
            <a:r>
              <a:rPr lang="en-US" sz="1800" dirty="0" smtClean="0"/>
              <a:t>						           </a:t>
            </a:r>
            <a:r>
              <a:rPr lang="en-US" sz="1800" b="0" i="1" dirty="0" smtClean="0"/>
              <a:t>credits</a:t>
            </a:r>
            <a:endParaRPr lang="ru-RU" sz="1800" b="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3366FF"/>
                </a:solidFill>
              </a:rPr>
              <a:t>Model-oriented control in Digital </a:t>
            </a:r>
            <a:r>
              <a:rPr lang="en-US" sz="1800" i="1" dirty="0" smtClean="0">
                <a:solidFill>
                  <a:srgbClr val="3366FF"/>
                </a:solidFill>
              </a:rPr>
              <a:t>Manufacturing			5	</a:t>
            </a:r>
            <a:endParaRPr lang="ru-RU" sz="1800" i="1" dirty="0">
              <a:solidFill>
                <a:srgbClr val="3366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3366FF"/>
                </a:solidFill>
              </a:rPr>
              <a:t>Programming of Automation </a:t>
            </a:r>
            <a:r>
              <a:rPr lang="en-US" sz="1800" i="1" dirty="0" smtClean="0">
                <a:solidFill>
                  <a:srgbClr val="3366FF"/>
                </a:solidFill>
              </a:rPr>
              <a:t>Systems				5</a:t>
            </a:r>
            <a:endParaRPr lang="ru-RU" sz="1800" i="1" dirty="0">
              <a:solidFill>
                <a:srgbClr val="3366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3366FF"/>
                </a:solidFill>
              </a:rPr>
              <a:t>Design and Simulation of Power electronics </a:t>
            </a:r>
            <a:r>
              <a:rPr lang="en-US" sz="1800" i="1" dirty="0" smtClean="0">
                <a:solidFill>
                  <a:srgbClr val="3366FF"/>
                </a:solidFill>
              </a:rPr>
              <a:t>components		5	</a:t>
            </a:r>
            <a:endParaRPr lang="ru-RU" sz="1800" i="1" dirty="0">
              <a:solidFill>
                <a:srgbClr val="3366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3366FF"/>
                </a:solidFill>
              </a:rPr>
              <a:t>Modelling and Measurement of physical processes in Robotics</a:t>
            </a:r>
            <a:r>
              <a:rPr lang="en-US" sz="1800" i="1" dirty="0" smtClean="0">
                <a:solidFill>
                  <a:srgbClr val="3366FF"/>
                </a:solidFill>
              </a:rPr>
              <a:t>.		5	</a:t>
            </a:r>
            <a:endParaRPr lang="ru-RU" sz="1800" i="1" dirty="0">
              <a:solidFill>
                <a:srgbClr val="3366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3366FF"/>
                </a:solidFill>
              </a:rPr>
              <a:t>Simulation of Manufacturing </a:t>
            </a:r>
            <a:r>
              <a:rPr lang="en-US" sz="1800" i="1" dirty="0" smtClean="0">
                <a:solidFill>
                  <a:srgbClr val="3366FF"/>
                </a:solidFill>
              </a:rPr>
              <a:t>Environment				5</a:t>
            </a:r>
            <a:endParaRPr lang="ru-RU" sz="1800" i="1" dirty="0">
              <a:solidFill>
                <a:srgbClr val="3366FF"/>
              </a:solidFill>
            </a:endParaRPr>
          </a:p>
          <a:p>
            <a:r>
              <a:rPr lang="en-US" sz="1800" dirty="0" smtClean="0"/>
              <a:t>			Total					25</a:t>
            </a:r>
          </a:p>
          <a:p>
            <a:r>
              <a:rPr lang="en-US" sz="1800" dirty="0" smtClean="0"/>
              <a:t>Updated </a:t>
            </a:r>
            <a:r>
              <a:rPr lang="en-US" sz="1800" dirty="0"/>
              <a:t>courses in </a:t>
            </a:r>
            <a:r>
              <a:rPr lang="en-US" sz="1800" dirty="0" smtClean="0"/>
              <a:t>bachelor </a:t>
            </a:r>
            <a:r>
              <a:rPr lang="en-US" sz="1800" dirty="0"/>
              <a:t>program </a:t>
            </a:r>
            <a:r>
              <a:rPr lang="en-US" sz="1800" dirty="0" smtClean="0"/>
              <a:t>"</a:t>
            </a:r>
            <a:r>
              <a:rPr lang="en-US" sz="1800" dirty="0"/>
              <a:t>Electronics of robotic systems and </a:t>
            </a:r>
            <a:r>
              <a:rPr lang="en-US" sz="1800" dirty="0" smtClean="0"/>
              <a:t>complexes</a:t>
            </a:r>
            <a:r>
              <a:rPr lang="en-US" sz="1800" dirty="0" smtClean="0"/>
              <a:t>“:</a:t>
            </a:r>
            <a:endParaRPr lang="ru-RU" sz="1800" dirty="0" smtClean="0"/>
          </a:p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>
                <a:hlinkClick r:id="rId7"/>
              </a:rPr>
              <a:t>stu.cn.ua/wp-content/uploads/2021/11/updated-courses_2.pdf</a:t>
            </a:r>
            <a:endParaRPr lang="ru-RU" sz="1600" dirty="0"/>
          </a:p>
          <a:p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3366FF"/>
                </a:solidFill>
              </a:rPr>
              <a:t>Introduction </a:t>
            </a:r>
            <a:r>
              <a:rPr lang="en-US" sz="1800" i="1" dirty="0">
                <a:solidFill>
                  <a:srgbClr val="3366FF"/>
                </a:solidFill>
              </a:rPr>
              <a:t>to electronic systems </a:t>
            </a:r>
            <a:r>
              <a:rPr lang="en-US" sz="1800" i="1" dirty="0" smtClean="0">
                <a:solidFill>
                  <a:srgbClr val="3366FF"/>
                </a:solidFill>
              </a:rPr>
              <a:t> 					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3366FF"/>
                </a:solidFill>
              </a:rPr>
              <a:t>Development </a:t>
            </a:r>
            <a:r>
              <a:rPr lang="en-US" sz="1800" i="1" dirty="0">
                <a:solidFill>
                  <a:srgbClr val="3366FF"/>
                </a:solidFill>
              </a:rPr>
              <a:t>of electromechanical robotic </a:t>
            </a:r>
            <a:r>
              <a:rPr lang="en-US" sz="1800" i="1" dirty="0" smtClean="0">
                <a:solidFill>
                  <a:srgbClr val="3366FF"/>
                </a:solidFill>
              </a:rPr>
              <a:t>systems			4</a:t>
            </a:r>
            <a:endParaRPr lang="ru-RU" sz="1800" i="1" dirty="0">
              <a:solidFill>
                <a:srgbClr val="3366FF"/>
              </a:solidFill>
            </a:endParaRPr>
          </a:p>
          <a:p>
            <a:r>
              <a:rPr lang="en-US" i="1" dirty="0"/>
              <a:t> </a:t>
            </a:r>
            <a:r>
              <a:rPr lang="en-US" i="1" dirty="0" smtClean="0"/>
              <a:t>			</a:t>
            </a:r>
            <a:r>
              <a:rPr lang="en-US" sz="1800" dirty="0" smtClean="0"/>
              <a:t>Total					10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729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177294" y="1619597"/>
            <a:ext cx="9342548" cy="7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0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</a:t>
            </a:r>
            <a:r>
              <a:rPr lang="en-GB" sz="20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Arrangements for testing of new developed and modernised </a:t>
            </a:r>
            <a:r>
              <a:rPr lang="en-GB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courses</a:t>
            </a:r>
            <a:r>
              <a:rPr lang="uk-UA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Courses</a:t>
            </a:r>
            <a:r>
              <a:rPr lang="en-GB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support</a:t>
            </a:r>
            <a:r>
              <a:rPr lang="en-GB" sz="20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.</a:t>
            </a:r>
            <a:endParaRPr lang="en-GB" sz="2000" dirty="0" smtClean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4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8432" y="3347789"/>
            <a:ext cx="60840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k-UA" dirty="0"/>
              <a:t>	</a:t>
            </a:r>
            <a:r>
              <a:rPr lang="en-US" altLang="uk-UA" sz="1800" dirty="0" smtClean="0"/>
              <a:t>Developing </a:t>
            </a:r>
            <a:r>
              <a:rPr lang="en-US" altLang="uk-UA" sz="1800" dirty="0"/>
              <a:t>of  Moodle courses</a:t>
            </a:r>
            <a:r>
              <a:rPr lang="en-US" altLang="uk-UA" sz="1800" dirty="0" smtClean="0"/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uk-UA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k-UA" sz="1800" dirty="0"/>
              <a:t>	</a:t>
            </a:r>
            <a:r>
              <a:rPr lang="en-US" altLang="uk-UA" sz="1800" dirty="0" smtClean="0"/>
              <a:t>Developing </a:t>
            </a:r>
            <a:r>
              <a:rPr lang="en-US" altLang="uk-UA" sz="1800" dirty="0"/>
              <a:t>of  </a:t>
            </a:r>
            <a:r>
              <a:rPr lang="en-GB" sz="1800" dirty="0" err="1"/>
              <a:t>Youtube</a:t>
            </a:r>
            <a:r>
              <a:rPr lang="en-GB" sz="1800" dirty="0"/>
              <a:t> on-line lectures</a:t>
            </a:r>
            <a:r>
              <a:rPr lang="en-US" altLang="uk-UA" sz="1800" dirty="0" smtClean="0"/>
              <a:t>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uk-UA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k-UA" sz="1800" dirty="0"/>
              <a:t>	</a:t>
            </a:r>
            <a:r>
              <a:rPr lang="en-US" altLang="uk-UA" sz="1800" dirty="0" smtClean="0"/>
              <a:t>Creation </a:t>
            </a:r>
            <a:r>
              <a:rPr lang="en-US" altLang="uk-UA" sz="1800" dirty="0"/>
              <a:t>of  new </a:t>
            </a:r>
            <a:r>
              <a:rPr lang="en-US" altLang="uk-UA" sz="1800" dirty="0"/>
              <a:t>laboratory “Simulation </a:t>
            </a:r>
            <a:r>
              <a:rPr lang="en-US" altLang="uk-UA" sz="1800" dirty="0" smtClean="0"/>
              <a:t>	of 	Cyber </a:t>
            </a:r>
            <a:r>
              <a:rPr lang="en-US" altLang="uk-UA" sz="1800" dirty="0"/>
              <a:t>Physical Systems</a:t>
            </a:r>
            <a:r>
              <a:rPr lang="en-US" altLang="uk-UA" sz="1800" dirty="0" smtClean="0"/>
              <a:t>”;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uk-UA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k-UA" sz="1800" dirty="0"/>
              <a:t>	</a:t>
            </a:r>
            <a:r>
              <a:rPr lang="sv-SE" altLang="ru-RU" sz="1800" dirty="0" smtClean="0"/>
              <a:t>Quality </a:t>
            </a:r>
            <a:r>
              <a:rPr lang="sv-SE" altLang="ru-RU" sz="1800" dirty="0"/>
              <a:t>Assurience </a:t>
            </a:r>
            <a:r>
              <a:rPr lang="sv-SE" altLang="ru-RU" sz="1800" dirty="0" smtClean="0"/>
              <a:t>support</a:t>
            </a:r>
            <a:endParaRPr lang="uk-UA" altLang="uk-U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52" y="2331363"/>
            <a:ext cx="2520518" cy="505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216409" y="1691605"/>
            <a:ext cx="8585746" cy="8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sz="2800" dirty="0" smtClean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new 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developed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courses support.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uk-UA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Moodle courses</a:t>
            </a:r>
            <a:endParaRPr lang="uk-UA" altLang="uk-UA" sz="28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5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0" y="2790623"/>
            <a:ext cx="3312368" cy="16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" y="4705636"/>
            <a:ext cx="6479915" cy="22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29" y="2762490"/>
            <a:ext cx="5587529" cy="314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9063" y="6982412"/>
            <a:ext cx="3389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9"/>
              </a:rPr>
              <a:t>https://</a:t>
            </a:r>
            <a:r>
              <a:rPr lang="en-GB" sz="1600" dirty="0" smtClean="0">
                <a:hlinkClick r:id="rId9"/>
              </a:rPr>
              <a:t>eln.stu.cn.ua/login/index.php</a:t>
            </a:r>
            <a:r>
              <a:rPr lang="en-GB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39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248169" y="1691605"/>
            <a:ext cx="8585746" cy="8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sz="2800" dirty="0" smtClean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new 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developed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courses support.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err="1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Youtube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 on-line lectures 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6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3559" y="6612938"/>
            <a:ext cx="7174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6"/>
              </a:rPr>
              <a:t>https</a:t>
            </a:r>
            <a:r>
              <a:rPr lang="en-GB" sz="1400" dirty="0">
                <a:hlinkClick r:id="rId6"/>
              </a:rPr>
              <a:t>://</a:t>
            </a:r>
            <a:r>
              <a:rPr lang="en-GB" sz="1400" dirty="0" smtClean="0">
                <a:hlinkClick r:id="rId6"/>
              </a:rPr>
              <a:t>www.youtube.com/watch?v=TP9FtEpM-Rk&amp;list=PLVvvlQkk4GJGsBLKFsfU-Gnb4LROf2L_g&amp;index=1&amp;ab_channel=AlexanderVeligorsky</a:t>
            </a:r>
            <a:r>
              <a:rPr lang="en-GB" sz="1400" dirty="0" smtClean="0"/>
              <a:t>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24" y="2699717"/>
            <a:ext cx="5891436" cy="36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248169" y="1691605"/>
            <a:ext cx="8585746" cy="8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sz="2800" dirty="0" smtClean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new 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developed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courses support.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uk-UA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New laboratory “Simulation Cyber Physical Systems”</a:t>
            </a:r>
            <a:endParaRPr lang="uk-UA" altLang="uk-UA" sz="28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7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6" y="2678826"/>
            <a:ext cx="2294281" cy="1720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36" y="2678826"/>
            <a:ext cx="2294281" cy="1720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32" y="2694631"/>
            <a:ext cx="2294281" cy="172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00" y="4571925"/>
            <a:ext cx="2388907" cy="1791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32" y="4571925"/>
            <a:ext cx="2388907" cy="1791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6" y="4571925"/>
            <a:ext cx="2388907" cy="17916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5236" y="6588149"/>
            <a:ext cx="8946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12"/>
              </a:rPr>
              <a:t>https://stu.cn.ua/mizhnarodna-diyalnist/mizhnarodni-programy-ta-proekty/proyekt-cybphys/nova-laboratoriya-modelyuvannya-kiberfizychnyh-system</a:t>
            </a:r>
            <a:r>
              <a:rPr lang="en-GB" sz="1400" dirty="0" smtClean="0">
                <a:hlinkClick r:id="rId12"/>
              </a:rPr>
              <a:t>/</a:t>
            </a:r>
            <a:r>
              <a:rPr lang="en-GB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72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248199" y="1619597"/>
            <a:ext cx="858574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042988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504825" indent="-209550" defTabSz="1042988" eaLnBrk="0" hangingPunct="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754063" indent="-260350" defTabSz="1042988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030288" indent="-261938" defTabSz="1042988" eaLnBrk="0" hangingPunct="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1281113" indent="-260350" defTabSz="1042988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17383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1955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26527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109913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new </a:t>
            </a: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developed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courses support.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ru-RU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Quality </a:t>
            </a:r>
            <a:r>
              <a:rPr lang="sv-SE" altLang="ru-RU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Assurience</a:t>
            </a:r>
            <a:endParaRPr lang="uk-UA" altLang="uk-UA" sz="28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32" y="328633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4" y="641682"/>
            <a:ext cx="2785977" cy="496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262636"/>
            <a:ext cx="1901117" cy="1192198"/>
          </a:xfrm>
          <a:prstGeom prst="rect">
            <a:avLst/>
          </a:prstGeom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7662466" y="7006702"/>
            <a:ext cx="249475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itchFamily="18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CEEF9E3-0EEF-467A-8D8B-59CCE5E06092}" type="slidenum">
              <a:rPr lang="uk-UA" altLang="uk-UA" sz="1000" b="0" smtClean="0">
                <a:solidFill>
                  <a:schemeClr val="tx2"/>
                </a:solidFill>
                <a:latin typeface="Verdana" pitchFamily="34" charset="0"/>
              </a:rPr>
              <a:pPr algn="r"/>
              <a:t>8</a:t>
            </a:fld>
            <a:endParaRPr lang="uk-UA" altLang="uk-UA" sz="1000" b="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3578" y="2627709"/>
            <a:ext cx="792162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altLang="uk-UA" sz="1800" dirty="0"/>
              <a:t>The University has the certificate on the system of quality assurance according to </a:t>
            </a:r>
            <a:r>
              <a:rPr lang="uk-UA" altLang="uk-UA" sz="1800" dirty="0"/>
              <a:t>ISO 9001.</a:t>
            </a:r>
            <a:endParaRPr lang="en-US" altLang="uk-UA" sz="1800" dirty="0"/>
          </a:p>
          <a:p>
            <a:pPr marL="342900" indent="-342900" eaLnBrk="1" hangingPunct="1">
              <a:buFontTx/>
              <a:buAutoNum type="arabicPeriod"/>
              <a:defRPr/>
            </a:pPr>
            <a:endParaRPr lang="en-US" altLang="uk-UA" sz="1800" dirty="0" smtClean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altLang="uk-UA" sz="1800" dirty="0" smtClean="0"/>
              <a:t>Courses </a:t>
            </a:r>
            <a:r>
              <a:rPr lang="en-US" altLang="uk-UA" sz="1800" dirty="0"/>
              <a:t>document </a:t>
            </a:r>
            <a:r>
              <a:rPr lang="en-US" altLang="uk-UA" sz="1800" dirty="0" smtClean="0"/>
              <a:t> includes</a:t>
            </a:r>
            <a:r>
              <a:rPr lang="en-US" altLang="uk-UA" sz="1800" dirty="0"/>
              <a:t>:</a:t>
            </a:r>
          </a:p>
          <a:p>
            <a:pPr eaLnBrk="1" hangingPunct="1">
              <a:defRPr/>
            </a:pPr>
            <a:r>
              <a:rPr lang="en-US" altLang="uk-UA" sz="1800" dirty="0"/>
              <a:t>	- curriculums </a:t>
            </a:r>
            <a:r>
              <a:rPr lang="uk-UA" altLang="uk-UA" sz="1800" dirty="0"/>
              <a:t>(</a:t>
            </a:r>
            <a:r>
              <a:rPr lang="en-US" altLang="uk-UA" sz="1800" dirty="0"/>
              <a:t>approved at the level of the vice-rector</a:t>
            </a:r>
            <a:r>
              <a:rPr lang="uk-UA" altLang="uk-UA" sz="1800" dirty="0"/>
              <a:t>);</a:t>
            </a:r>
            <a:endParaRPr lang="en-US" altLang="uk-UA" sz="1800" dirty="0"/>
          </a:p>
          <a:p>
            <a:pPr eaLnBrk="1" hangingPunct="1">
              <a:defRPr/>
            </a:pPr>
            <a:r>
              <a:rPr lang="en-US" altLang="uk-UA" sz="1800" dirty="0"/>
              <a:t>	- lecture notes (department level);</a:t>
            </a:r>
          </a:p>
          <a:p>
            <a:pPr eaLnBrk="1" hangingPunct="1">
              <a:defRPr/>
            </a:pPr>
            <a:r>
              <a:rPr lang="en-US" altLang="uk-UA" sz="1800" dirty="0"/>
              <a:t>	- guidelines (department level);</a:t>
            </a:r>
          </a:p>
          <a:p>
            <a:pPr eaLnBrk="1" hangingPunct="1">
              <a:defRPr/>
            </a:pPr>
            <a:r>
              <a:rPr lang="en-US" altLang="uk-UA" sz="1800" dirty="0"/>
              <a:t>	- modular and individual tasks, tests, exam tickets (department level);</a:t>
            </a:r>
          </a:p>
          <a:p>
            <a:pPr eaLnBrk="1" hangingPunct="1">
              <a:defRPr/>
            </a:pPr>
            <a:r>
              <a:rPr lang="en-US" altLang="uk-UA" sz="1800" dirty="0"/>
              <a:t>	- packages of complex and rector's control works (rector level</a:t>
            </a:r>
            <a:r>
              <a:rPr lang="en-US" altLang="uk-UA" sz="1800" dirty="0" smtClean="0"/>
              <a:t>)</a:t>
            </a:r>
          </a:p>
          <a:p>
            <a:pPr eaLnBrk="1" hangingPunct="1">
              <a:defRPr/>
            </a:pPr>
            <a:r>
              <a:rPr lang="en-US" altLang="uk-UA" sz="1800" dirty="0" smtClean="0"/>
              <a:t>	</a:t>
            </a:r>
          </a:p>
          <a:p>
            <a:pPr eaLnBrk="1" hangingPunct="1">
              <a:defRPr/>
            </a:pPr>
            <a:r>
              <a:rPr lang="en-US" altLang="uk-UA" sz="1800" dirty="0" smtClean="0"/>
              <a:t>3. Internal audit </a:t>
            </a:r>
            <a:r>
              <a:rPr lang="uk-UA" altLang="uk-UA" sz="1800" dirty="0" smtClean="0"/>
              <a:t>(</a:t>
            </a:r>
            <a:r>
              <a:rPr lang="en-US" altLang="uk-UA" sz="1800" dirty="0" smtClean="0"/>
              <a:t>educational and methodical department</a:t>
            </a:r>
            <a:r>
              <a:rPr lang="uk-UA" altLang="uk-UA" sz="1800" dirty="0" smtClean="0"/>
              <a:t> </a:t>
            </a:r>
            <a:r>
              <a:rPr lang="en-US" altLang="uk-UA" sz="1800" dirty="0" smtClean="0"/>
              <a:t>level)</a:t>
            </a:r>
            <a:r>
              <a:rPr lang="uk-UA" altLang="uk-UA" sz="1800" dirty="0" smtClean="0"/>
              <a:t>.</a:t>
            </a:r>
            <a:endParaRPr lang="en-US" altLang="uk-UA" sz="1800" dirty="0" smtClean="0"/>
          </a:p>
          <a:p>
            <a:pPr eaLnBrk="1" hangingPunct="1">
              <a:defRPr/>
            </a:pPr>
            <a:endParaRPr lang="uk-UA" altLang="uk-UA" sz="1800" dirty="0" smtClean="0"/>
          </a:p>
          <a:p>
            <a:pPr eaLnBrk="1" hangingPunct="1">
              <a:defRPr/>
            </a:pPr>
            <a:r>
              <a:rPr lang="uk-UA" altLang="uk-UA" sz="1800" dirty="0" smtClean="0"/>
              <a:t>4</a:t>
            </a:r>
            <a:r>
              <a:rPr lang="uk-UA" altLang="uk-UA" sz="1800" dirty="0"/>
              <a:t>. </a:t>
            </a:r>
            <a:r>
              <a:rPr lang="en-US" altLang="uk-UA" sz="1800" dirty="0" smtClean="0"/>
              <a:t>Mutual </a:t>
            </a:r>
            <a:r>
              <a:rPr lang="en-US" altLang="uk-UA" sz="1800" dirty="0"/>
              <a:t>visits of teachers</a:t>
            </a:r>
            <a:r>
              <a:rPr lang="en-US" altLang="uk-UA" sz="1800" dirty="0" smtClean="0"/>
              <a:t>.</a:t>
            </a:r>
          </a:p>
          <a:p>
            <a:pPr eaLnBrk="1" hangingPunct="1">
              <a:defRPr/>
            </a:pPr>
            <a:endParaRPr lang="en-US" altLang="uk-UA" sz="1800" dirty="0" smtClean="0"/>
          </a:p>
          <a:p>
            <a:pPr eaLnBrk="1" hangingPunct="1">
              <a:defRPr/>
            </a:pPr>
            <a:r>
              <a:rPr lang="en-US" altLang="uk-UA" sz="1800" dirty="0" smtClean="0"/>
              <a:t>5. </a:t>
            </a:r>
            <a:r>
              <a:rPr lang="en-US" altLang="uk-UA" sz="1800" dirty="0" err="1"/>
              <a:t>CybPhys</a:t>
            </a:r>
            <a:r>
              <a:rPr lang="en-US" altLang="uk-UA" sz="1800" dirty="0"/>
              <a:t>  project  QA audit (according to QA plan).</a:t>
            </a:r>
          </a:p>
        </p:txBody>
      </p:sp>
      <p:pic>
        <p:nvPicPr>
          <p:cNvPr id="13" name="Picture 4" descr="sertifi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6" y="3203277"/>
            <a:ext cx="14700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259604" y="1493860"/>
            <a:ext cx="8869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WP2: Implementation of electronic text </a:t>
            </a:r>
            <a:r>
              <a:rPr lang="en-GB" sz="2800" dirty="0" smtClean="0">
                <a:solidFill>
                  <a:schemeClr val="accent1"/>
                </a:solidFill>
                <a:latin typeface="Times" pitchFamily="18" charset="0"/>
                <a:cs typeface="Times New Roman" pitchFamily="18" charset="0"/>
              </a:rPr>
              <a:t>books (e-book 3)</a:t>
            </a:r>
            <a:endParaRPr lang="en-GB" sz="2800" dirty="0">
              <a:solidFill>
                <a:schemeClr val="accent1"/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8445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18700" y="7164388"/>
            <a:ext cx="52705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38E2A6FA-F999-4A8D-908B-9619B79D4737}" type="slidenum">
              <a:rPr lang="sv-SE" altLang="ru-RU" sz="1000" b="0">
                <a:solidFill>
                  <a:schemeClr val="tx2"/>
                </a:solidFill>
                <a:latin typeface="Verdana" pitchFamily="34" charset="0"/>
              </a:rPr>
              <a:pPr/>
              <a:t>9</a:t>
            </a:fld>
            <a:endParaRPr lang="sv-SE" altLang="ru-RU" sz="10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9" y="328634"/>
            <a:ext cx="3390318" cy="9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71" y="641683"/>
            <a:ext cx="2785977" cy="496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16494"/>
            <a:ext cx="1901117" cy="11921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363" y="1995244"/>
            <a:ext cx="997215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/>
              <a:t>Model-oriented control in Intelligent Manufacturing Systems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8349" y="2987749"/>
            <a:ext cx="6978699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Intelligent Manufacturing Systems and Industry 4.0 </a:t>
            </a:r>
            <a:r>
              <a:rPr lang="en-US" sz="1800" b="0" dirty="0" smtClean="0"/>
              <a:t>Concept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The Principles of Model-Oriented </a:t>
            </a:r>
            <a:r>
              <a:rPr lang="en-US" sz="1800" b="0" dirty="0" smtClean="0"/>
              <a:t>Control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Implementation Models of Control Algorithms</a:t>
            </a:r>
            <a:endParaRPr lang="en-US" sz="1800" b="0" dirty="0" smtClean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Predictive Models and Dynamic Model </a:t>
            </a:r>
            <a:r>
              <a:rPr lang="en-US" sz="1800" b="0" dirty="0" smtClean="0"/>
              <a:t>Checking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Recovery Models and their Construction</a:t>
            </a:r>
            <a:endParaRPr lang="en-US" sz="1800" b="0" dirty="0" smtClean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Software and Hardware Tools for MOC </a:t>
            </a:r>
            <a:endParaRPr lang="en-US" sz="1800" b="0" dirty="0" smtClean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800" b="0" dirty="0"/>
              <a:t>Examples of MOC </a:t>
            </a:r>
            <a:r>
              <a:rPr lang="en-US" sz="1800" b="0" dirty="0" smtClean="0"/>
              <a:t>Applications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2136" y="257187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Content: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7063" y="5327235"/>
            <a:ext cx="898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Contributors</a:t>
            </a:r>
            <a:r>
              <a:rPr lang="ru-RU" sz="2000" dirty="0" smtClean="0"/>
              <a:t>: </a:t>
            </a:r>
            <a:r>
              <a:rPr lang="en-US" sz="2000" b="0" dirty="0" smtClean="0"/>
              <a:t>CPNU, RTU, </a:t>
            </a:r>
            <a:r>
              <a:rPr lang="en-US" sz="2000" b="0" dirty="0"/>
              <a:t>V.M. </a:t>
            </a:r>
            <a:r>
              <a:rPr lang="en-US" sz="2000" b="0" dirty="0" err="1"/>
              <a:t>Glushkov</a:t>
            </a:r>
            <a:r>
              <a:rPr lang="en-US" sz="2000" b="0" dirty="0"/>
              <a:t> Institute of </a:t>
            </a:r>
            <a:r>
              <a:rPr lang="en-US" sz="2000" b="0" dirty="0" smtClean="0"/>
              <a:t>Cybernetics NAS of Ukraine</a:t>
            </a:r>
            <a:endParaRPr lang="ru-RU" sz="20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0632" y="5799077"/>
            <a:ext cx="785086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Status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r>
              <a:rPr lang="en-US" sz="2000" b="0" dirty="0"/>
              <a:t>preparation for publication in contact with </a:t>
            </a:r>
            <a:r>
              <a:rPr lang="en-GB" sz="2000" b="0" dirty="0"/>
              <a:t>RTU Publishing </a:t>
            </a:r>
            <a:r>
              <a:rPr lang="en-GB" sz="2000" b="0" dirty="0" smtClean="0"/>
              <a:t>House:</a:t>
            </a:r>
            <a:r>
              <a:rPr lang="en-GB" sz="2000" b="0" dirty="0"/>
              <a:t> </a:t>
            </a:r>
            <a:endParaRPr lang="en-GB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acceptations of the track </a:t>
            </a:r>
            <a:r>
              <a:rPr lang="en-US" sz="2000" b="0" dirty="0" smtClean="0"/>
              <a:t>change after editors</a:t>
            </a:r>
            <a:r>
              <a:rPr lang="en-US" sz="2000" b="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added </a:t>
            </a:r>
            <a:r>
              <a:rPr lang="en-US" sz="2000" b="0" dirty="0"/>
              <a:t>Annotation in Latvian and </a:t>
            </a:r>
            <a:r>
              <a:rPr lang="en-US" sz="2000" b="0" dirty="0" smtClean="0"/>
              <a:t>English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added</a:t>
            </a:r>
            <a:r>
              <a:rPr lang="en-US" sz="2000" b="0" dirty="0"/>
              <a:t>  Glossary of Abbreviation </a:t>
            </a:r>
          </a:p>
          <a:p>
            <a:endParaRPr lang="ru-RU" sz="2000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9682" y="7101833"/>
            <a:ext cx="487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u="sng" dirty="0">
                <a:hlinkClick r:id="rId6"/>
              </a:rPr>
              <a:t>https://eduphys.bsu.by/course/view.php?id=100</a:t>
            </a:r>
            <a:r>
              <a:rPr lang="en-GB" sz="1800" dirty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03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H Eng Logo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H - without footer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</TotalTime>
  <Words>623</Words>
  <Application>Microsoft Office PowerPoint</Application>
  <PresentationFormat>Произвольный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KTH Eng Logo</vt:lpstr>
      <vt:lpstr>KTH - without footer</vt:lpstr>
      <vt:lpstr>Тема Office</vt:lpstr>
      <vt:lpstr>Visio.Drawing.15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Kungliga Tekniska 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mariaq</dc:creator>
  <cp:lastModifiedBy>Пользователь Windows</cp:lastModifiedBy>
  <cp:revision>436</cp:revision>
  <cp:lastPrinted>2011-12-06T16:12:49Z</cp:lastPrinted>
  <dcterms:created xsi:type="dcterms:W3CDTF">2010-08-19T10:37:05Z</dcterms:created>
  <dcterms:modified xsi:type="dcterms:W3CDTF">2021-11-15T14:24:36Z</dcterms:modified>
</cp:coreProperties>
</file>