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60" r:id="rId5"/>
    <p:sldId id="261" r:id="rId6"/>
    <p:sldId id="266" r:id="rId7"/>
    <p:sldId id="272" r:id="rId8"/>
    <p:sldId id="262" r:id="rId9"/>
    <p:sldId id="267" r:id="rId10"/>
    <p:sldId id="263" r:id="rId11"/>
    <p:sldId id="264" r:id="rId12"/>
    <p:sldId id="268" r:id="rId13"/>
    <p:sldId id="269" r:id="rId14"/>
    <p:sldId id="273" r:id="rId15"/>
    <p:sldId id="271"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ru-RU" smtClean="0"/>
              <a:t>Образец заголовка</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11/15/2021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ybphys.rtu.lv/teachers-training-in-ku-leuven/" TargetMode="External"/><Relationship Id="rId3" Type="http://schemas.openxmlformats.org/officeDocument/2006/relationships/hyperlink" Target="https://cybphys.rtu.lv/zoom-meeting-07-09-2020-2/" TargetMode="External"/><Relationship Id="rId7" Type="http://schemas.openxmlformats.org/officeDocument/2006/relationships/hyperlink" Target="https://cybphys.rtu.lv/teachers-training-in-rtu-september-2021/" TargetMode="External"/><Relationship Id="rId12"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cybphys.rtu.lv/english-laungage-training-for-teachers-in-bruges-in-2021/" TargetMode="External"/><Relationship Id="rId11" Type="http://schemas.openxmlformats.org/officeDocument/2006/relationships/image" Target="../media/image5.png"/><Relationship Id="rId5" Type="http://schemas.openxmlformats.org/officeDocument/2006/relationships/hyperlink" Target="https://cybphys.rtu.lv/double-degree-master-program-study-visit-of-academic-staff-khnahu-to-rtu/" TargetMode="External"/><Relationship Id="rId10" Type="http://schemas.openxmlformats.org/officeDocument/2006/relationships/hyperlink" Target="https://cybphys.rtu.lv/teachers-training-in-ucy-september-2021/" TargetMode="External"/><Relationship Id="rId4" Type="http://schemas.openxmlformats.org/officeDocument/2006/relationships/hyperlink" Target="https://cybphys.rtu.lv/meeting-in-brussels/" TargetMode="External"/><Relationship Id="rId9" Type="http://schemas.openxmlformats.org/officeDocument/2006/relationships/hyperlink" Target="https://cybphys.rtu.lv/english-language-training-for-teachers-in-ku-leuven-in-september-202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doi.org/10.1109/RTUCON51174.2020.9316585" TargetMode="External"/><Relationship Id="rId5" Type="http://schemas.openxmlformats.org/officeDocument/2006/relationships/hyperlink" Target="https://doi.org/10.3390/educsci10100282"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doi.org/10.1109/RTUCON51174.2020.9316585" TargetMode="External"/><Relationship Id="rId5" Type="http://schemas.openxmlformats.org/officeDocument/2006/relationships/hyperlink" Target="https://doi.org/10.3390/educsci10100282"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cybphys.rtu.lv/" TargetMode="External"/><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facebook.com/groups/227194018274534/?ref=share" TargetMode="External"/><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hyperlink" Target="https://www.linkedin.com/groups/12355821/" TargetMode="External"/><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0526" y="1773436"/>
            <a:ext cx="10219599" cy="2421464"/>
          </a:xfrm>
          <a:effectLst>
            <a:outerShdw blurRad="50800" dist="38100" dir="5400000" algn="t" rotWithShape="0">
              <a:prstClr val="black">
                <a:alpha val="40000"/>
              </a:prstClr>
            </a:outerShdw>
          </a:effectLst>
          <a:scene3d>
            <a:camera prst="orthographicFront"/>
            <a:lightRig rig="threePt" dir="t"/>
          </a:scene3d>
          <a:sp3d>
            <a:bevelT w="114300" prst="artDeco"/>
          </a:sp3d>
        </p:spPr>
        <p:txBody>
          <a:bodyPr>
            <a:normAutofit/>
          </a:bodyPr>
          <a:lstStyle/>
          <a:p>
            <a:pPr algn="ctr"/>
            <a:r>
              <a:rPr lang="en-US" dirty="0" smtClean="0">
                <a:effectLst>
                  <a:outerShdw blurRad="63500" sx="102000" sy="102000" algn="ctr" rotWithShape="0">
                    <a:prstClr val="black">
                      <a:alpha val="40000"/>
                    </a:prstClr>
                  </a:outerShdw>
                </a:effectLst>
                <a:latin typeface="Bahnschrift SemiBold" pitchFamily="34" charset="0"/>
              </a:rPr>
              <a:t>Dissemination and Exploitation of CYBPHYS Project  </a:t>
            </a:r>
            <a:endParaRPr lang="ru-RU" dirty="0">
              <a:effectLst>
                <a:outerShdw blurRad="63500" sx="102000" sy="102000" algn="ctr" rotWithShape="0">
                  <a:prstClr val="black">
                    <a:alpha val="40000"/>
                  </a:prstClr>
                </a:outerShdw>
              </a:effectLst>
              <a:latin typeface="Bahnschrift SemiBold" pitchFamily="34" charset="0"/>
            </a:endParaRPr>
          </a:p>
        </p:txBody>
      </p:sp>
      <p:sp>
        <p:nvSpPr>
          <p:cNvPr id="3" name="Подзаголовок 2"/>
          <p:cNvSpPr>
            <a:spLocks noGrp="1"/>
          </p:cNvSpPr>
          <p:nvPr>
            <p:ph type="subTitle" idx="1"/>
          </p:nvPr>
        </p:nvSpPr>
        <p:spPr>
          <a:xfrm>
            <a:off x="1384662" y="5329646"/>
            <a:ext cx="10345783" cy="461552"/>
          </a:xfrm>
        </p:spPr>
        <p:txBody>
          <a:bodyPr>
            <a:noAutofit/>
          </a:bodyPr>
          <a:lstStyle/>
          <a:p>
            <a:r>
              <a:rPr lang="en-US" sz="2400" dirty="0">
                <a:ln w="3175" cmpd="sng">
                  <a:noFill/>
                </a:ln>
                <a:effectLst>
                  <a:outerShdw blurRad="63500" sx="102000" sy="102000" algn="ctr" rotWithShape="0">
                    <a:prstClr val="black">
                      <a:alpha val="40000"/>
                    </a:prstClr>
                  </a:outerShdw>
                </a:effectLst>
                <a:latin typeface="Bahnschrift SemiBold" pitchFamily="34" charset="0"/>
                <a:ea typeface="+mj-ea"/>
                <a:cs typeface="+mj-cs"/>
              </a:rPr>
              <a:t>Prepared by </a:t>
            </a:r>
            <a:r>
              <a:rPr lang="en-US" sz="2400" dirty="0" err="1">
                <a:ln w="3175" cmpd="sng">
                  <a:noFill/>
                </a:ln>
                <a:effectLst>
                  <a:outerShdw blurRad="63500" sx="102000" sy="102000" algn="ctr" rotWithShape="0">
                    <a:prstClr val="black">
                      <a:alpha val="40000"/>
                    </a:prstClr>
                  </a:outerShdw>
                </a:effectLst>
                <a:latin typeface="Bahnschrift SemiBold" pitchFamily="34" charset="0"/>
                <a:ea typeface="+mj-ea"/>
                <a:cs typeface="+mj-cs"/>
              </a:rPr>
              <a:t>kryvyi</a:t>
            </a:r>
            <a:r>
              <a:rPr lang="en-US" sz="2400" dirty="0">
                <a:ln w="3175" cmpd="sng">
                  <a:noFill/>
                </a:ln>
                <a:effectLst>
                  <a:outerShdw blurRad="63500" sx="102000" sy="102000" algn="ctr" rotWithShape="0">
                    <a:prstClr val="black">
                      <a:alpha val="40000"/>
                    </a:prstClr>
                  </a:outerShdw>
                </a:effectLst>
                <a:latin typeface="Bahnschrift SemiBold" pitchFamily="34" charset="0"/>
                <a:ea typeface="+mj-ea"/>
                <a:cs typeface="+mj-cs"/>
              </a:rPr>
              <a:t> </a:t>
            </a:r>
            <a:r>
              <a:rPr lang="en-US" sz="2400" dirty="0" err="1">
                <a:ln w="3175" cmpd="sng">
                  <a:noFill/>
                </a:ln>
                <a:effectLst>
                  <a:outerShdw blurRad="63500" sx="102000" sy="102000" algn="ctr" rotWithShape="0">
                    <a:prstClr val="black">
                      <a:alpha val="40000"/>
                    </a:prstClr>
                  </a:outerShdw>
                </a:effectLst>
                <a:latin typeface="Bahnschrift SemiBold" pitchFamily="34" charset="0"/>
                <a:ea typeface="+mj-ea"/>
                <a:cs typeface="+mj-cs"/>
              </a:rPr>
              <a:t>rih</a:t>
            </a:r>
            <a:r>
              <a:rPr lang="en-US" sz="2400" dirty="0">
                <a:ln w="3175" cmpd="sng">
                  <a:noFill/>
                </a:ln>
                <a:effectLst>
                  <a:outerShdw blurRad="63500" sx="102000" sy="102000" algn="ctr" rotWithShape="0">
                    <a:prstClr val="black">
                      <a:alpha val="40000"/>
                    </a:prstClr>
                  </a:outerShdw>
                </a:effectLst>
                <a:latin typeface="Bahnschrift SemiBold" pitchFamily="34" charset="0"/>
                <a:ea typeface="+mj-ea"/>
                <a:cs typeface="+mj-cs"/>
              </a:rPr>
              <a:t> national university </a:t>
            </a:r>
            <a:endParaRPr lang="ru-RU" sz="2400" dirty="0">
              <a:ln w="3175" cmpd="sng">
                <a:noFill/>
              </a:ln>
              <a:effectLst>
                <a:outerShdw blurRad="63500" sx="102000" sy="102000" algn="ctr" rotWithShape="0">
                  <a:prstClr val="black">
                    <a:alpha val="40000"/>
                  </a:prstClr>
                </a:outerShdw>
              </a:effectLst>
              <a:latin typeface="Bahnschrift SemiBold" pitchFamily="34" charset="0"/>
              <a:ea typeface="+mj-ea"/>
              <a:cs typeface="+mj-cs"/>
            </a:endParaRPr>
          </a:p>
        </p:txBody>
      </p:sp>
      <p:sp>
        <p:nvSpPr>
          <p:cNvPr id="5" name="Прямоугольник 4"/>
          <p:cNvSpPr/>
          <p:nvPr/>
        </p:nvSpPr>
        <p:spPr>
          <a:xfrm>
            <a:off x="159026" y="95171"/>
            <a:ext cx="5269864" cy="9464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КН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1" y="226236"/>
            <a:ext cx="2289976" cy="123658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rotWithShape="1">
          <a:blip r:embed="rId3"/>
          <a:srcRect l="10518" r="11959" b="6972"/>
          <a:stretch/>
        </p:blipFill>
        <p:spPr>
          <a:xfrm>
            <a:off x="5428889" y="96910"/>
            <a:ext cx="6750113" cy="944710"/>
          </a:xfrm>
          <a:prstGeom prst="rect">
            <a:avLst/>
          </a:prstGeom>
        </p:spPr>
      </p:pic>
    </p:spTree>
    <p:extLst>
      <p:ext uri="{BB962C8B-B14F-4D97-AF65-F5344CB8AC3E}">
        <p14:creationId xmlns:p14="http://schemas.microsoft.com/office/powerpoint/2010/main" val="3520793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286539" y="2467071"/>
            <a:ext cx="11418073" cy="4866203"/>
          </a:xfrm>
        </p:spPr>
        <p:txBody>
          <a:bodyPr>
            <a:normAutofit/>
          </a:bodyPr>
          <a:lstStyle/>
          <a:p>
            <a:pPr marL="0" indent="0" algn="just">
              <a:buNone/>
            </a:pPr>
            <a:r>
              <a:rPr lang="en-US" sz="2400" dirty="0" smtClean="0"/>
              <a:t>2. 	</a:t>
            </a:r>
            <a:r>
              <a:rPr lang="en-US" sz="2400" dirty="0" smtClean="0"/>
              <a:t>Organize </a:t>
            </a:r>
            <a:r>
              <a:rPr lang="en-US" sz="2400" dirty="0" smtClean="0"/>
              <a:t>relevant events and the final conference at the end of the project. </a:t>
            </a:r>
          </a:p>
          <a:p>
            <a:pPr lvl="1" fontAlgn="base">
              <a:buFont typeface="Wingdings" pitchFamily="2" charset="2"/>
              <a:buChar char="ü"/>
            </a:pPr>
            <a:r>
              <a:rPr lang="en-US" sz="1900" b="1" dirty="0">
                <a:hlinkClick r:id="rId3" tooltip="Kick-off meeting in Minsk"/>
              </a:rPr>
              <a:t>Kick-off meeting in </a:t>
            </a:r>
            <a:r>
              <a:rPr lang="en-US" sz="1900" b="1" dirty="0" smtClean="0">
                <a:hlinkClick r:id="rId3" tooltip="Kick-off meeting in Minsk"/>
              </a:rPr>
              <a:t>Minsk</a:t>
            </a:r>
            <a:r>
              <a:rPr lang="en-US" sz="1900" b="1" dirty="0" smtClean="0"/>
              <a:t> </a:t>
            </a:r>
            <a:r>
              <a:rPr lang="en-US" sz="1900" dirty="0" smtClean="0"/>
              <a:t>5-6th </a:t>
            </a:r>
            <a:r>
              <a:rPr lang="en-US" sz="1900" dirty="0"/>
              <a:t>December </a:t>
            </a:r>
            <a:r>
              <a:rPr lang="en-US" sz="1900" dirty="0" smtClean="0"/>
              <a:t>2019</a:t>
            </a:r>
          </a:p>
          <a:p>
            <a:pPr lvl="1" fontAlgn="base">
              <a:buFont typeface="Wingdings" pitchFamily="2" charset="2"/>
              <a:buChar char="ü"/>
            </a:pPr>
            <a:r>
              <a:rPr lang="en-US" sz="1900" b="1" u="sng" dirty="0">
                <a:hlinkClick r:id="rId4" tooltip="Meeting in Brussels"/>
              </a:rPr>
              <a:t>Meeting in </a:t>
            </a:r>
            <a:r>
              <a:rPr lang="en-US" sz="1900" b="1" u="sng" dirty="0" smtClean="0">
                <a:hlinkClick r:id="rId4" tooltip="Meeting in Brussels"/>
              </a:rPr>
              <a:t>Brussels</a:t>
            </a:r>
            <a:r>
              <a:rPr lang="en-US" sz="1900" b="1" u="sng" dirty="0" smtClean="0"/>
              <a:t> </a:t>
            </a:r>
            <a:r>
              <a:rPr lang="en-US" sz="1900" dirty="0" smtClean="0"/>
              <a:t>27-28th </a:t>
            </a:r>
            <a:r>
              <a:rPr lang="en-US" sz="1900" dirty="0"/>
              <a:t>January </a:t>
            </a:r>
            <a:r>
              <a:rPr lang="en-US" sz="1900" dirty="0" smtClean="0"/>
              <a:t>2020</a:t>
            </a:r>
          </a:p>
          <a:p>
            <a:pPr lvl="1" fontAlgn="base">
              <a:buFont typeface="Wingdings" pitchFamily="2" charset="2"/>
              <a:buChar char="ü"/>
            </a:pPr>
            <a:r>
              <a:rPr lang="en-US" sz="1900" b="1" dirty="0">
                <a:hlinkClick r:id="rId5" tooltip="Double Degree Master program – study visit of academic staff KhNAHU to RTU"/>
              </a:rPr>
              <a:t>Double Degree Master program – study visit of academic staff </a:t>
            </a:r>
            <a:r>
              <a:rPr lang="en-US" sz="1900" b="1" dirty="0" err="1">
                <a:hlinkClick r:id="rId5" tooltip="Double Degree Master program – study visit of academic staff KhNAHU to RTU"/>
              </a:rPr>
              <a:t>KhNAHU</a:t>
            </a:r>
            <a:r>
              <a:rPr lang="en-US" sz="1900" b="1" dirty="0">
                <a:hlinkClick r:id="rId5" tooltip="Double Degree Master program – study visit of academic staff KhNAHU to RTU"/>
              </a:rPr>
              <a:t> to </a:t>
            </a:r>
            <a:r>
              <a:rPr lang="en-US" sz="1900" b="1" dirty="0" err="1" smtClean="0">
                <a:hlinkClick r:id="rId5" tooltip="Double Degree Master program – study visit of academic staff KhNAHU to RTU"/>
              </a:rPr>
              <a:t>RTU</a:t>
            </a:r>
            <a:r>
              <a:rPr lang="en-US" sz="1900" b="1" dirty="0" smtClean="0"/>
              <a:t> </a:t>
            </a:r>
            <a:r>
              <a:rPr lang="en-US" sz="1900" dirty="0" smtClean="0"/>
              <a:t>17-18th </a:t>
            </a:r>
            <a:r>
              <a:rPr lang="en-US" sz="1900" dirty="0"/>
              <a:t>February </a:t>
            </a:r>
            <a:r>
              <a:rPr lang="en-US" sz="1900" dirty="0" smtClean="0"/>
              <a:t>2020</a:t>
            </a:r>
          </a:p>
          <a:p>
            <a:pPr lvl="1" fontAlgn="base">
              <a:buFont typeface="Wingdings" pitchFamily="2" charset="2"/>
              <a:buChar char="ü"/>
            </a:pPr>
            <a:r>
              <a:rPr lang="en-US" sz="1900" b="1" u="sng" dirty="0" err="1">
                <a:solidFill>
                  <a:schemeClr val="accent1">
                    <a:lumMod val="60000"/>
                    <a:lumOff val="40000"/>
                  </a:schemeClr>
                </a:solidFill>
              </a:rPr>
              <a:t>WS2</a:t>
            </a:r>
            <a:r>
              <a:rPr lang="en-US" sz="1900" b="1" u="sng" dirty="0">
                <a:solidFill>
                  <a:schemeClr val="accent1">
                    <a:lumMod val="60000"/>
                    <a:lumOff val="40000"/>
                  </a:schemeClr>
                </a:solidFill>
              </a:rPr>
              <a:t> and </a:t>
            </a:r>
            <a:r>
              <a:rPr lang="en-US" sz="1900" b="1" u="sng" dirty="0" err="1">
                <a:solidFill>
                  <a:schemeClr val="accent1">
                    <a:lumMod val="60000"/>
                    <a:lumOff val="40000"/>
                  </a:schemeClr>
                </a:solidFill>
              </a:rPr>
              <a:t>MC1</a:t>
            </a:r>
            <a:r>
              <a:rPr lang="en-US" sz="1900" b="1" u="sng" dirty="0">
                <a:solidFill>
                  <a:schemeClr val="accent1">
                    <a:lumMod val="60000"/>
                    <a:lumOff val="40000"/>
                  </a:schemeClr>
                </a:solidFill>
              </a:rPr>
              <a:t>: Workshops in Riga for curricula development </a:t>
            </a:r>
            <a:r>
              <a:rPr lang="en-US" sz="1900" dirty="0" smtClean="0"/>
              <a:t>29-30th </a:t>
            </a:r>
            <a:r>
              <a:rPr lang="en-US" sz="1900" dirty="0"/>
              <a:t>June </a:t>
            </a:r>
            <a:r>
              <a:rPr lang="en-US" sz="1900" dirty="0" smtClean="0"/>
              <a:t>2020</a:t>
            </a:r>
          </a:p>
          <a:p>
            <a:pPr lvl="1" fontAlgn="base">
              <a:buFont typeface="Wingdings" pitchFamily="2" charset="2"/>
              <a:buChar char="ü"/>
            </a:pPr>
            <a:r>
              <a:rPr lang="en-US" sz="1900" b="1" u="sng" dirty="0">
                <a:hlinkClick r:id="rId6" tooltip="English language training for teachers in Bruges 2021"/>
              </a:rPr>
              <a:t>English language training for teachers in Bruges </a:t>
            </a:r>
            <a:r>
              <a:rPr lang="en-US" sz="1900" b="1" u="sng" dirty="0" smtClean="0">
                <a:hlinkClick r:id="rId6" tooltip="English language training for teachers in Bruges 2021"/>
              </a:rPr>
              <a:t>2021</a:t>
            </a:r>
            <a:r>
              <a:rPr lang="en-US" sz="1900" b="1" u="sng" dirty="0" smtClean="0"/>
              <a:t> </a:t>
            </a:r>
            <a:r>
              <a:rPr lang="en-US" sz="1900" b="1" dirty="0" smtClean="0"/>
              <a:t>online session in </a:t>
            </a:r>
            <a:r>
              <a:rPr lang="en-US" sz="1900" dirty="0" smtClean="0"/>
              <a:t>2021</a:t>
            </a:r>
            <a:endParaRPr lang="en-US" sz="1900" dirty="0" smtClean="0"/>
          </a:p>
          <a:p>
            <a:pPr lvl="1" fontAlgn="base">
              <a:buFont typeface="Wingdings" pitchFamily="2" charset="2"/>
              <a:buChar char="ü"/>
            </a:pPr>
            <a:r>
              <a:rPr lang="en-US" sz="1900" b="1" u="sng" dirty="0">
                <a:hlinkClick r:id="rId7" tooltip="Teachers training in RTU September 2021"/>
              </a:rPr>
              <a:t>Teachers training in </a:t>
            </a:r>
            <a:r>
              <a:rPr lang="en-US" sz="1900" b="1" u="sng" dirty="0" err="1">
                <a:hlinkClick r:id="rId7" tooltip="Teachers training in RTU September 2021"/>
              </a:rPr>
              <a:t>RTU</a:t>
            </a:r>
            <a:r>
              <a:rPr lang="en-US" sz="1900" b="1" u="sng" dirty="0">
                <a:hlinkClick r:id="rId7" tooltip="Teachers training in RTU September 2021"/>
              </a:rPr>
              <a:t> September </a:t>
            </a:r>
            <a:r>
              <a:rPr lang="en-US" sz="1900" b="1" u="sng" dirty="0" smtClean="0">
                <a:hlinkClick r:id="rId7" tooltip="Teachers training in RTU September 2021"/>
              </a:rPr>
              <a:t>2021</a:t>
            </a:r>
            <a:r>
              <a:rPr lang="en-US" sz="1900" b="1" u="sng" dirty="0" smtClean="0"/>
              <a:t> </a:t>
            </a:r>
            <a:r>
              <a:rPr lang="en-US" sz="1900" dirty="0" smtClean="0"/>
              <a:t>7-8th </a:t>
            </a:r>
            <a:r>
              <a:rPr lang="en-US" sz="1900" dirty="0"/>
              <a:t>September </a:t>
            </a:r>
            <a:r>
              <a:rPr lang="en-US" sz="1900" dirty="0" smtClean="0"/>
              <a:t>2021</a:t>
            </a:r>
          </a:p>
          <a:p>
            <a:pPr lvl="1" fontAlgn="base">
              <a:buFont typeface="Wingdings" pitchFamily="2" charset="2"/>
              <a:buChar char="ü"/>
            </a:pPr>
            <a:r>
              <a:rPr lang="en-US" sz="1900" b="1" dirty="0" smtClean="0">
                <a:hlinkClick r:id="rId8" tooltip="Teachers training in KU Leuven"/>
              </a:rPr>
              <a:t>Teachers </a:t>
            </a:r>
            <a:r>
              <a:rPr lang="en-US" sz="1900" b="1" dirty="0">
                <a:hlinkClick r:id="rId8" tooltip="Teachers training in KU Leuven"/>
              </a:rPr>
              <a:t>training in KU </a:t>
            </a:r>
            <a:r>
              <a:rPr lang="en-US" sz="1900" b="1" dirty="0" smtClean="0">
                <a:hlinkClick r:id="rId8" tooltip="Teachers training in KU Leuven"/>
              </a:rPr>
              <a:t>Leuven</a:t>
            </a:r>
            <a:r>
              <a:rPr lang="en-US" sz="1900" b="1" dirty="0" smtClean="0"/>
              <a:t> </a:t>
            </a:r>
            <a:r>
              <a:rPr lang="en-US" sz="1900" dirty="0" smtClean="0"/>
              <a:t>9-10th </a:t>
            </a:r>
            <a:r>
              <a:rPr lang="en-US" sz="1900" dirty="0"/>
              <a:t>September </a:t>
            </a:r>
            <a:r>
              <a:rPr lang="en-US" sz="1900" dirty="0" smtClean="0"/>
              <a:t>2021</a:t>
            </a:r>
          </a:p>
          <a:p>
            <a:pPr lvl="1" fontAlgn="base">
              <a:buFont typeface="Wingdings" pitchFamily="2" charset="2"/>
              <a:buChar char="ü"/>
            </a:pPr>
            <a:r>
              <a:rPr lang="en-US" sz="1900" b="1" dirty="0">
                <a:hlinkClick r:id="rId9" tooltip="English language training for teachers in KU Leuven in September 2021"/>
              </a:rPr>
              <a:t>English language training for teachers in KU Leuven in September </a:t>
            </a:r>
            <a:r>
              <a:rPr lang="en-US" sz="1900" b="1" dirty="0" smtClean="0">
                <a:hlinkClick r:id="rId9" tooltip="English language training for teachers in KU Leuven in September 2021"/>
              </a:rPr>
              <a:t>2021</a:t>
            </a:r>
            <a:r>
              <a:rPr lang="en-US" sz="1900" b="1" dirty="0" smtClean="0"/>
              <a:t> </a:t>
            </a:r>
            <a:r>
              <a:rPr lang="en-US" sz="1900" dirty="0" smtClean="0"/>
              <a:t>13th </a:t>
            </a:r>
            <a:r>
              <a:rPr lang="en-US" sz="1900" dirty="0"/>
              <a:t>and 17th September </a:t>
            </a:r>
            <a:r>
              <a:rPr lang="en-US" sz="1900" dirty="0" smtClean="0"/>
              <a:t>2021</a:t>
            </a:r>
          </a:p>
          <a:p>
            <a:pPr lvl="1" fontAlgn="base">
              <a:buFont typeface="Wingdings" pitchFamily="2" charset="2"/>
              <a:buChar char="ü"/>
            </a:pPr>
            <a:r>
              <a:rPr lang="en-US" sz="1900" b="1" u="sng" dirty="0">
                <a:hlinkClick r:id="rId10" tooltip="Teachers training in UCY September 2021"/>
              </a:rPr>
              <a:t>Teachers training in </a:t>
            </a:r>
            <a:r>
              <a:rPr lang="en-US" sz="1900" b="1" u="sng" dirty="0" err="1">
                <a:hlinkClick r:id="rId10" tooltip="Teachers training in UCY September 2021"/>
              </a:rPr>
              <a:t>UCY</a:t>
            </a:r>
            <a:r>
              <a:rPr lang="en-US" sz="1900" b="1" u="sng" dirty="0">
                <a:hlinkClick r:id="rId10" tooltip="Teachers training in UCY September 2021"/>
              </a:rPr>
              <a:t> September </a:t>
            </a:r>
            <a:r>
              <a:rPr lang="en-US" sz="1900" b="1" u="sng" dirty="0" smtClean="0">
                <a:hlinkClick r:id="rId10" tooltip="Teachers training in UCY September 2021"/>
              </a:rPr>
              <a:t>2021</a:t>
            </a:r>
            <a:r>
              <a:rPr lang="en-US" sz="1900" b="1" u="sng" dirty="0" smtClean="0"/>
              <a:t> </a:t>
            </a:r>
            <a:r>
              <a:rPr lang="en-US" sz="1900" dirty="0" smtClean="0"/>
              <a:t>September 2021</a:t>
            </a:r>
          </a:p>
          <a:p>
            <a:pPr lvl="1" fontAlgn="base">
              <a:buFont typeface="Wingdings" pitchFamily="2" charset="2"/>
              <a:buChar char="ü"/>
            </a:pPr>
            <a:endParaRPr lang="en-US" sz="1900"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lvl="2" fontAlgn="base">
              <a:buFont typeface="Wingdings" pitchFamily="2" charset="2"/>
              <a:buChar char="ü"/>
            </a:pPr>
            <a:endParaRPr lang="en-US" sz="2000" b="1" dirty="0"/>
          </a:p>
        </p:txBody>
      </p:sp>
      <p:sp>
        <p:nvSpPr>
          <p:cNvPr id="2" name="Заголовок 1"/>
          <p:cNvSpPr>
            <a:spLocks noGrp="1"/>
          </p:cNvSpPr>
          <p:nvPr>
            <p:ph type="ctrTitle" idx="4294967295"/>
          </p:nvPr>
        </p:nvSpPr>
        <p:spPr>
          <a:xfrm>
            <a:off x="63610" y="114665"/>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a:t>
            </a:r>
            <a:r>
              <a:rPr lang="en-US" dirty="0" smtClean="0">
                <a:effectLst>
                  <a:outerShdw blurRad="63500" sx="102000" sy="102000" algn="ctr" rotWithShape="0">
                    <a:prstClr val="black">
                      <a:alpha val="40000"/>
                    </a:prstClr>
                  </a:outerShdw>
                </a:effectLst>
                <a:latin typeface="Bahnschrift SemiBold" pitchFamily="34" charset="0"/>
              </a:rPr>
              <a:t>organization </a:t>
            </a:r>
            <a:r>
              <a:rPr lang="en-US" dirty="0">
                <a:effectLst>
                  <a:outerShdw blurRad="63500" sx="102000" sy="102000" algn="ctr" rotWithShape="0">
                    <a:prstClr val="black">
                      <a:alpha val="40000"/>
                    </a:prstClr>
                  </a:outerShdw>
                </a:effectLst>
                <a:latin typeface="Bahnschrift SemiBold" pitchFamily="34" charset="0"/>
              </a:rPr>
              <a:t>of events</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11"/>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12">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8025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114665"/>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Project </a:t>
            </a:r>
            <a:r>
              <a:rPr lang="en-US" dirty="0" smtClean="0">
                <a:effectLst>
                  <a:outerShdw blurRad="63500" sx="102000" sy="102000" algn="ctr" rotWithShape="0">
                    <a:prstClr val="black">
                      <a:alpha val="40000"/>
                    </a:prstClr>
                  </a:outerShdw>
                </a:effectLst>
                <a:latin typeface="Bahnschrift SemiBold" pitchFamily="34" charset="0"/>
              </a:rPr>
              <a:t>EVENTS</a:t>
            </a:r>
            <a:r>
              <a:rPr lang="ru-RU" dirty="0" smtClean="0">
                <a:effectLst>
                  <a:outerShdw blurRad="63500" sx="102000" sy="102000" algn="ctr" rotWithShape="0">
                    <a:prstClr val="black">
                      <a:alpha val="40000"/>
                    </a:prstClr>
                  </a:outerShdw>
                </a:effectLst>
                <a:latin typeface="Bahnschrift SemiBold" pitchFamily="34" charset="0"/>
              </a:rPr>
              <a:t> </a:t>
            </a:r>
            <a:r>
              <a:rPr lang="en-US" dirty="0">
                <a:effectLst>
                  <a:outerShdw blurRad="63500" sx="102000" sy="102000" algn="ctr" rotWithShape="0">
                    <a:prstClr val="black">
                      <a:alpha val="40000"/>
                    </a:prstClr>
                  </a:outerShdw>
                </a:effectLst>
                <a:latin typeface="Bahnschrift SemiBold" pitchFamily="34" charset="0"/>
              </a:rPr>
              <a:t>and communication</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135171" y="5323504"/>
            <a:ext cx="11465781" cy="1200329"/>
          </a:xfrm>
          <a:prstGeom prst="rect">
            <a:avLst/>
          </a:prstGeom>
          <a:solidFill>
            <a:schemeClr val="accent6"/>
          </a:solidFill>
        </p:spPr>
        <p:txBody>
          <a:bodyPr wrap="square">
            <a:spAutoFit/>
          </a:bodyPr>
          <a:lstStyle/>
          <a:p>
            <a:pPr algn="ctr"/>
            <a:r>
              <a:rPr lang="en-US" b="1" i="1" dirty="0"/>
              <a:t>The </a:t>
            </a:r>
            <a:r>
              <a:rPr lang="en-US" b="1" i="1" dirty="0" smtClean="0"/>
              <a:t>organization </a:t>
            </a:r>
            <a:r>
              <a:rPr lang="en-US" b="1" i="1" dirty="0"/>
              <a:t>of</a:t>
            </a:r>
            <a:r>
              <a:rPr lang="ru-RU" b="1" i="1" dirty="0"/>
              <a:t> </a:t>
            </a:r>
            <a:r>
              <a:rPr lang="en-US" b="1" i="1" dirty="0" smtClean="0"/>
              <a:t>offline meetings </a:t>
            </a:r>
            <a:r>
              <a:rPr lang="en-US" b="1" i="1" dirty="0"/>
              <a:t>is impacted by Covid-19 disease. </a:t>
            </a:r>
            <a:r>
              <a:rPr lang="en-US" b="1" i="1" dirty="0" smtClean="0"/>
              <a:t>Till we have any </a:t>
            </a:r>
            <a:r>
              <a:rPr lang="en-US" b="1" i="1" dirty="0"/>
              <a:t>restrictions due to</a:t>
            </a:r>
            <a:r>
              <a:rPr lang="ru-RU" b="1" i="1" dirty="0"/>
              <a:t> </a:t>
            </a:r>
            <a:r>
              <a:rPr lang="en-US" b="1" i="1" dirty="0"/>
              <a:t>the Covid-19 all meetings </a:t>
            </a:r>
            <a:r>
              <a:rPr lang="en-US" b="1" i="1" dirty="0" smtClean="0"/>
              <a:t>are held </a:t>
            </a:r>
            <a:r>
              <a:rPr lang="en-US" b="1" i="1" dirty="0"/>
              <a:t>as </a:t>
            </a:r>
            <a:r>
              <a:rPr lang="en-US" b="1" i="1" dirty="0" smtClean="0"/>
              <a:t>online ones. </a:t>
            </a:r>
            <a:r>
              <a:rPr lang="en-US" b="1" i="1" dirty="0"/>
              <a:t>The decision of physical meetings</a:t>
            </a:r>
            <a:r>
              <a:rPr lang="ru-RU" b="1" i="1" dirty="0"/>
              <a:t> </a:t>
            </a:r>
            <a:r>
              <a:rPr lang="en-US" b="1" i="1" dirty="0" smtClean="0"/>
              <a:t>organization </a:t>
            </a:r>
            <a:r>
              <a:rPr lang="en-US" b="1" i="1" dirty="0"/>
              <a:t>will be </a:t>
            </a:r>
            <a:r>
              <a:rPr lang="en-US" b="1" i="1" dirty="0" smtClean="0"/>
              <a:t>made only </a:t>
            </a:r>
            <a:r>
              <a:rPr lang="en-US" b="1" i="1" dirty="0"/>
              <a:t>after restrictions are over in all countries where the participants of</a:t>
            </a:r>
            <a:r>
              <a:rPr lang="ru-RU" b="1" i="1" dirty="0"/>
              <a:t> </a:t>
            </a:r>
            <a:r>
              <a:rPr lang="en-US" b="1" i="1" dirty="0"/>
              <a:t>the meeting come from. This decision will be </a:t>
            </a:r>
            <a:r>
              <a:rPr lang="en-US" b="1" i="1" dirty="0" smtClean="0"/>
              <a:t>made as </a:t>
            </a:r>
            <a:r>
              <a:rPr lang="en-US" b="1" i="1" dirty="0"/>
              <a:t>a consensus of the </a:t>
            </a:r>
            <a:r>
              <a:rPr lang="en-US" b="1" i="1" dirty="0" err="1"/>
              <a:t>CybPhys</a:t>
            </a:r>
            <a:r>
              <a:rPr lang="en-US" b="1" i="1" dirty="0"/>
              <a:t> project´s partners.</a:t>
            </a:r>
            <a:endParaRPr lang="ru-RU" b="1" i="1"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367" t="57746" b="15779"/>
          <a:stretch/>
        </p:blipFill>
        <p:spPr bwMode="auto">
          <a:xfrm>
            <a:off x="6762917" y="3173296"/>
            <a:ext cx="4838035" cy="209065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p:cNvPicPr/>
          <p:nvPr/>
        </p:nvPicPr>
        <p:blipFill rotWithShape="1">
          <a:blip r:embed="rId6"/>
          <a:srcRect t="4787" r="60256" b="18859"/>
          <a:stretch/>
        </p:blipFill>
        <p:spPr bwMode="auto">
          <a:xfrm>
            <a:off x="135170" y="900019"/>
            <a:ext cx="4038269" cy="4363936"/>
          </a:xfrm>
          <a:prstGeom prst="rect">
            <a:avLst/>
          </a:prstGeom>
          <a:ln>
            <a:noFill/>
          </a:ln>
          <a:effectLst>
            <a:outerShdw blurRad="50800" dist="38100" dir="10800000" algn="r" rotWithShape="0">
              <a:prstClr val="black">
                <a:alpha val="40000"/>
              </a:prstClr>
            </a:outerShdw>
          </a:effectLst>
          <a:extLst>
            <a:ext uri="{53640926-AAD7-44D8-BBD7-CCE9431645EC}">
              <a14:shadowObscured xmlns:a14="http://schemas.microsoft.com/office/drawing/2010/main"/>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2474" t="21054" r="6367" b="29014"/>
          <a:stretch/>
        </p:blipFill>
        <p:spPr bwMode="auto">
          <a:xfrm>
            <a:off x="6718850" y="920554"/>
            <a:ext cx="4882102" cy="22527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Зображення"/>
          <p:cNvPicPr>
            <a:picLocks noChangeAspect="1" noChangeArrowheads="1"/>
          </p:cNvPicPr>
          <p:nvPr/>
        </p:nvPicPr>
        <p:blipFill rotWithShape="1">
          <a:blip r:embed="rId8">
            <a:extLst>
              <a:ext uri="{28A0092B-C50C-407E-A947-70E740481C1C}">
                <a14:useLocalDpi xmlns:a14="http://schemas.microsoft.com/office/drawing/2010/main" val="0"/>
              </a:ext>
            </a:extLst>
          </a:blip>
          <a:srcRect l="7732" r="9007" b="10135"/>
          <a:stretch/>
        </p:blipFill>
        <p:spPr bwMode="auto">
          <a:xfrm>
            <a:off x="3730820" y="1115262"/>
            <a:ext cx="3069201" cy="186332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26538" b="26178"/>
          <a:stretch/>
        </p:blipFill>
        <p:spPr bwMode="auto">
          <a:xfrm>
            <a:off x="3613209" y="3214054"/>
            <a:ext cx="3256719" cy="2053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324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35155"/>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publication of a project´s </a:t>
            </a:r>
            <a:r>
              <a:rPr lang="en-US" dirty="0" smtClean="0">
                <a:effectLst>
                  <a:outerShdw blurRad="63500" sx="102000" sy="102000" algn="ctr" rotWithShape="0">
                    <a:prstClr val="black">
                      <a:alpha val="40000"/>
                    </a:prstClr>
                  </a:outerShdw>
                </a:effectLst>
                <a:latin typeface="Bahnschrift SemiBold" pitchFamily="34" charset="0"/>
              </a:rPr>
              <a:t>results</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9243"/>
            <a:ext cx="4908978" cy="557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p:nvPr/>
        </p:nvPicPr>
        <p:blipFill rotWithShape="1">
          <a:blip r:embed="rId6"/>
          <a:srcRect l="12436" t="4102" r="36025" b="13617"/>
          <a:stretch/>
        </p:blipFill>
        <p:spPr bwMode="auto">
          <a:xfrm>
            <a:off x="2757679" y="1179243"/>
            <a:ext cx="3976509" cy="3570120"/>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1" name="Рисунок 10"/>
          <p:cNvPicPr/>
          <p:nvPr/>
        </p:nvPicPr>
        <p:blipFill rotWithShape="1">
          <a:blip r:embed="rId7"/>
          <a:srcRect l="27563" t="30998" r="29488" b="13161"/>
          <a:stretch/>
        </p:blipFill>
        <p:spPr bwMode="auto">
          <a:xfrm>
            <a:off x="4745933" y="3771569"/>
            <a:ext cx="4084320" cy="2987040"/>
          </a:xfrm>
          <a:prstGeom prst="rect">
            <a:avLst/>
          </a:prstGeom>
          <a:ln>
            <a:noFill/>
          </a:ln>
          <a:effectLst>
            <a:outerShdw blurRad="50800" dist="38100" dir="10800000" algn="r" rotWithShape="0">
              <a:prstClr val="black">
                <a:alpha val="40000"/>
              </a:prstClr>
            </a:outerShdw>
          </a:effectLst>
          <a:extLst>
            <a:ext uri="{53640926-AAD7-44D8-BBD7-CCE9431645EC}">
              <a14:shadowObscured xmlns:a14="http://schemas.microsoft.com/office/drawing/2010/main"/>
            </a:ext>
          </a:extLst>
        </p:spPr>
      </p:pic>
      <p:pic>
        <p:nvPicPr>
          <p:cNvPr id="15" name="Рисунок 14"/>
          <p:cNvPicPr/>
          <p:nvPr/>
        </p:nvPicPr>
        <p:blipFill rotWithShape="1">
          <a:blip r:embed="rId8"/>
          <a:srcRect l="7438" t="3648" r="21023" b="16353"/>
          <a:stretch/>
        </p:blipFill>
        <p:spPr bwMode="auto">
          <a:xfrm>
            <a:off x="6704273" y="1179243"/>
            <a:ext cx="4896680" cy="3080170"/>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6"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1261" t="10407" r="21413" b="19796"/>
          <a:stretch/>
        </p:blipFill>
        <p:spPr bwMode="auto">
          <a:xfrm>
            <a:off x="7980433" y="3968925"/>
            <a:ext cx="3620520" cy="2479583"/>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Рисунок 11">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11A0B925-1A4C-4A21-B526-9C51308F8002}"/>
              </a:ext>
            </a:extLst>
          </p:cNvPr>
          <p:cNvPicPr/>
          <p:nvPr/>
        </p:nvPicPr>
        <p:blipFill rotWithShape="1">
          <a:blip r:embed="rId10" cstate="print">
            <a:extLst>
              <a:ext uri="{28A0092B-C50C-407E-A947-70E740481C1C}">
                <a14:useLocalDpi xmlns:a14="http://schemas.microsoft.com/office/drawing/2010/main" val="0"/>
              </a:ext>
            </a:extLst>
          </a:blip>
          <a:srcRect l="33234" t="21992" b="7847"/>
          <a:stretch/>
        </p:blipFill>
        <p:spPr>
          <a:xfrm>
            <a:off x="1083083" y="5208715"/>
            <a:ext cx="4020641" cy="158394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416785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74917"/>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Scientific Publications:</a:t>
            </a: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144552" y="716004"/>
            <a:ext cx="11288577" cy="1015663"/>
          </a:xfrm>
          <a:prstGeom prst="rect">
            <a:avLst/>
          </a:prstGeom>
        </p:spPr>
        <p:txBody>
          <a:bodyPr wrap="square">
            <a:spAutoFit/>
          </a:bodyPr>
          <a:lstStyle/>
          <a:p>
            <a:r>
              <a:rPr lang="en-US" sz="2000" dirty="0"/>
              <a:t>Given the high degree of innovation involved in the framework of </a:t>
            </a:r>
            <a:r>
              <a:rPr lang="en-US" sz="2000" dirty="0" err="1"/>
              <a:t>CybPhyS’s</a:t>
            </a:r>
            <a:r>
              <a:rPr lang="en-US" sz="2000" dirty="0"/>
              <a:t> activities, several scientific publications are expected to be produced and published. These publications intend to reach other scientists and contribute to the body of knowledge in the field</a:t>
            </a:r>
            <a:r>
              <a:rPr lang="en-US" sz="2000" dirty="0" smtClean="0"/>
              <a:t>.</a:t>
            </a:r>
            <a:endParaRPr lang="ru-RU" sz="2000" dirty="0"/>
          </a:p>
        </p:txBody>
      </p:sp>
      <p:sp>
        <p:nvSpPr>
          <p:cNvPr id="11" name="Подзаголовок 2"/>
          <p:cNvSpPr txBox="1">
            <a:spLocks/>
          </p:cNvSpPr>
          <p:nvPr/>
        </p:nvSpPr>
        <p:spPr>
          <a:xfrm>
            <a:off x="79805" y="1995777"/>
            <a:ext cx="11418073" cy="446068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lvl="2" fontAlgn="base">
              <a:buFont typeface="Wingdings" pitchFamily="2" charset="2"/>
              <a:buChar char="ü"/>
            </a:pPr>
            <a:endParaRPr lang="en-US" sz="2000" b="1" dirty="0"/>
          </a:p>
        </p:txBody>
      </p:sp>
      <p:sp>
        <p:nvSpPr>
          <p:cNvPr id="7" name="Прямоугольник 6"/>
          <p:cNvSpPr/>
          <p:nvPr/>
        </p:nvSpPr>
        <p:spPr>
          <a:xfrm>
            <a:off x="329119" y="1787728"/>
            <a:ext cx="11168759" cy="5355312"/>
          </a:xfrm>
          <a:prstGeom prst="rect">
            <a:avLst/>
          </a:prstGeom>
        </p:spPr>
        <p:txBody>
          <a:bodyPr wrap="square">
            <a:spAutoFit/>
          </a:bodyPr>
          <a:lstStyle/>
          <a:p>
            <a:pPr marL="285750" indent="-285750">
              <a:buFont typeface="Arial" pitchFamily="34" charset="0"/>
              <a:buChar char="•"/>
            </a:pPr>
            <a:r>
              <a:rPr lang="en-US" dirty="0" err="1" smtClean="0"/>
              <a:t>Zabasta</a:t>
            </a:r>
            <a:r>
              <a:rPr lang="en-US" dirty="0"/>
              <a:t>, A., </a:t>
            </a:r>
            <a:r>
              <a:rPr lang="en-US" dirty="0" err="1"/>
              <a:t>Peuteman</a:t>
            </a:r>
            <a:r>
              <a:rPr lang="en-US" dirty="0"/>
              <a:t>, J., </a:t>
            </a:r>
            <a:r>
              <a:rPr lang="en-US" dirty="0" err="1"/>
              <a:t>Kunicina</a:t>
            </a:r>
            <a:r>
              <a:rPr lang="en-US" dirty="0"/>
              <a:t>, N., </a:t>
            </a:r>
            <a:r>
              <a:rPr lang="en-US" dirty="0" err="1"/>
              <a:t>Kazymyr</a:t>
            </a:r>
            <a:r>
              <a:rPr lang="en-US" dirty="0"/>
              <a:t>, V., </a:t>
            </a:r>
            <a:r>
              <a:rPr lang="en-US" dirty="0" err="1"/>
              <a:t>Hvesenya</a:t>
            </a:r>
            <a:r>
              <a:rPr lang="en-US" dirty="0"/>
              <a:t>, S., </a:t>
            </a:r>
            <a:r>
              <a:rPr lang="en-US" dirty="0" err="1"/>
              <a:t>Hnatov</a:t>
            </a:r>
            <a:r>
              <a:rPr lang="en-US" dirty="0"/>
              <a:t>, A., </a:t>
            </a:r>
            <a:r>
              <a:rPr lang="en-US" dirty="0" err="1"/>
              <a:t>Paliyeva</a:t>
            </a:r>
            <a:r>
              <a:rPr lang="en-US" dirty="0"/>
              <a:t>, T., </a:t>
            </a:r>
            <a:r>
              <a:rPr lang="en-US" dirty="0" err="1"/>
              <a:t>Ribickis</a:t>
            </a:r>
            <a:r>
              <a:rPr lang="en-US" dirty="0"/>
              <a:t>, L. (2020). Research on Cross-Domain Study Curricula in Cyber-Physical Systems: A Case Study of Belarusian and Ukrainian Universities. </a:t>
            </a:r>
            <a:r>
              <a:rPr lang="en-US" i="1" dirty="0"/>
              <a:t>EDUCATION SCIENCES</a:t>
            </a:r>
            <a:r>
              <a:rPr lang="en-US" dirty="0"/>
              <a:t>, </a:t>
            </a:r>
            <a:r>
              <a:rPr lang="en-US" i="1" dirty="0"/>
              <a:t>10</a:t>
            </a:r>
            <a:r>
              <a:rPr lang="en-US" dirty="0"/>
              <a:t> (10), </a:t>
            </a:r>
            <a:r>
              <a:rPr lang="en-US" dirty="0" err="1"/>
              <a:t>Art.No</a:t>
            </a:r>
            <a:r>
              <a:rPr lang="en-US" dirty="0"/>
              <a:t>. </a:t>
            </a:r>
            <a:r>
              <a:rPr lang="en-US" dirty="0" err="1"/>
              <a:t>ARTN</a:t>
            </a:r>
            <a:r>
              <a:rPr lang="en-US" dirty="0"/>
              <a:t> 282. </a:t>
            </a:r>
            <a:r>
              <a:rPr lang="en-US" u="sng" dirty="0" err="1">
                <a:hlinkClick r:id="rId5"/>
              </a:rPr>
              <a:t>doi</a:t>
            </a:r>
            <a:r>
              <a:rPr lang="en-US" u="sng" dirty="0">
                <a:hlinkClick r:id="rId5"/>
              </a:rPr>
              <a:t>: 10.3390/</a:t>
            </a:r>
            <a:r>
              <a:rPr lang="en-US" u="sng" dirty="0" err="1">
                <a:hlinkClick r:id="rId5"/>
              </a:rPr>
              <a:t>educsci10100282</a:t>
            </a:r>
            <a:endParaRPr lang="ru-RU" dirty="0"/>
          </a:p>
          <a:p>
            <a:pPr marL="285750" indent="-285750">
              <a:buFont typeface="Arial" pitchFamily="34" charset="0"/>
              <a:buChar char="•"/>
            </a:pPr>
            <a:r>
              <a:rPr lang="en-US" dirty="0" err="1"/>
              <a:t>Zabasta</a:t>
            </a:r>
            <a:r>
              <a:rPr lang="en-US" dirty="0"/>
              <a:t>, A., </a:t>
            </a:r>
            <a:r>
              <a:rPr lang="en-US" dirty="0" err="1"/>
              <a:t>Kunicina</a:t>
            </a:r>
            <a:r>
              <a:rPr lang="en-US" dirty="0"/>
              <a:t>, N., </a:t>
            </a:r>
            <a:r>
              <a:rPr lang="en-US" dirty="0" err="1"/>
              <a:t>Nikiforova</a:t>
            </a:r>
            <a:r>
              <a:rPr lang="en-US" dirty="0"/>
              <a:t>, O., </a:t>
            </a:r>
            <a:r>
              <a:rPr lang="en-US" dirty="0" err="1"/>
              <a:t>Peuteman</a:t>
            </a:r>
            <a:r>
              <a:rPr lang="en-US" dirty="0"/>
              <a:t>, J., </a:t>
            </a:r>
            <a:r>
              <a:rPr lang="en-US" dirty="0" err="1"/>
              <a:t>Fedotov</a:t>
            </a:r>
            <a:r>
              <a:rPr lang="en-US" dirty="0"/>
              <a:t>, </a:t>
            </a:r>
            <a:r>
              <a:rPr lang="en-US" dirty="0" err="1"/>
              <a:t>A.K</a:t>
            </a:r>
            <a:r>
              <a:rPr lang="en-US" dirty="0"/>
              <a:t>., </a:t>
            </a:r>
            <a:r>
              <a:rPr lang="en-US" dirty="0" err="1"/>
              <a:t>Fedotov</a:t>
            </a:r>
            <a:r>
              <a:rPr lang="en-US" dirty="0"/>
              <a:t>, </a:t>
            </a:r>
            <a:r>
              <a:rPr lang="en-US" dirty="0" err="1"/>
              <a:t>A.S</a:t>
            </a:r>
            <a:r>
              <a:rPr lang="en-US" dirty="0"/>
              <a:t>., </a:t>
            </a:r>
            <a:r>
              <a:rPr lang="en-US" dirty="0" err="1"/>
              <a:t>Hnatov</a:t>
            </a:r>
            <a:r>
              <a:rPr lang="en-US" dirty="0"/>
              <a:t>, A. (2020). Development of industry oriented cross-domain study programs in cyber-physical systems for Belarusian and Ukrainian universities. In: </a:t>
            </a:r>
            <a:r>
              <a:rPr lang="en-US" i="1" dirty="0"/>
              <a:t>Multi-paradigm </a:t>
            </a:r>
            <a:r>
              <a:rPr lang="en-US" i="1" dirty="0" err="1"/>
              <a:t>modelling</a:t>
            </a:r>
            <a:r>
              <a:rPr lang="en-US" i="1" dirty="0"/>
              <a:t> approaches for cyber-Physical systems</a:t>
            </a:r>
            <a:r>
              <a:rPr lang="en-US" dirty="0"/>
              <a:t>, </a:t>
            </a:r>
            <a:r>
              <a:rPr lang="en-US" dirty="0" err="1"/>
              <a:t>Chapt</a:t>
            </a:r>
            <a:r>
              <a:rPr lang="en-US" dirty="0"/>
              <a:t>. 11, (271-292). London: Elsevier - Academic Press. ISBN: 978-0-12-819105-7.</a:t>
            </a:r>
            <a:endParaRPr lang="ru-RU" dirty="0"/>
          </a:p>
          <a:p>
            <a:pPr marL="285750" indent="-285750">
              <a:buFont typeface="Arial" pitchFamily="34" charset="0"/>
              <a:buChar char="•"/>
            </a:pPr>
            <a:r>
              <a:rPr lang="en-US" dirty="0" err="1"/>
              <a:t>Zabasta</a:t>
            </a:r>
            <a:r>
              <a:rPr lang="en-US" dirty="0"/>
              <a:t>, A., </a:t>
            </a:r>
            <a:r>
              <a:rPr lang="en-US" dirty="0" err="1"/>
              <a:t>Peuteman</a:t>
            </a:r>
            <a:r>
              <a:rPr lang="en-US" dirty="0"/>
              <a:t>, J., </a:t>
            </a:r>
            <a:r>
              <a:rPr lang="en-US" dirty="0" err="1"/>
              <a:t>Kunicina</a:t>
            </a:r>
            <a:r>
              <a:rPr lang="en-US" dirty="0"/>
              <a:t>, N., </a:t>
            </a:r>
            <a:r>
              <a:rPr lang="en-US" dirty="0" err="1"/>
              <a:t>Kruhlenko</a:t>
            </a:r>
            <a:r>
              <a:rPr lang="en-US" dirty="0"/>
              <a:t>, L., </a:t>
            </a:r>
            <a:r>
              <a:rPr lang="en-US" dirty="0" err="1"/>
              <a:t>Kovalenko</a:t>
            </a:r>
            <a:r>
              <a:rPr lang="en-US" dirty="0"/>
              <a:t>, D., </a:t>
            </a:r>
            <a:r>
              <a:rPr lang="en-US" dirty="0" err="1"/>
              <a:t>Zhiravetska</a:t>
            </a:r>
            <a:r>
              <a:rPr lang="en-US" dirty="0"/>
              <a:t>, A. (2020). Approach for Cross-Domain Study Curricula in Cyber-Physical Systems for Belarusian and Ukrainian Universities. In: </a:t>
            </a:r>
            <a:r>
              <a:rPr lang="en-US" i="1" dirty="0"/>
              <a:t>2020 IEEE </a:t>
            </a:r>
            <a:r>
              <a:rPr lang="en-US" i="1" dirty="0" err="1"/>
              <a:t>61th</a:t>
            </a:r>
            <a:r>
              <a:rPr lang="en-US" i="1" dirty="0"/>
              <a:t> International Scientific Conference on Power and Electrical Engineering of Riga Technical University (</a:t>
            </a:r>
            <a:r>
              <a:rPr lang="en-US" i="1" dirty="0" err="1"/>
              <a:t>RTUCON</a:t>
            </a:r>
            <a:r>
              <a:rPr lang="en-US" i="1" dirty="0"/>
              <a:t>)</a:t>
            </a:r>
            <a:r>
              <a:rPr lang="en-US" dirty="0"/>
              <a:t>. Presented at the </a:t>
            </a:r>
            <a:r>
              <a:rPr lang="en-US" dirty="0" err="1"/>
              <a:t>RTUCON2020</a:t>
            </a:r>
            <a:r>
              <a:rPr lang="en-US" dirty="0"/>
              <a:t>, Riga, Latvia, 05 Nov 2020-06 Nov 2020. ISBN: 978-1-7281-9510-0. </a:t>
            </a:r>
            <a:r>
              <a:rPr lang="en-US" u="sng" dirty="0" err="1">
                <a:hlinkClick r:id="rId6"/>
              </a:rPr>
              <a:t>doi</a:t>
            </a:r>
            <a:r>
              <a:rPr lang="en-US" u="sng" dirty="0">
                <a:hlinkClick r:id="rId6"/>
              </a:rPr>
              <a:t>: </a:t>
            </a:r>
            <a:r>
              <a:rPr lang="en-US" u="sng" dirty="0" smtClean="0">
                <a:hlinkClick r:id="rId6"/>
              </a:rPr>
              <a:t>10.1109/</a:t>
            </a:r>
            <a:r>
              <a:rPr lang="en-US" u="sng" dirty="0" err="1" smtClean="0">
                <a:hlinkClick r:id="rId6"/>
              </a:rPr>
              <a:t>RTUCON51174.2020.9316585</a:t>
            </a:r>
            <a:endParaRPr lang="en-US" u="sng" dirty="0" smtClean="0"/>
          </a:p>
          <a:p>
            <a:pPr marL="285750" indent="-285750">
              <a:buFont typeface="Arial" pitchFamily="34" charset="0"/>
              <a:buChar char="•"/>
            </a:pPr>
            <a:r>
              <a:rPr lang="en-US" dirty="0" err="1"/>
              <a:t>Peuteman</a:t>
            </a:r>
            <a:r>
              <a:rPr lang="en-US" dirty="0"/>
              <a:t> J., </a:t>
            </a:r>
            <a:r>
              <a:rPr lang="en-US" dirty="0" err="1"/>
              <a:t>Maricau</a:t>
            </a:r>
            <a:r>
              <a:rPr lang="en-US" dirty="0"/>
              <a:t> A., </a:t>
            </a:r>
            <a:r>
              <a:rPr lang="en-US" dirty="0" err="1"/>
              <a:t>Zabasta</a:t>
            </a:r>
            <a:r>
              <a:rPr lang="en-US" dirty="0"/>
              <a:t> A., </a:t>
            </a:r>
            <a:r>
              <a:rPr lang="en-US" dirty="0" err="1"/>
              <a:t>Verslype</a:t>
            </a:r>
            <a:r>
              <a:rPr lang="en-US" dirty="0"/>
              <a:t> S., </a:t>
            </a:r>
            <a:r>
              <a:rPr lang="en-US" dirty="0" err="1"/>
              <a:t>Espeel</a:t>
            </a:r>
            <a:r>
              <a:rPr lang="en-US" dirty="0"/>
              <a:t> L., </a:t>
            </a:r>
            <a:r>
              <a:rPr lang="en-US" dirty="0" err="1"/>
              <a:t>Boydens</a:t>
            </a:r>
            <a:r>
              <a:rPr lang="en-US" dirty="0"/>
              <a:t> J., </a:t>
            </a:r>
            <a:r>
              <a:rPr lang="en-US" dirty="0" err="1"/>
              <a:t>Pissoort</a:t>
            </a:r>
            <a:r>
              <a:rPr lang="en-US" dirty="0"/>
              <a:t> D. (2021). Computer-mediated communication based English language teaching to academic staff of Belarus and Ukraine in a </a:t>
            </a:r>
            <a:r>
              <a:rPr lang="en-US" dirty="0" err="1"/>
              <a:t>COVID</a:t>
            </a:r>
            <a:r>
              <a:rPr lang="en-US" dirty="0"/>
              <a:t>-19 environment, In: Proceedings of the International e-Engineering Education Services Conference (e-</a:t>
            </a:r>
            <a:r>
              <a:rPr lang="en-US" dirty="0" err="1"/>
              <a:t>Engineering’2021</a:t>
            </a:r>
            <a:r>
              <a:rPr lang="en-US" dirty="0"/>
              <a:t>), Presented at e-</a:t>
            </a:r>
            <a:r>
              <a:rPr lang="en-US" dirty="0" err="1"/>
              <a:t>Engineering’2021</a:t>
            </a:r>
            <a:r>
              <a:rPr lang="en-US" dirty="0"/>
              <a:t>, Jordan, 22 June – 23 June 2021, pp. 37- 42, ISBN 978-1-7281-3470-3.</a:t>
            </a:r>
            <a:endParaRPr lang="ru-RU" dirty="0"/>
          </a:p>
          <a:p>
            <a:pPr marL="285750" indent="-285750">
              <a:buFont typeface="Arial" pitchFamily="34" charset="0"/>
              <a:buChar char="•"/>
            </a:pPr>
            <a:endParaRPr lang="ru-RU" dirty="0"/>
          </a:p>
          <a:p>
            <a:endParaRPr lang="ru-RU" dirty="0"/>
          </a:p>
        </p:txBody>
      </p:sp>
    </p:spTree>
    <p:extLst>
      <p:ext uri="{BB962C8B-B14F-4D97-AF65-F5344CB8AC3E}">
        <p14:creationId xmlns:p14="http://schemas.microsoft.com/office/powerpoint/2010/main" val="1826315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74917"/>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Scientific Publications:</a:t>
            </a: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144552" y="716004"/>
            <a:ext cx="11288577" cy="1015663"/>
          </a:xfrm>
          <a:prstGeom prst="rect">
            <a:avLst/>
          </a:prstGeom>
        </p:spPr>
        <p:txBody>
          <a:bodyPr wrap="square">
            <a:spAutoFit/>
          </a:bodyPr>
          <a:lstStyle/>
          <a:p>
            <a:r>
              <a:rPr lang="en-US" sz="2000" dirty="0"/>
              <a:t>Given the high degree of innovation involved in the framework of </a:t>
            </a:r>
            <a:r>
              <a:rPr lang="en-US" sz="2000" dirty="0" err="1"/>
              <a:t>CybPhyS’s</a:t>
            </a:r>
            <a:r>
              <a:rPr lang="en-US" sz="2000" dirty="0"/>
              <a:t> activities, several scientific publications are expected to be produced and published. These publications intend to reach other scientists and contribute to the body of knowledge in the field</a:t>
            </a:r>
            <a:r>
              <a:rPr lang="en-US" sz="2000" dirty="0" smtClean="0"/>
              <a:t>.</a:t>
            </a:r>
            <a:endParaRPr lang="ru-RU" sz="2000" dirty="0"/>
          </a:p>
        </p:txBody>
      </p:sp>
      <p:sp>
        <p:nvSpPr>
          <p:cNvPr id="11" name="Подзаголовок 2"/>
          <p:cNvSpPr txBox="1">
            <a:spLocks/>
          </p:cNvSpPr>
          <p:nvPr/>
        </p:nvSpPr>
        <p:spPr>
          <a:xfrm>
            <a:off x="79805" y="1995777"/>
            <a:ext cx="11418073" cy="446068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lvl="2" fontAlgn="base">
              <a:buFont typeface="Wingdings" pitchFamily="2" charset="2"/>
              <a:buChar char="ü"/>
            </a:pPr>
            <a:endParaRPr lang="en-US" sz="2000" b="1" dirty="0"/>
          </a:p>
        </p:txBody>
      </p:sp>
      <p:sp>
        <p:nvSpPr>
          <p:cNvPr id="7" name="Прямоугольник 6"/>
          <p:cNvSpPr/>
          <p:nvPr/>
        </p:nvSpPr>
        <p:spPr>
          <a:xfrm>
            <a:off x="329119" y="1787728"/>
            <a:ext cx="11168759" cy="5355312"/>
          </a:xfrm>
          <a:prstGeom prst="rect">
            <a:avLst/>
          </a:prstGeom>
        </p:spPr>
        <p:txBody>
          <a:bodyPr wrap="square">
            <a:spAutoFit/>
          </a:bodyPr>
          <a:lstStyle/>
          <a:p>
            <a:pPr marL="285750" indent="-285750">
              <a:buFont typeface="Arial" pitchFamily="34" charset="0"/>
              <a:buChar char="•"/>
            </a:pPr>
            <a:r>
              <a:rPr lang="en-US" dirty="0" err="1" smtClean="0"/>
              <a:t>Zabasta</a:t>
            </a:r>
            <a:r>
              <a:rPr lang="en-US" dirty="0"/>
              <a:t>, A., </a:t>
            </a:r>
            <a:r>
              <a:rPr lang="en-US" dirty="0" err="1"/>
              <a:t>Peuteman</a:t>
            </a:r>
            <a:r>
              <a:rPr lang="en-US" dirty="0"/>
              <a:t>, J., </a:t>
            </a:r>
            <a:r>
              <a:rPr lang="en-US" dirty="0" err="1"/>
              <a:t>Kunicina</a:t>
            </a:r>
            <a:r>
              <a:rPr lang="en-US" dirty="0"/>
              <a:t>, N., </a:t>
            </a:r>
            <a:r>
              <a:rPr lang="en-US" dirty="0" err="1"/>
              <a:t>Kazymyr</a:t>
            </a:r>
            <a:r>
              <a:rPr lang="en-US" dirty="0"/>
              <a:t>, V., </a:t>
            </a:r>
            <a:r>
              <a:rPr lang="en-US" dirty="0" err="1"/>
              <a:t>Hvesenya</a:t>
            </a:r>
            <a:r>
              <a:rPr lang="en-US" dirty="0"/>
              <a:t>, S., </a:t>
            </a:r>
            <a:r>
              <a:rPr lang="en-US" dirty="0" err="1"/>
              <a:t>Hnatov</a:t>
            </a:r>
            <a:r>
              <a:rPr lang="en-US" dirty="0"/>
              <a:t>, A., </a:t>
            </a:r>
            <a:r>
              <a:rPr lang="en-US" dirty="0" err="1"/>
              <a:t>Paliyeva</a:t>
            </a:r>
            <a:r>
              <a:rPr lang="en-US" dirty="0"/>
              <a:t>, T., </a:t>
            </a:r>
            <a:r>
              <a:rPr lang="en-US" dirty="0" err="1"/>
              <a:t>Ribickis</a:t>
            </a:r>
            <a:r>
              <a:rPr lang="en-US" dirty="0"/>
              <a:t>, L. (2020). Research on Cross-Domain Study Curricula in Cyber-Physical Systems: A Case Study of Belarusian and Ukrainian Universities. </a:t>
            </a:r>
            <a:r>
              <a:rPr lang="en-US" i="1" dirty="0"/>
              <a:t>EDUCATION SCIENCES</a:t>
            </a:r>
            <a:r>
              <a:rPr lang="en-US" dirty="0"/>
              <a:t>, </a:t>
            </a:r>
            <a:r>
              <a:rPr lang="en-US" i="1" dirty="0"/>
              <a:t>10</a:t>
            </a:r>
            <a:r>
              <a:rPr lang="en-US" dirty="0"/>
              <a:t> (10), </a:t>
            </a:r>
            <a:r>
              <a:rPr lang="en-US" dirty="0" err="1"/>
              <a:t>Art.No</a:t>
            </a:r>
            <a:r>
              <a:rPr lang="en-US" dirty="0"/>
              <a:t>. </a:t>
            </a:r>
            <a:r>
              <a:rPr lang="en-US" dirty="0" err="1"/>
              <a:t>ARTN</a:t>
            </a:r>
            <a:r>
              <a:rPr lang="en-US" dirty="0"/>
              <a:t> 282. </a:t>
            </a:r>
            <a:r>
              <a:rPr lang="en-US" u="sng" dirty="0" err="1">
                <a:hlinkClick r:id="rId5"/>
              </a:rPr>
              <a:t>doi</a:t>
            </a:r>
            <a:r>
              <a:rPr lang="en-US" u="sng" dirty="0">
                <a:hlinkClick r:id="rId5"/>
              </a:rPr>
              <a:t>: 10.3390/</a:t>
            </a:r>
            <a:r>
              <a:rPr lang="en-US" u="sng" dirty="0" err="1">
                <a:hlinkClick r:id="rId5"/>
              </a:rPr>
              <a:t>educsci10100282</a:t>
            </a:r>
            <a:endParaRPr lang="ru-RU" dirty="0"/>
          </a:p>
          <a:p>
            <a:pPr marL="285750" indent="-285750">
              <a:buFont typeface="Arial" pitchFamily="34" charset="0"/>
              <a:buChar char="•"/>
            </a:pPr>
            <a:r>
              <a:rPr lang="en-US" dirty="0" err="1"/>
              <a:t>Zabasta</a:t>
            </a:r>
            <a:r>
              <a:rPr lang="en-US" dirty="0"/>
              <a:t>, A., </a:t>
            </a:r>
            <a:r>
              <a:rPr lang="en-US" dirty="0" err="1"/>
              <a:t>Kunicina</a:t>
            </a:r>
            <a:r>
              <a:rPr lang="en-US" dirty="0"/>
              <a:t>, N., </a:t>
            </a:r>
            <a:r>
              <a:rPr lang="en-US" dirty="0" err="1"/>
              <a:t>Nikiforova</a:t>
            </a:r>
            <a:r>
              <a:rPr lang="en-US" dirty="0"/>
              <a:t>, O., </a:t>
            </a:r>
            <a:r>
              <a:rPr lang="en-US" dirty="0" err="1"/>
              <a:t>Peuteman</a:t>
            </a:r>
            <a:r>
              <a:rPr lang="en-US" dirty="0"/>
              <a:t>, J., </a:t>
            </a:r>
            <a:r>
              <a:rPr lang="en-US" dirty="0" err="1"/>
              <a:t>Fedotov</a:t>
            </a:r>
            <a:r>
              <a:rPr lang="en-US" dirty="0"/>
              <a:t>, </a:t>
            </a:r>
            <a:r>
              <a:rPr lang="en-US" dirty="0" err="1"/>
              <a:t>A.K</a:t>
            </a:r>
            <a:r>
              <a:rPr lang="en-US" dirty="0"/>
              <a:t>., </a:t>
            </a:r>
            <a:r>
              <a:rPr lang="en-US" dirty="0" err="1"/>
              <a:t>Fedotov</a:t>
            </a:r>
            <a:r>
              <a:rPr lang="en-US" dirty="0"/>
              <a:t>, </a:t>
            </a:r>
            <a:r>
              <a:rPr lang="en-US" dirty="0" err="1"/>
              <a:t>A.S</a:t>
            </a:r>
            <a:r>
              <a:rPr lang="en-US" dirty="0"/>
              <a:t>., </a:t>
            </a:r>
            <a:r>
              <a:rPr lang="en-US" dirty="0" err="1"/>
              <a:t>Hnatov</a:t>
            </a:r>
            <a:r>
              <a:rPr lang="en-US" dirty="0"/>
              <a:t>, A. (2020). Development of industry oriented cross-domain study programs in cyber-physical systems for Belarusian and Ukrainian universities. In: </a:t>
            </a:r>
            <a:r>
              <a:rPr lang="en-US" i="1" dirty="0"/>
              <a:t>Multi-paradigm </a:t>
            </a:r>
            <a:r>
              <a:rPr lang="en-US" i="1" dirty="0" err="1"/>
              <a:t>modelling</a:t>
            </a:r>
            <a:r>
              <a:rPr lang="en-US" i="1" dirty="0"/>
              <a:t> approaches for cyber-Physical systems</a:t>
            </a:r>
            <a:r>
              <a:rPr lang="en-US" dirty="0"/>
              <a:t>, </a:t>
            </a:r>
            <a:r>
              <a:rPr lang="en-US" dirty="0" err="1"/>
              <a:t>Chapt</a:t>
            </a:r>
            <a:r>
              <a:rPr lang="en-US" dirty="0"/>
              <a:t>. 11, (271-292). London: Elsevier - Academic Press. ISBN: 978-0-12-819105-7.</a:t>
            </a:r>
            <a:endParaRPr lang="ru-RU" dirty="0"/>
          </a:p>
          <a:p>
            <a:pPr marL="285750" indent="-285750">
              <a:buFont typeface="Arial" pitchFamily="34" charset="0"/>
              <a:buChar char="•"/>
            </a:pPr>
            <a:r>
              <a:rPr lang="en-US" dirty="0" err="1"/>
              <a:t>Zabasta</a:t>
            </a:r>
            <a:r>
              <a:rPr lang="en-US" dirty="0"/>
              <a:t>, A., </a:t>
            </a:r>
            <a:r>
              <a:rPr lang="en-US" dirty="0" err="1"/>
              <a:t>Peuteman</a:t>
            </a:r>
            <a:r>
              <a:rPr lang="en-US" dirty="0"/>
              <a:t>, J., </a:t>
            </a:r>
            <a:r>
              <a:rPr lang="en-US" dirty="0" err="1"/>
              <a:t>Kunicina</a:t>
            </a:r>
            <a:r>
              <a:rPr lang="en-US" dirty="0"/>
              <a:t>, N., </a:t>
            </a:r>
            <a:r>
              <a:rPr lang="en-US" dirty="0" err="1"/>
              <a:t>Kruhlenko</a:t>
            </a:r>
            <a:r>
              <a:rPr lang="en-US" dirty="0"/>
              <a:t>, L., </a:t>
            </a:r>
            <a:r>
              <a:rPr lang="en-US" dirty="0" err="1"/>
              <a:t>Kovalenko</a:t>
            </a:r>
            <a:r>
              <a:rPr lang="en-US" dirty="0"/>
              <a:t>, D., </a:t>
            </a:r>
            <a:r>
              <a:rPr lang="en-US" dirty="0" err="1"/>
              <a:t>Zhiravetska</a:t>
            </a:r>
            <a:r>
              <a:rPr lang="en-US" dirty="0"/>
              <a:t>, A. (2020). Approach for Cross-Domain Study Curricula in Cyber-Physical Systems for Belarusian and Ukrainian Universities. In: </a:t>
            </a:r>
            <a:r>
              <a:rPr lang="en-US" i="1" dirty="0"/>
              <a:t>2020 IEEE </a:t>
            </a:r>
            <a:r>
              <a:rPr lang="en-US" i="1" dirty="0" err="1"/>
              <a:t>61th</a:t>
            </a:r>
            <a:r>
              <a:rPr lang="en-US" i="1" dirty="0"/>
              <a:t> International Scientific Conference on Power and Electrical Engineering of Riga Technical University (</a:t>
            </a:r>
            <a:r>
              <a:rPr lang="en-US" i="1" dirty="0" err="1"/>
              <a:t>RTUCON</a:t>
            </a:r>
            <a:r>
              <a:rPr lang="en-US" i="1" dirty="0"/>
              <a:t>)</a:t>
            </a:r>
            <a:r>
              <a:rPr lang="en-US" dirty="0"/>
              <a:t>. Presented at the </a:t>
            </a:r>
            <a:r>
              <a:rPr lang="en-US" dirty="0" err="1"/>
              <a:t>RTUCON2020</a:t>
            </a:r>
            <a:r>
              <a:rPr lang="en-US" dirty="0"/>
              <a:t>, Riga, Latvia, 05 Nov 2020-06 Nov 2020. ISBN: 978-1-7281-9510-0. </a:t>
            </a:r>
            <a:r>
              <a:rPr lang="en-US" u="sng" dirty="0" err="1">
                <a:hlinkClick r:id="rId6"/>
              </a:rPr>
              <a:t>doi</a:t>
            </a:r>
            <a:r>
              <a:rPr lang="en-US" u="sng" dirty="0">
                <a:hlinkClick r:id="rId6"/>
              </a:rPr>
              <a:t>: </a:t>
            </a:r>
            <a:r>
              <a:rPr lang="en-US" u="sng" dirty="0" smtClean="0">
                <a:hlinkClick r:id="rId6"/>
              </a:rPr>
              <a:t>10.1109/</a:t>
            </a:r>
            <a:r>
              <a:rPr lang="en-US" u="sng" dirty="0" err="1" smtClean="0">
                <a:hlinkClick r:id="rId6"/>
              </a:rPr>
              <a:t>RTUCON51174.2020.9316585</a:t>
            </a:r>
            <a:endParaRPr lang="en-US" u="sng" dirty="0" smtClean="0"/>
          </a:p>
          <a:p>
            <a:pPr marL="285750" indent="-285750">
              <a:buFont typeface="Arial" pitchFamily="34" charset="0"/>
              <a:buChar char="•"/>
            </a:pPr>
            <a:r>
              <a:rPr lang="en-US" dirty="0" err="1"/>
              <a:t>Peuteman</a:t>
            </a:r>
            <a:r>
              <a:rPr lang="en-US" dirty="0"/>
              <a:t> J., </a:t>
            </a:r>
            <a:r>
              <a:rPr lang="en-US" dirty="0" err="1"/>
              <a:t>Maricau</a:t>
            </a:r>
            <a:r>
              <a:rPr lang="en-US" dirty="0"/>
              <a:t> A., </a:t>
            </a:r>
            <a:r>
              <a:rPr lang="en-US" dirty="0" err="1"/>
              <a:t>Zabasta</a:t>
            </a:r>
            <a:r>
              <a:rPr lang="en-US" dirty="0"/>
              <a:t> A., </a:t>
            </a:r>
            <a:r>
              <a:rPr lang="en-US" dirty="0" err="1"/>
              <a:t>Verslype</a:t>
            </a:r>
            <a:r>
              <a:rPr lang="en-US" dirty="0"/>
              <a:t> S., </a:t>
            </a:r>
            <a:r>
              <a:rPr lang="en-US" dirty="0" err="1"/>
              <a:t>Espeel</a:t>
            </a:r>
            <a:r>
              <a:rPr lang="en-US" dirty="0"/>
              <a:t> L., </a:t>
            </a:r>
            <a:r>
              <a:rPr lang="en-US" dirty="0" err="1"/>
              <a:t>Boydens</a:t>
            </a:r>
            <a:r>
              <a:rPr lang="en-US" dirty="0"/>
              <a:t> J., </a:t>
            </a:r>
            <a:r>
              <a:rPr lang="en-US" dirty="0" err="1"/>
              <a:t>Pissoort</a:t>
            </a:r>
            <a:r>
              <a:rPr lang="en-US" dirty="0"/>
              <a:t> D. (2021). Computer-mediated communication based English language teaching to academic staff of Belarus and Ukraine in a </a:t>
            </a:r>
            <a:r>
              <a:rPr lang="en-US" dirty="0" err="1"/>
              <a:t>COVID</a:t>
            </a:r>
            <a:r>
              <a:rPr lang="en-US" dirty="0"/>
              <a:t>-19 environment, In: Proceedings of the International e-Engineering Education Services Conference (e-</a:t>
            </a:r>
            <a:r>
              <a:rPr lang="en-US" dirty="0" err="1"/>
              <a:t>Engineering’2021</a:t>
            </a:r>
            <a:r>
              <a:rPr lang="en-US" dirty="0"/>
              <a:t>), Presented at e-</a:t>
            </a:r>
            <a:r>
              <a:rPr lang="en-US" dirty="0" err="1"/>
              <a:t>Engineering’2021</a:t>
            </a:r>
            <a:r>
              <a:rPr lang="en-US" dirty="0"/>
              <a:t>, Jordan, 22 June – 23 June 2021, pp. 37- 42, ISBN 978-1-7281-3470-3.</a:t>
            </a:r>
            <a:endParaRPr lang="ru-RU" dirty="0"/>
          </a:p>
          <a:p>
            <a:pPr marL="285750" indent="-285750">
              <a:buFont typeface="Arial" pitchFamily="34" charset="0"/>
              <a:buChar char="•"/>
            </a:pPr>
            <a:endParaRPr lang="ru-RU" dirty="0"/>
          </a:p>
          <a:p>
            <a:endParaRPr lang="ru-RU" dirty="0"/>
          </a:p>
        </p:txBody>
      </p:sp>
    </p:spTree>
    <p:extLst>
      <p:ext uri="{BB962C8B-B14F-4D97-AF65-F5344CB8AC3E}">
        <p14:creationId xmlns:p14="http://schemas.microsoft.com/office/powerpoint/2010/main" val="3804390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313447"/>
            <a:ext cx="11449878" cy="650846"/>
          </a:xfrm>
          <a:effectLst>
            <a:outerShdw blurRad="50800" dist="38100" dir="5400000" algn="t" rotWithShape="0">
              <a:prstClr val="black">
                <a:alpha val="40000"/>
              </a:prstClr>
            </a:outerShdw>
          </a:effectLst>
        </p:spPr>
        <p:txBody>
          <a:bodyPr>
            <a:noAutofit/>
          </a:bodyPr>
          <a:lstStyle/>
          <a:p>
            <a:r>
              <a:rPr lang="en-US" dirty="0" err="1">
                <a:effectLst>
                  <a:outerShdw blurRad="63500" sx="102000" sy="102000" algn="ctr" rotWithShape="0">
                    <a:prstClr val="black">
                      <a:alpha val="40000"/>
                    </a:prstClr>
                  </a:outerShdw>
                </a:effectLst>
                <a:latin typeface="Bahnschrift SemiBold" pitchFamily="34" charset="0"/>
              </a:rPr>
              <a:t>KPI</a:t>
            </a:r>
            <a:r>
              <a:rPr lang="en-US" dirty="0">
                <a:effectLst>
                  <a:outerShdw blurRad="63500" sx="102000" sy="102000" algn="ctr" rotWithShape="0">
                    <a:prstClr val="black">
                      <a:alpha val="40000"/>
                    </a:prstClr>
                  </a:outerShdw>
                </a:effectLst>
                <a:latin typeface="Bahnschrift SemiBold" pitchFamily="34" charset="0"/>
              </a:rPr>
              <a:t> and targets for each of the channels used for dissemination</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11" name="Подзаголовок 2"/>
          <p:cNvSpPr txBox="1">
            <a:spLocks/>
          </p:cNvSpPr>
          <p:nvPr/>
        </p:nvSpPr>
        <p:spPr>
          <a:xfrm>
            <a:off x="79805" y="1995777"/>
            <a:ext cx="11418073" cy="446068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lvl="2" fontAlgn="base">
              <a:buFont typeface="Wingdings" pitchFamily="2" charset="2"/>
              <a:buChar char="ü"/>
            </a:pPr>
            <a:endParaRPr lang="en-US" sz="2000" b="1" dirty="0"/>
          </a:p>
        </p:txBody>
      </p:sp>
      <p:graphicFrame>
        <p:nvGraphicFramePr>
          <p:cNvPr id="3" name="Таблица 2"/>
          <p:cNvGraphicFramePr>
            <a:graphicFrameLocks noGrp="1"/>
          </p:cNvGraphicFramePr>
          <p:nvPr>
            <p:extLst>
              <p:ext uri="{D42A27DB-BD31-4B8C-83A1-F6EECF244321}">
                <p14:modId xmlns:p14="http://schemas.microsoft.com/office/powerpoint/2010/main" val="2569616925"/>
              </p:ext>
            </p:extLst>
          </p:nvPr>
        </p:nvGraphicFramePr>
        <p:xfrm>
          <a:off x="192157" y="1409556"/>
          <a:ext cx="11011230" cy="3316366"/>
        </p:xfrm>
        <a:graphic>
          <a:graphicData uri="http://schemas.openxmlformats.org/drawingml/2006/table">
            <a:tbl>
              <a:tblPr firstRow="1" firstCol="1" bandRow="1">
                <a:tableStyleId>{5C22544A-7EE6-4342-B048-85BDC9FD1C3A}</a:tableStyleId>
              </a:tblPr>
              <a:tblGrid>
                <a:gridCol w="2751945"/>
                <a:gridCol w="4363147"/>
                <a:gridCol w="2170706"/>
                <a:gridCol w="1725432"/>
              </a:tblGrid>
              <a:tr h="244544">
                <a:tc>
                  <a:txBody>
                    <a:bodyPr/>
                    <a:lstStyle/>
                    <a:p>
                      <a:pPr algn="ctr">
                        <a:lnSpc>
                          <a:spcPct val="115000"/>
                        </a:lnSpc>
                        <a:spcAft>
                          <a:spcPts val="0"/>
                        </a:spcAft>
                      </a:pPr>
                      <a:r>
                        <a:rPr lang="en-US" sz="1600" dirty="0">
                          <a:effectLst/>
                        </a:rPr>
                        <a:t>Channel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err="1">
                          <a:effectLst/>
                        </a:rPr>
                        <a:t>KPI</a:t>
                      </a: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Year 1 target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Year 2 target</a:t>
                      </a:r>
                      <a:endParaRPr lang="ru-RU" sz="1600" dirty="0">
                        <a:effectLst/>
                        <a:latin typeface="Calibri"/>
                        <a:ea typeface="Calibri"/>
                        <a:cs typeface="Times New Roman"/>
                      </a:endParaRPr>
                    </a:p>
                  </a:txBody>
                  <a:tcPr marL="68580" marR="68580" marT="0" marB="0"/>
                </a:tc>
              </a:tr>
              <a:tr h="244544">
                <a:tc>
                  <a:txBody>
                    <a:bodyPr/>
                    <a:lstStyle/>
                    <a:p>
                      <a:pPr>
                        <a:lnSpc>
                          <a:spcPct val="115000"/>
                        </a:lnSpc>
                        <a:spcAft>
                          <a:spcPts val="0"/>
                        </a:spcAft>
                      </a:pPr>
                      <a:r>
                        <a:rPr lang="ru-RU" sz="1600" dirty="0" err="1">
                          <a:effectLst/>
                        </a:rPr>
                        <a:t>Website</a:t>
                      </a:r>
                      <a:r>
                        <a:rPr lang="ru-RU" sz="1600" dirty="0">
                          <a:effectLst/>
                        </a:rPr>
                        <a:t> </a:t>
                      </a:r>
                      <a:endParaRPr lang="ru-RU"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600" noProof="0" dirty="0" smtClean="0">
                          <a:effectLst/>
                        </a:rPr>
                        <a:t>Number of visitors</a:t>
                      </a:r>
                      <a:endParaRPr lang="en-US" sz="1600" noProof="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smtClean="0">
                          <a:effectLst/>
                        </a:rPr>
                        <a:t>100</a:t>
                      </a: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r h="244544">
                <a:tc>
                  <a:txBody>
                    <a:bodyPr/>
                    <a:lstStyle/>
                    <a:p>
                      <a:pPr>
                        <a:lnSpc>
                          <a:spcPct val="115000"/>
                        </a:lnSpc>
                        <a:spcAft>
                          <a:spcPts val="0"/>
                        </a:spcAft>
                      </a:pPr>
                      <a:r>
                        <a:rPr lang="ru-RU" sz="1600" dirty="0" err="1">
                          <a:effectLst/>
                        </a:rPr>
                        <a:t>Social</a:t>
                      </a:r>
                      <a:r>
                        <a:rPr lang="ru-RU" sz="1600" dirty="0">
                          <a:effectLst/>
                        </a:rPr>
                        <a:t> </a:t>
                      </a:r>
                      <a:r>
                        <a:rPr lang="ru-RU" sz="1600" dirty="0" err="1">
                          <a:effectLst/>
                        </a:rPr>
                        <a:t>media</a:t>
                      </a:r>
                      <a:endParaRPr lang="ru-RU"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a:effectLst/>
                        </a:rPr>
                        <a:t>Number of posts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a:effectLst/>
                        </a:rPr>
                        <a:t> </a:t>
                      </a:r>
                      <a:endParaRPr lang="ru-RU" sz="1600">
                        <a:effectLst/>
                        <a:latin typeface="Calibri"/>
                        <a:ea typeface="Calibri"/>
                        <a:cs typeface="Times New Roman"/>
                      </a:endParaRPr>
                    </a:p>
                  </a:txBody>
                  <a:tcPr marL="68580" marR="68580" marT="0" marB="0"/>
                </a:tc>
              </a:tr>
              <a:tr h="324812">
                <a:tc>
                  <a:txBody>
                    <a:bodyPr/>
                    <a:lstStyle/>
                    <a:p>
                      <a:pPr>
                        <a:lnSpc>
                          <a:spcPct val="115000"/>
                        </a:lnSpc>
                        <a:spcAft>
                          <a:spcPts val="0"/>
                        </a:spcAft>
                      </a:pPr>
                      <a:r>
                        <a:rPr lang="en-US" sz="1600">
                          <a:effectLst/>
                        </a:rPr>
                        <a:t> </a:t>
                      </a:r>
                      <a:endParaRPr lang="ru-RU" sz="1600">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a:effectLst/>
                        </a:rPr>
                        <a:t>Number of followers/subscribers</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r h="324812">
                <a:tc>
                  <a:txBody>
                    <a:bodyPr/>
                    <a:lstStyle/>
                    <a:p>
                      <a:pPr>
                        <a:lnSpc>
                          <a:spcPct val="115000"/>
                        </a:lnSpc>
                        <a:spcAft>
                          <a:spcPts val="0"/>
                        </a:spcAft>
                      </a:pPr>
                      <a:r>
                        <a:rPr lang="ru-RU" sz="1600">
                          <a:effectLst/>
                        </a:rPr>
                        <a:t>Press releases</a:t>
                      </a:r>
                      <a:endParaRPr lang="ru-RU" sz="1600">
                        <a:effectLst/>
                        <a:latin typeface="Calibri"/>
                        <a:ea typeface="Calibri"/>
                        <a:cs typeface="Times New Roman"/>
                      </a:endParaRPr>
                    </a:p>
                  </a:txBody>
                  <a:tcPr marL="68580" marR="68580" marT="0" marB="0"/>
                </a:tc>
                <a:tc>
                  <a:txBody>
                    <a:bodyPr/>
                    <a:lstStyle/>
                    <a:p>
                      <a:pPr>
                        <a:lnSpc>
                          <a:spcPct val="115000"/>
                        </a:lnSpc>
                        <a:spcAft>
                          <a:spcPts val="0"/>
                        </a:spcAft>
                      </a:pPr>
                      <a:r>
                        <a:rPr lang="en-US" sz="1600" noProof="0" dirty="0" smtClean="0">
                          <a:effectLst/>
                        </a:rPr>
                        <a:t>Number of press releases</a:t>
                      </a:r>
                      <a:endParaRPr lang="en-US" sz="1600" noProof="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a:effectLst/>
                        </a:rPr>
                        <a:t> </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r h="492123">
                <a:tc>
                  <a:txBody>
                    <a:bodyPr/>
                    <a:lstStyle/>
                    <a:p>
                      <a:pPr>
                        <a:lnSpc>
                          <a:spcPct val="115000"/>
                        </a:lnSpc>
                        <a:spcAft>
                          <a:spcPts val="0"/>
                        </a:spcAft>
                      </a:pPr>
                      <a:r>
                        <a:rPr lang="ru-RU" sz="1600">
                          <a:effectLst/>
                        </a:rPr>
                        <a:t>Scientific publications</a:t>
                      </a:r>
                      <a:endParaRPr lang="ru-RU" sz="1600">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a:effectLst/>
                        </a:rPr>
                        <a:t>Number of journal papers/conference papers</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a:effectLst/>
                        </a:rPr>
                        <a:t> </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r h="492123">
                <a:tc>
                  <a:txBody>
                    <a:bodyPr/>
                    <a:lstStyle/>
                    <a:p>
                      <a:pPr>
                        <a:lnSpc>
                          <a:spcPct val="115000"/>
                        </a:lnSpc>
                        <a:spcAft>
                          <a:spcPts val="0"/>
                        </a:spcAft>
                      </a:pPr>
                      <a:r>
                        <a:rPr lang="ru-RU" sz="1600">
                          <a:effectLst/>
                        </a:rPr>
                        <a:t>Workshops/Seminars</a:t>
                      </a:r>
                      <a:endParaRPr lang="ru-RU" sz="1600">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a:effectLst/>
                        </a:rPr>
                        <a:t>Number of workshops/seminars organized</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r h="826746">
                <a:tc>
                  <a:txBody>
                    <a:bodyPr/>
                    <a:lstStyle/>
                    <a:p>
                      <a:pPr>
                        <a:lnSpc>
                          <a:spcPct val="115000"/>
                        </a:lnSpc>
                        <a:spcAft>
                          <a:spcPts val="0"/>
                        </a:spcAft>
                      </a:pPr>
                      <a:r>
                        <a:rPr lang="en-US" sz="1600">
                          <a:effectLst/>
                        </a:rPr>
                        <a:t>Events with other EU projects</a:t>
                      </a:r>
                      <a:endParaRPr lang="ru-RU" sz="1600">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a:effectLst/>
                        </a:rPr>
                        <a:t>Number of events co-organized with other EU projects or with the participation of </a:t>
                      </a:r>
                      <a:r>
                        <a:rPr lang="en-US" sz="1600" dirty="0" err="1" smtClean="0">
                          <a:effectLst/>
                        </a:rPr>
                        <a:t>CybPhyS</a:t>
                      </a:r>
                      <a:r>
                        <a:rPr lang="en-US" sz="1600" dirty="0" smtClean="0">
                          <a:effectLst/>
                        </a:rPr>
                        <a:t> </a:t>
                      </a:r>
                      <a:r>
                        <a:rPr lang="en-US" sz="1600" dirty="0">
                          <a:effectLst/>
                        </a:rPr>
                        <a:t>partners</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 </a:t>
                      </a:r>
                      <a:endParaRPr lang="ru-RU" sz="1600" dirty="0">
                        <a:effectLst/>
                        <a:latin typeface="Calibri"/>
                        <a:ea typeface="Calibri"/>
                        <a:cs typeface="Times New Roman"/>
                      </a:endParaRPr>
                    </a:p>
                  </a:txBody>
                  <a:tcPr marL="68580" marR="68580" marT="0" marB="0"/>
                </a:tc>
              </a:tr>
            </a:tbl>
          </a:graphicData>
        </a:graphic>
      </p:graphicFrame>
      <p:sp>
        <p:nvSpPr>
          <p:cNvPr id="6" name="Прямоугольник 5"/>
          <p:cNvSpPr/>
          <p:nvPr/>
        </p:nvSpPr>
        <p:spPr>
          <a:xfrm>
            <a:off x="445273" y="5025630"/>
            <a:ext cx="10678602" cy="1323439"/>
          </a:xfrm>
          <a:prstGeom prst="rect">
            <a:avLst/>
          </a:prstGeom>
        </p:spPr>
        <p:txBody>
          <a:bodyPr wrap="square">
            <a:spAutoFit/>
          </a:bodyPr>
          <a:lstStyle/>
          <a:p>
            <a:r>
              <a:rPr lang="en-US" sz="2000" i="1" dirty="0"/>
              <a:t>For all activities involving dissemination and communication, it is important to have tools to access the reach, success and status of each initiative. For these reasons, quantitative metrics should be used, so that the success of the initiative can be measured and, if necessary, adapted towards achieving project goals. </a:t>
            </a:r>
            <a:endParaRPr lang="ru-RU" sz="2000" i="1" dirty="0"/>
          </a:p>
        </p:txBody>
      </p:sp>
    </p:spTree>
    <p:extLst>
      <p:ext uri="{BB962C8B-B14F-4D97-AF65-F5344CB8AC3E}">
        <p14:creationId xmlns:p14="http://schemas.microsoft.com/office/powerpoint/2010/main" val="449864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204461" y="2452357"/>
            <a:ext cx="11449878" cy="650846"/>
          </a:xfrm>
          <a:solidFill>
            <a:srgbClr val="FFCC00"/>
          </a:solidFill>
          <a:effectLst>
            <a:outerShdw blurRad="50800" dist="38100" dir="5400000" algn="t" rotWithShape="0">
              <a:prstClr val="black">
                <a:alpha val="40000"/>
              </a:prstClr>
            </a:outerShdw>
          </a:effectLst>
        </p:spPr>
        <p:txBody>
          <a:bodyPr>
            <a:noAutofit/>
          </a:bodyPr>
          <a:lstStyle/>
          <a:p>
            <a:pPr algn="ctr"/>
            <a:r>
              <a:rPr lang="en-US" dirty="0">
                <a:effectLst>
                  <a:outerShdw blurRad="63500" sx="102000" sy="102000" algn="ctr" rotWithShape="0">
                    <a:prstClr val="black">
                      <a:alpha val="40000"/>
                    </a:prstClr>
                  </a:outerShdw>
                </a:effectLst>
                <a:latin typeface="Bahnschrift SemiBold" pitchFamily="34" charset="0"/>
              </a:rPr>
              <a:t>The DISSEMINATION AND EXPLOITATION PLAN of the </a:t>
            </a:r>
            <a:r>
              <a:rPr lang="en-US" dirty="0" err="1">
                <a:effectLst>
                  <a:outerShdw blurRad="63500" sx="102000" sy="102000" algn="ctr" rotWithShape="0">
                    <a:prstClr val="black">
                      <a:alpha val="40000"/>
                    </a:prstClr>
                  </a:outerShdw>
                </a:effectLst>
                <a:latin typeface="Bahnschrift SemiBold" pitchFamily="34" charset="0"/>
              </a:rPr>
              <a:t>CYBPHYS</a:t>
            </a:r>
            <a:r>
              <a:rPr lang="en-US" dirty="0">
                <a:effectLst>
                  <a:outerShdw blurRad="63500" sx="102000" sy="102000" algn="ctr" rotWithShape="0">
                    <a:prstClr val="black">
                      <a:alpha val="40000"/>
                    </a:prstClr>
                  </a:outerShdw>
                </a:effectLst>
                <a:latin typeface="Bahnschrift SemiBold" pitchFamily="34" charset="0"/>
              </a:rPr>
              <a:t> project </a:t>
            </a:r>
            <a:r>
              <a:rPr lang="en-US" dirty="0" smtClean="0">
                <a:effectLst>
                  <a:outerShdw blurRad="63500" sx="102000" sy="102000" algn="ctr" rotWithShape="0">
                    <a:prstClr val="black">
                      <a:alpha val="40000"/>
                    </a:prstClr>
                  </a:outerShdw>
                </a:effectLst>
                <a:latin typeface="Bahnschrift SemiBold" pitchFamily="34" charset="0"/>
              </a:rPr>
              <a:t/>
            </a:r>
            <a:br>
              <a:rPr lang="en-US" dirty="0" smtClean="0">
                <a:effectLst>
                  <a:outerShdw blurRad="63500" sx="102000" sy="102000" algn="ctr" rotWithShape="0">
                    <a:prstClr val="black">
                      <a:alpha val="40000"/>
                    </a:prstClr>
                  </a:outerShdw>
                </a:effectLst>
                <a:latin typeface="Bahnschrift SemiBold" pitchFamily="34" charset="0"/>
              </a:rPr>
            </a:br>
            <a:r>
              <a:rPr lang="en-US" dirty="0" smtClean="0">
                <a:effectLst>
                  <a:outerShdw blurRad="63500" sx="102000" sy="102000" algn="ctr" rotWithShape="0">
                    <a:prstClr val="black">
                      <a:alpha val="40000"/>
                    </a:prstClr>
                  </a:outerShdw>
                </a:effectLst>
                <a:latin typeface="Bahnschrift SemiBold" pitchFamily="34" charset="0"/>
              </a:rPr>
              <a:t>must </a:t>
            </a:r>
            <a:r>
              <a:rPr lang="en-US" dirty="0">
                <a:effectLst>
                  <a:outerShdw blurRad="63500" sx="102000" sy="102000" algn="ctr" rotWithShape="0">
                    <a:prstClr val="black">
                      <a:alpha val="40000"/>
                    </a:prstClr>
                  </a:outerShdw>
                </a:effectLst>
                <a:latin typeface="Bahnschrift SemiBold" pitchFamily="34" charset="0"/>
              </a:rPr>
              <a:t>be revised </a:t>
            </a:r>
            <a:r>
              <a:rPr lang="en-US" dirty="0" smtClean="0">
                <a:effectLst>
                  <a:outerShdw blurRad="63500" sx="102000" sy="102000" algn="ctr" rotWithShape="0">
                    <a:prstClr val="black">
                      <a:alpha val="40000"/>
                    </a:prstClr>
                  </a:outerShdw>
                </a:effectLst>
                <a:latin typeface="Bahnschrift SemiBold" pitchFamily="34" charset="0"/>
              </a:rPr>
              <a:t>according </a:t>
            </a:r>
            <a:r>
              <a:rPr lang="en-US" dirty="0">
                <a:effectLst>
                  <a:outerShdw blurRad="63500" sx="102000" sy="102000" algn="ctr" rotWithShape="0">
                    <a:prstClr val="black">
                      <a:alpha val="40000"/>
                    </a:prstClr>
                  </a:outerShdw>
                </a:effectLst>
                <a:latin typeface="Bahnschrift SemiBold" pitchFamily="34" charset="0"/>
              </a:rPr>
              <a:t>to the </a:t>
            </a:r>
            <a:r>
              <a:rPr lang="en-US" dirty="0" err="1">
                <a:effectLst>
                  <a:outerShdw blurRad="63500" sx="102000" sy="102000" algn="ctr" rotWithShape="0">
                    <a:prstClr val="black">
                      <a:alpha val="40000"/>
                    </a:prstClr>
                  </a:outerShdw>
                </a:effectLst>
                <a:latin typeface="Bahnschrift SemiBold" pitchFamily="34" charset="0"/>
              </a:rPr>
              <a:t>COVID</a:t>
            </a:r>
            <a:r>
              <a:rPr lang="en-US" dirty="0">
                <a:effectLst>
                  <a:outerShdw blurRad="63500" sx="102000" sy="102000" algn="ctr" rotWithShape="0">
                    <a:prstClr val="black">
                      <a:alpha val="40000"/>
                    </a:prstClr>
                  </a:outerShdw>
                </a:effectLst>
                <a:latin typeface="Bahnschrift SemiBold" pitchFamily="34" charset="0"/>
              </a:rPr>
              <a:t> conditions and with the view of Belorussian partners suspension.</a:t>
            </a: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11" name="Подзаголовок 2"/>
          <p:cNvSpPr txBox="1">
            <a:spLocks/>
          </p:cNvSpPr>
          <p:nvPr/>
        </p:nvSpPr>
        <p:spPr>
          <a:xfrm>
            <a:off x="79805" y="1995777"/>
            <a:ext cx="11418073" cy="446068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lvl="2" fontAlgn="base">
              <a:buFont typeface="Wingdings" pitchFamily="2" charset="2"/>
              <a:buChar char="ü"/>
            </a:pPr>
            <a:endParaRPr lang="en-US" sz="2000" b="1" dirty="0"/>
          </a:p>
        </p:txBody>
      </p:sp>
    </p:spTree>
    <p:extLst>
      <p:ext uri="{BB962C8B-B14F-4D97-AF65-F5344CB8AC3E}">
        <p14:creationId xmlns:p14="http://schemas.microsoft.com/office/powerpoint/2010/main" val="2113330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445273" y="4415403"/>
            <a:ext cx="11418073" cy="2242268"/>
          </a:xfrm>
        </p:spPr>
        <p:txBody>
          <a:bodyPr>
            <a:normAutofit/>
          </a:bodyPr>
          <a:lstStyle/>
          <a:p>
            <a:pPr marL="0" indent="0" algn="just">
              <a:buNone/>
            </a:pPr>
            <a:r>
              <a:rPr lang="en-US" sz="2400" dirty="0" smtClean="0"/>
              <a:t>The overall objectives are:</a:t>
            </a:r>
          </a:p>
          <a:p>
            <a:pPr lvl="1" algn="just">
              <a:buFont typeface="Wingdings" pitchFamily="2" charset="2"/>
              <a:buChar char="ü"/>
            </a:pPr>
            <a:r>
              <a:rPr lang="en-US" sz="2200" cap="none" dirty="0" smtClean="0"/>
              <a:t>to increase public awareness about </a:t>
            </a:r>
            <a:r>
              <a:rPr lang="en-US" sz="2200" cap="none" dirty="0" err="1" smtClean="0"/>
              <a:t>CYBPHYS</a:t>
            </a:r>
            <a:r>
              <a:rPr lang="en-US" sz="2200" cap="none" dirty="0" smtClean="0"/>
              <a:t> and its impact;</a:t>
            </a:r>
          </a:p>
          <a:p>
            <a:pPr lvl="1" algn="just">
              <a:buFont typeface="Wingdings" pitchFamily="2" charset="2"/>
              <a:buChar char="ü"/>
            </a:pPr>
            <a:r>
              <a:rPr lang="en-US" sz="2200" cap="none" dirty="0" smtClean="0"/>
              <a:t>to motivate students and professionals to follow </a:t>
            </a:r>
            <a:r>
              <a:rPr lang="en-US" sz="2200" dirty="0" smtClean="0"/>
              <a:t>CYBPHYS </a:t>
            </a:r>
            <a:r>
              <a:rPr lang="en-US" sz="2200" cap="none" dirty="0" smtClean="0"/>
              <a:t>offered </a:t>
            </a:r>
            <a:r>
              <a:rPr lang="en-US" sz="2200" cap="none" dirty="0" smtClean="0"/>
              <a:t>courses and education programs;</a:t>
            </a:r>
            <a:endParaRPr lang="en-US" sz="2200" dirty="0" smtClean="0"/>
          </a:p>
          <a:p>
            <a:pPr lvl="1" algn="just">
              <a:buFont typeface="Wingdings" pitchFamily="2" charset="2"/>
              <a:buChar char="ü"/>
            </a:pPr>
            <a:r>
              <a:rPr lang="en-US" sz="2200" cap="none" dirty="0" smtClean="0"/>
              <a:t>to ensure sustainability of the project outcomes beyond the project.</a:t>
            </a:r>
          </a:p>
        </p:txBody>
      </p:sp>
      <p:sp>
        <p:nvSpPr>
          <p:cNvPr id="2" name="Заголовок 1"/>
          <p:cNvSpPr>
            <a:spLocks noGrp="1"/>
          </p:cNvSpPr>
          <p:nvPr>
            <p:ph type="ctrTitle" idx="4294967295"/>
          </p:nvPr>
        </p:nvSpPr>
        <p:spPr>
          <a:xfrm>
            <a:off x="63610" y="249832"/>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Objective/Aim of </a:t>
            </a:r>
            <a:r>
              <a:rPr lang="en-US" dirty="0" err="1">
                <a:effectLst>
                  <a:outerShdw blurRad="63500" sx="102000" sy="102000" algn="ctr" rotWithShape="0">
                    <a:prstClr val="black">
                      <a:alpha val="40000"/>
                    </a:prstClr>
                  </a:outerShdw>
                </a:effectLst>
                <a:latin typeface="Bahnschrift SemiBold" pitchFamily="34" charset="0"/>
              </a:rPr>
              <a:t>WP6</a:t>
            </a:r>
            <a:r>
              <a:rPr lang="en-US" dirty="0">
                <a:effectLst>
                  <a:outerShdw blurRad="63500" sx="102000" sy="102000" algn="ctr" rotWithShape="0">
                    <a:prstClr val="black">
                      <a:alpha val="40000"/>
                    </a:prstClr>
                  </a:outerShdw>
                </a:effectLst>
                <a:latin typeface="Bahnschrift SemiBold" pitchFamily="34" charset="0"/>
              </a:rPr>
              <a:t> </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11" name="Picture 2"/>
          <p:cNvPicPr/>
          <p:nvPr/>
        </p:nvPicPr>
        <p:blipFill rotWithShape="1">
          <a:blip r:embed="rId5">
            <a:extLst>
              <a:ext uri="{28A0092B-C50C-407E-A947-70E740481C1C}">
                <a14:useLocalDpi xmlns:a14="http://schemas.microsoft.com/office/drawing/2010/main" val="0"/>
              </a:ext>
            </a:extLst>
          </a:blip>
          <a:srcRect l="1154" t="4195" r="24102" b="12250"/>
          <a:stretch/>
        </p:blipFill>
        <p:spPr bwMode="auto">
          <a:xfrm>
            <a:off x="4985593" y="779224"/>
            <a:ext cx="6583847" cy="4102873"/>
          </a:xfrm>
          <a:prstGeom prst="rect">
            <a:avLst/>
          </a:prstGeom>
          <a:noFill/>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3" name="Рисунок 12"/>
          <p:cNvPicPr/>
          <p:nvPr/>
        </p:nvPicPr>
        <p:blipFill rotWithShape="1">
          <a:blip r:embed="rId6"/>
          <a:srcRect l="28718" t="15042" r="27820" b="43020"/>
          <a:stretch/>
        </p:blipFill>
        <p:spPr bwMode="auto">
          <a:xfrm>
            <a:off x="375284" y="1271543"/>
            <a:ext cx="5938051" cy="3223370"/>
          </a:xfrm>
          <a:prstGeom prst="rect">
            <a:avLst/>
          </a:prstGeom>
          <a:ln>
            <a:noFill/>
          </a:ln>
          <a:effectLst>
            <a:outerShdw blurRad="50800" dist="38100" dir="18900000" algn="b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09291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103367" y="1280166"/>
            <a:ext cx="11418073" cy="4866203"/>
          </a:xfrm>
        </p:spPr>
        <p:txBody>
          <a:bodyPr>
            <a:normAutofit fontScale="92500" lnSpcReduction="20000"/>
          </a:bodyPr>
          <a:lstStyle/>
          <a:p>
            <a:pPr marL="0" indent="0" algn="just">
              <a:buNone/>
            </a:pPr>
            <a:r>
              <a:rPr lang="en-US" sz="2600" dirty="0"/>
              <a:t>The main priorities of the dissemination and exploitation </a:t>
            </a:r>
            <a:r>
              <a:rPr lang="en-US" sz="2600" dirty="0" smtClean="0"/>
              <a:t>plan of </a:t>
            </a:r>
            <a:r>
              <a:rPr lang="en-US" sz="2600" dirty="0"/>
              <a:t>the </a:t>
            </a:r>
            <a:r>
              <a:rPr lang="en-US" sz="2600" dirty="0" err="1"/>
              <a:t>CYBPHYS</a:t>
            </a:r>
            <a:r>
              <a:rPr lang="en-US" sz="2600" dirty="0"/>
              <a:t> project are: </a:t>
            </a:r>
            <a:endParaRPr lang="en-US" sz="2600" dirty="0" smtClean="0"/>
          </a:p>
          <a:p>
            <a:pPr lvl="1" algn="just">
              <a:buFont typeface="Wingdings" pitchFamily="2" charset="2"/>
              <a:buChar char="Ø"/>
            </a:pPr>
            <a:r>
              <a:rPr lang="en-US" sz="2400" dirty="0" smtClean="0"/>
              <a:t>to </a:t>
            </a:r>
            <a:r>
              <a:rPr lang="en-US" sz="2400" dirty="0"/>
              <a:t>identify and pursue opportunities to disseminate and circulate information on the evolution of the project and its adherence to the overall objectives; </a:t>
            </a:r>
            <a:endParaRPr lang="en-US" sz="2400" dirty="0" smtClean="0"/>
          </a:p>
          <a:p>
            <a:pPr lvl="1" algn="just">
              <a:buFont typeface="Wingdings" pitchFamily="2" charset="2"/>
              <a:buChar char="Ø"/>
            </a:pPr>
            <a:r>
              <a:rPr lang="en-US" sz="2400" dirty="0" smtClean="0"/>
              <a:t>to </a:t>
            </a:r>
            <a:r>
              <a:rPr lang="en-US" sz="2400" dirty="0"/>
              <a:t>clearly identify channels, methods and messages to reach, engage and trigger engaging with stakeholders</a:t>
            </a:r>
            <a:r>
              <a:rPr lang="en-US" sz="2400" dirty="0" smtClean="0"/>
              <a:t>.</a:t>
            </a:r>
          </a:p>
          <a:p>
            <a:pPr marL="0" indent="0" algn="just">
              <a:buNone/>
            </a:pPr>
            <a:r>
              <a:rPr lang="en-US" sz="2400" dirty="0"/>
              <a:t>The target groups: </a:t>
            </a:r>
          </a:p>
          <a:p>
            <a:pPr marL="457200" lvl="1" indent="0" algn="just">
              <a:buNone/>
            </a:pPr>
            <a:r>
              <a:rPr lang="en-US" sz="2400" dirty="0"/>
              <a:t>students, engineers, researchers, academic staff and students from other universities who are not involved in the project, professional associations and the companies that operate in the field of cyber-physical systems (cps), governmental agencies, national education accreditation agencies.</a:t>
            </a:r>
          </a:p>
          <a:p>
            <a:r>
              <a:rPr lang="en-US" sz="2400" dirty="0"/>
              <a:t>			             From targeted group we exclude </a:t>
            </a:r>
            <a:r>
              <a:rPr lang="en-US" sz="2400" dirty="0" smtClean="0"/>
              <a:t>Belorussian </a:t>
            </a:r>
            <a:r>
              <a:rPr lang="en-US" sz="2400" dirty="0"/>
              <a:t>partners. </a:t>
            </a:r>
            <a:endParaRPr lang="ru-RU" sz="2400" dirty="0"/>
          </a:p>
          <a:p>
            <a:pPr lvl="2" algn="just">
              <a:buFont typeface="Wingdings" pitchFamily="2" charset="2"/>
              <a:buChar char="Ø"/>
            </a:pPr>
            <a:endParaRPr lang="en-US" sz="2200" dirty="0" smtClean="0"/>
          </a:p>
          <a:p>
            <a:pPr marL="914400" lvl="2" indent="0" algn="just">
              <a:buNone/>
            </a:pPr>
            <a:r>
              <a:rPr lang="en-US" sz="2200" dirty="0" smtClean="0"/>
              <a:t> </a:t>
            </a:r>
            <a:endParaRPr lang="en-US" sz="2000" dirty="0" smtClean="0"/>
          </a:p>
          <a:p>
            <a:pPr marL="914400" lvl="2" indent="0" algn="just">
              <a:buNone/>
            </a:pPr>
            <a:endParaRPr lang="en-US" sz="2000" dirty="0" smtClean="0"/>
          </a:p>
        </p:txBody>
      </p:sp>
      <p:sp>
        <p:nvSpPr>
          <p:cNvPr id="2" name="Заголовок 1"/>
          <p:cNvSpPr>
            <a:spLocks noGrp="1"/>
          </p:cNvSpPr>
          <p:nvPr>
            <p:ph type="ctrTitle" idx="4294967295"/>
          </p:nvPr>
        </p:nvSpPr>
        <p:spPr>
          <a:xfrm>
            <a:off x="63610" y="218028"/>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DISSEMINATION AND EXPLOITATION PLAN of the </a:t>
            </a:r>
            <a:r>
              <a:rPr lang="en-US" dirty="0" err="1">
                <a:effectLst>
                  <a:outerShdw blurRad="63500" sx="102000" sy="102000" algn="ctr" rotWithShape="0">
                    <a:prstClr val="black">
                      <a:alpha val="40000"/>
                    </a:prstClr>
                  </a:outerShdw>
                </a:effectLst>
                <a:latin typeface="Bahnschrift SemiBold" pitchFamily="34" charset="0"/>
              </a:rPr>
              <a:t>CYBPHYS</a:t>
            </a:r>
            <a:r>
              <a:rPr lang="en-US" dirty="0">
                <a:effectLst>
                  <a:outerShdw blurRad="63500" sx="102000" sy="102000" algn="ctr" rotWithShape="0">
                    <a:prstClr val="black">
                      <a:alpha val="40000"/>
                    </a:prstClr>
                  </a:outerShdw>
                </a:effectLst>
                <a:latin typeface="Bahnschrift SemiBold" pitchFamily="34" charset="0"/>
              </a:rPr>
              <a:t> project</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8103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3610" y="249832"/>
            <a:ext cx="11449878" cy="650846"/>
          </a:xfrm>
          <a:effectLst>
            <a:outerShdw blurRad="50800" dist="38100" dir="5400000" algn="t" rotWithShape="0">
              <a:prstClr val="black">
                <a:alpha val="40000"/>
              </a:prstClr>
            </a:outerShdw>
          </a:effectLst>
        </p:spPr>
        <p:txBody>
          <a:bodyPr>
            <a:noAutofit/>
          </a:bodyPr>
          <a:lstStyle/>
          <a:p>
            <a:pPr algn="l"/>
            <a:r>
              <a:rPr lang="en-US" dirty="0" smtClean="0">
                <a:effectLst>
                  <a:outerShdw blurRad="63500" sx="102000" sy="102000" algn="ctr" rotWithShape="0">
                    <a:prstClr val="black">
                      <a:alpha val="40000"/>
                    </a:prstClr>
                  </a:outerShdw>
                </a:effectLst>
                <a:latin typeface="Bahnschrift SemiBold" pitchFamily="34" charset="0"/>
              </a:rPr>
              <a:t>The </a:t>
            </a:r>
            <a:r>
              <a:rPr lang="en-US" dirty="0">
                <a:effectLst>
                  <a:outerShdw blurRad="63500" sx="102000" sy="102000" algn="ctr" rotWithShape="0">
                    <a:prstClr val="black">
                      <a:alpha val="40000"/>
                    </a:prstClr>
                  </a:outerShdw>
                </a:effectLst>
                <a:latin typeface="Bahnschrift SemiBold" pitchFamily="34" charset="0"/>
              </a:rPr>
              <a:t>DISSEMINATION AND EXPLOITATION PLAN of the </a:t>
            </a:r>
            <a:r>
              <a:rPr lang="en-US" dirty="0" err="1">
                <a:effectLst>
                  <a:outerShdw blurRad="63500" sx="102000" sy="102000" algn="ctr" rotWithShape="0">
                    <a:prstClr val="black">
                      <a:alpha val="40000"/>
                    </a:prstClr>
                  </a:outerShdw>
                </a:effectLst>
                <a:latin typeface="Bahnschrift SemiBold" pitchFamily="34" charset="0"/>
              </a:rPr>
              <a:t>CYBPHYS</a:t>
            </a:r>
            <a:r>
              <a:rPr lang="en-US" dirty="0">
                <a:effectLst>
                  <a:outerShdw blurRad="63500" sx="102000" sy="102000" algn="ctr" rotWithShape="0">
                    <a:prstClr val="black">
                      <a:alpha val="40000"/>
                    </a:prstClr>
                  </a:outerShdw>
                </a:effectLst>
                <a:latin typeface="Bahnschrift SemiBold" pitchFamily="34" charset="0"/>
              </a:rPr>
              <a:t> project</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graphicFrame>
        <p:nvGraphicFramePr>
          <p:cNvPr id="3" name="Таблица 2"/>
          <p:cNvGraphicFramePr>
            <a:graphicFrameLocks noGrp="1"/>
          </p:cNvGraphicFramePr>
          <p:nvPr>
            <p:extLst>
              <p:ext uri="{D42A27DB-BD31-4B8C-83A1-F6EECF244321}">
                <p14:modId xmlns:p14="http://schemas.microsoft.com/office/powerpoint/2010/main" val="494290670"/>
              </p:ext>
            </p:extLst>
          </p:nvPr>
        </p:nvGraphicFramePr>
        <p:xfrm>
          <a:off x="144910" y="2661768"/>
          <a:ext cx="11400382" cy="2299825"/>
        </p:xfrm>
        <a:graphic>
          <a:graphicData uri="http://schemas.openxmlformats.org/drawingml/2006/table">
            <a:tbl>
              <a:tblPr firstRow="1" firstCol="1" bandRow="1">
                <a:tableStyleId>{5C22544A-7EE6-4342-B048-85BDC9FD1C3A}</a:tableStyleId>
              </a:tblPr>
              <a:tblGrid>
                <a:gridCol w="5699003"/>
                <a:gridCol w="5701379"/>
              </a:tblGrid>
              <a:tr h="290457">
                <a:tc>
                  <a:txBody>
                    <a:bodyPr/>
                    <a:lstStyle/>
                    <a:p>
                      <a:pPr>
                        <a:lnSpc>
                          <a:spcPct val="115000"/>
                        </a:lnSpc>
                        <a:spcAft>
                          <a:spcPts val="0"/>
                        </a:spcAft>
                      </a:pPr>
                      <a:r>
                        <a:rPr lang="en-US" sz="1400" dirty="0">
                          <a:effectLst/>
                        </a:rPr>
                        <a:t>Information/promotion al materials/</a:t>
                      </a:r>
                      <a:endParaRPr lang="ru-RU" sz="1400" dirty="0">
                        <a:effectLst/>
                        <a:latin typeface="Calibri"/>
                        <a:ea typeface="Calibri"/>
                        <a:cs typeface="Times New Roman"/>
                      </a:endParaRPr>
                    </a:p>
                  </a:txBody>
                  <a:tcPr marL="46368" marR="46368" marT="0" marB="0"/>
                </a:tc>
                <a:tc>
                  <a:txBody>
                    <a:bodyPr/>
                    <a:lstStyle/>
                    <a:p>
                      <a:pPr>
                        <a:lnSpc>
                          <a:spcPct val="115000"/>
                        </a:lnSpc>
                        <a:spcAft>
                          <a:spcPts val="0"/>
                        </a:spcAft>
                      </a:pPr>
                      <a:r>
                        <a:rPr lang="en-US" sz="1400">
                          <a:effectLst/>
                        </a:rPr>
                        <a:t>Number of workshops conferences, stakeholder meetings, held. </a:t>
                      </a:r>
                      <a:endParaRPr lang="ru-RU" sz="1400">
                        <a:effectLst/>
                        <a:latin typeface="Calibri"/>
                        <a:ea typeface="Calibri"/>
                        <a:cs typeface="Times New Roman"/>
                      </a:endParaRPr>
                    </a:p>
                  </a:txBody>
                  <a:tcPr marL="46368" marR="46368" marT="0" marB="0"/>
                </a:tc>
              </a:tr>
              <a:tr h="287327">
                <a:tc>
                  <a:txBody>
                    <a:bodyPr/>
                    <a:lstStyle/>
                    <a:p>
                      <a:pPr>
                        <a:lnSpc>
                          <a:spcPct val="115000"/>
                        </a:lnSpc>
                        <a:spcAft>
                          <a:spcPts val="0"/>
                        </a:spcAft>
                      </a:pPr>
                      <a:r>
                        <a:rPr lang="en-US" sz="1400" dirty="0">
                          <a:effectLst/>
                        </a:rPr>
                        <a:t>Information sessions for target groups and the final conference.</a:t>
                      </a:r>
                      <a:endParaRPr lang="ru-RU" sz="1400" dirty="0">
                        <a:effectLst/>
                        <a:latin typeface="Calibri"/>
                        <a:ea typeface="Calibri"/>
                        <a:cs typeface="Times New Roman"/>
                      </a:endParaRPr>
                    </a:p>
                  </a:txBody>
                  <a:tcPr marL="46368" marR="46368" marT="0" marB="0"/>
                </a:tc>
                <a:tc>
                  <a:txBody>
                    <a:bodyPr/>
                    <a:lstStyle/>
                    <a:p>
                      <a:pPr>
                        <a:lnSpc>
                          <a:spcPct val="115000"/>
                        </a:lnSpc>
                        <a:spcAft>
                          <a:spcPts val="0"/>
                        </a:spcAft>
                      </a:pPr>
                      <a:r>
                        <a:rPr lang="en-US" sz="1400" dirty="0">
                          <a:effectLst/>
                        </a:rPr>
                        <a:t>The number of participants in information sessions.</a:t>
                      </a:r>
                      <a:endParaRPr lang="ru-RU" sz="1400" dirty="0">
                        <a:effectLst/>
                        <a:latin typeface="Calibri"/>
                        <a:ea typeface="Calibri"/>
                        <a:cs typeface="Times New Roman"/>
                      </a:endParaRPr>
                    </a:p>
                  </a:txBody>
                  <a:tcPr marL="46368" marR="46368" marT="0" marB="0"/>
                </a:tc>
              </a:tr>
              <a:tr h="290457">
                <a:tc>
                  <a:txBody>
                    <a:bodyPr/>
                    <a:lstStyle/>
                    <a:p>
                      <a:pPr>
                        <a:lnSpc>
                          <a:spcPct val="115000"/>
                        </a:lnSpc>
                        <a:spcAft>
                          <a:spcPts val="0"/>
                        </a:spcAft>
                      </a:pPr>
                      <a:r>
                        <a:rPr lang="en-US" sz="1400" dirty="0">
                          <a:effectLst/>
                        </a:rPr>
                        <a:t>Communication via social media</a:t>
                      </a:r>
                      <a:endParaRPr lang="ru-RU" sz="1400" dirty="0">
                        <a:effectLst/>
                        <a:latin typeface="Calibri"/>
                        <a:ea typeface="Calibri"/>
                        <a:cs typeface="Times New Roman"/>
                      </a:endParaRPr>
                    </a:p>
                  </a:txBody>
                  <a:tcPr marL="46368" marR="46368" marT="0" marB="0"/>
                </a:tc>
                <a:tc>
                  <a:txBody>
                    <a:bodyPr/>
                    <a:lstStyle/>
                    <a:p>
                      <a:pPr>
                        <a:lnSpc>
                          <a:spcPct val="115000"/>
                        </a:lnSpc>
                        <a:spcAft>
                          <a:spcPts val="0"/>
                        </a:spcAft>
                      </a:pPr>
                      <a:r>
                        <a:rPr lang="en-US" sz="1400" dirty="0">
                          <a:effectLst/>
                        </a:rPr>
                        <a:t>The number of informative articles, publications in media, presentations, etc. </a:t>
                      </a:r>
                      <a:endParaRPr lang="ru-RU" sz="1400" dirty="0">
                        <a:effectLst/>
                        <a:latin typeface="Calibri"/>
                        <a:ea typeface="Calibri"/>
                        <a:cs typeface="Times New Roman"/>
                      </a:endParaRPr>
                    </a:p>
                  </a:txBody>
                  <a:tcPr marL="46368" marR="46368" marT="0" marB="0"/>
                </a:tc>
              </a:tr>
              <a:tr h="287327">
                <a:tc>
                  <a:txBody>
                    <a:bodyPr/>
                    <a:lstStyle/>
                    <a:p>
                      <a:pPr>
                        <a:lnSpc>
                          <a:spcPct val="115000"/>
                        </a:lnSpc>
                        <a:spcAft>
                          <a:spcPts val="0"/>
                        </a:spcAft>
                      </a:pPr>
                      <a:r>
                        <a:rPr lang="en-US" sz="1400" dirty="0">
                          <a:effectLst/>
                        </a:rPr>
                        <a:t>Recommendations for new training programs for beyond the project. </a:t>
                      </a:r>
                      <a:endParaRPr lang="ru-RU" sz="1400" dirty="0">
                        <a:effectLst/>
                        <a:latin typeface="Calibri"/>
                        <a:ea typeface="Calibri"/>
                        <a:cs typeface="Times New Roman"/>
                      </a:endParaRPr>
                    </a:p>
                  </a:txBody>
                  <a:tcPr marL="46368" marR="46368" marT="0" marB="0"/>
                </a:tc>
                <a:tc>
                  <a:txBody>
                    <a:bodyPr/>
                    <a:lstStyle/>
                    <a:p>
                      <a:pPr>
                        <a:lnSpc>
                          <a:spcPct val="115000"/>
                        </a:lnSpc>
                        <a:spcAft>
                          <a:spcPts val="0"/>
                        </a:spcAft>
                      </a:pPr>
                      <a:r>
                        <a:rPr lang="en-US" sz="1400" dirty="0">
                          <a:effectLst/>
                        </a:rPr>
                        <a:t>The number of users of social media and the project web portal. </a:t>
                      </a:r>
                      <a:endParaRPr lang="ru-RU" sz="1400" dirty="0">
                        <a:effectLst/>
                        <a:latin typeface="Calibri"/>
                        <a:ea typeface="Calibri"/>
                        <a:cs typeface="Times New Roman"/>
                      </a:endParaRPr>
                    </a:p>
                  </a:txBody>
                  <a:tcPr marL="46368" marR="46368" marT="0" marB="0"/>
                </a:tc>
              </a:tr>
              <a:tr h="653529">
                <a:tc>
                  <a:txBody>
                    <a:bodyPr/>
                    <a:lstStyle/>
                    <a:p>
                      <a:pPr>
                        <a:lnSpc>
                          <a:spcPct val="115000"/>
                        </a:lnSpc>
                        <a:spcAft>
                          <a:spcPts val="0"/>
                        </a:spcAft>
                      </a:pPr>
                      <a:r>
                        <a:rPr lang="en-US" sz="1400" dirty="0">
                          <a:effectLst/>
                        </a:rPr>
                        <a:t>The academia – industry network is established </a:t>
                      </a:r>
                      <a:endParaRPr lang="ru-RU" sz="1400" dirty="0">
                        <a:effectLst/>
                        <a:latin typeface="Calibri"/>
                        <a:ea typeface="Calibri"/>
                        <a:cs typeface="Times New Roman"/>
                      </a:endParaRPr>
                    </a:p>
                  </a:txBody>
                  <a:tcPr marL="46368" marR="46368" marT="0" marB="0"/>
                </a:tc>
                <a:tc>
                  <a:txBody>
                    <a:bodyPr/>
                    <a:lstStyle/>
                    <a:p>
                      <a:pPr>
                        <a:lnSpc>
                          <a:spcPct val="115000"/>
                        </a:lnSpc>
                        <a:spcAft>
                          <a:spcPts val="0"/>
                        </a:spcAft>
                      </a:pPr>
                      <a:r>
                        <a:rPr lang="en-US" sz="1400" dirty="0">
                          <a:effectLst/>
                        </a:rPr>
                        <a:t>The number of </a:t>
                      </a:r>
                      <a:r>
                        <a:rPr lang="en-US" sz="1400" dirty="0" smtClean="0">
                          <a:effectLst/>
                        </a:rPr>
                        <a:t>double-sided </a:t>
                      </a:r>
                      <a:r>
                        <a:rPr lang="en-US" sz="1400" dirty="0">
                          <a:effectLst/>
                        </a:rPr>
                        <a:t>partners’ agreements for the maintenance of eLearning and SMSE platform beyond the project</a:t>
                      </a:r>
                      <a:r>
                        <a:rPr lang="en-US" sz="1400" dirty="0" smtClean="0">
                          <a:effectLst/>
                        </a:rPr>
                        <a:t>.</a:t>
                      </a:r>
                      <a:endParaRPr lang="ru-RU" sz="1400" dirty="0">
                        <a:effectLst/>
                        <a:latin typeface="Calibri"/>
                        <a:ea typeface="Calibri"/>
                        <a:cs typeface="Times New Roman"/>
                      </a:endParaRPr>
                    </a:p>
                  </a:txBody>
                  <a:tcPr marL="46368" marR="46368" marT="0" marB="0"/>
                </a:tc>
              </a:tr>
              <a:tr h="430990">
                <a:tc>
                  <a:txBody>
                    <a:bodyPr/>
                    <a:lstStyle/>
                    <a:p>
                      <a:pPr>
                        <a:lnSpc>
                          <a:spcPct val="115000"/>
                        </a:lnSpc>
                        <a:spcAft>
                          <a:spcPts val="0"/>
                        </a:spcAft>
                      </a:pPr>
                      <a:r>
                        <a:rPr lang="en-US" sz="1400">
                          <a:effectLst/>
                        </a:rPr>
                        <a:t>Hosting and maintenance of eLearning and SMSE platform beyond the project is arranged</a:t>
                      </a:r>
                      <a:endParaRPr lang="ru-RU" sz="1400">
                        <a:effectLst/>
                        <a:latin typeface="Calibri"/>
                        <a:ea typeface="Calibri"/>
                        <a:cs typeface="Times New Roman"/>
                      </a:endParaRPr>
                    </a:p>
                  </a:txBody>
                  <a:tcPr marL="46368" marR="46368"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400" dirty="0" smtClean="0">
                          <a:effectLst/>
                        </a:rPr>
                        <a:t>The number of partners’ agreements for cooperation</a:t>
                      </a:r>
                      <a:endParaRPr lang="ru-RU" sz="1400" dirty="0" smtClean="0">
                        <a:effectLst/>
                        <a:latin typeface="+mn-lt"/>
                        <a:ea typeface="Calibri"/>
                        <a:cs typeface="Times New Roman"/>
                      </a:endParaRPr>
                    </a:p>
                    <a:p>
                      <a:pPr>
                        <a:lnSpc>
                          <a:spcPct val="115000"/>
                        </a:lnSpc>
                        <a:spcAft>
                          <a:spcPts val="0"/>
                        </a:spcAft>
                      </a:pPr>
                      <a:endParaRPr lang="ru-RU" sz="1400" dirty="0">
                        <a:effectLst/>
                        <a:latin typeface="Calibri"/>
                        <a:ea typeface="Calibri"/>
                        <a:cs typeface="Times New Roman"/>
                      </a:endParaRPr>
                    </a:p>
                  </a:txBody>
                  <a:tcPr marL="46368" marR="46368" marT="0" marB="0"/>
                </a:tc>
              </a:tr>
            </a:tbl>
          </a:graphicData>
        </a:graphic>
      </p:graphicFrame>
      <p:pic>
        <p:nvPicPr>
          <p:cNvPr id="9" name="Рисунок 8"/>
          <p:cNvPicPr/>
          <p:nvPr/>
        </p:nvPicPr>
        <p:blipFill rotWithShape="1">
          <a:blip r:embed="rId5"/>
          <a:srcRect l="10641" t="37607" r="9615" b="42791"/>
          <a:stretch/>
        </p:blipFill>
        <p:spPr bwMode="auto">
          <a:xfrm>
            <a:off x="113106" y="5132699"/>
            <a:ext cx="11828350" cy="1609994"/>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64580" y="1155835"/>
            <a:ext cx="10930394" cy="1477328"/>
          </a:xfrm>
          <a:prstGeom prst="rect">
            <a:avLst/>
          </a:prstGeom>
        </p:spPr>
        <p:txBody>
          <a:bodyPr wrap="square">
            <a:spAutoFit/>
          </a:bodyPr>
          <a:lstStyle/>
          <a:p>
            <a:r>
              <a:rPr lang="en-US" b="1" dirty="0">
                <a:solidFill>
                  <a:schemeClr val="tx2"/>
                </a:solidFill>
              </a:rPr>
              <a:t>6.1-3. Information sessions and Final conference and social media. </a:t>
            </a:r>
            <a:endParaRPr lang="en-US" b="1" dirty="0" smtClean="0">
              <a:solidFill>
                <a:schemeClr val="tx2"/>
              </a:solidFill>
            </a:endParaRPr>
          </a:p>
          <a:p>
            <a:r>
              <a:rPr lang="en-US" b="1" dirty="0" smtClean="0">
                <a:solidFill>
                  <a:schemeClr val="tx2"/>
                </a:solidFill>
              </a:rPr>
              <a:t>6.4</a:t>
            </a:r>
            <a:r>
              <a:rPr lang="en-US" b="1" dirty="0">
                <a:solidFill>
                  <a:schemeClr val="tx2"/>
                </a:solidFill>
              </a:rPr>
              <a:t>. Recommendations for new training beyond the project. </a:t>
            </a:r>
            <a:endParaRPr lang="en-US" b="1" dirty="0" smtClean="0">
              <a:solidFill>
                <a:schemeClr val="tx2"/>
              </a:solidFill>
            </a:endParaRPr>
          </a:p>
          <a:p>
            <a:r>
              <a:rPr lang="en-US" b="1" dirty="0" smtClean="0">
                <a:solidFill>
                  <a:schemeClr val="tx2"/>
                </a:solidFill>
              </a:rPr>
              <a:t>6.5</a:t>
            </a:r>
            <a:r>
              <a:rPr lang="en-US" b="1" dirty="0">
                <a:solidFill>
                  <a:schemeClr val="tx2"/>
                </a:solidFill>
              </a:rPr>
              <a:t>. Strengthening the academia – industry network. </a:t>
            </a:r>
            <a:endParaRPr lang="en-US" b="1" dirty="0" smtClean="0">
              <a:solidFill>
                <a:schemeClr val="tx2"/>
              </a:solidFill>
            </a:endParaRPr>
          </a:p>
          <a:p>
            <a:r>
              <a:rPr lang="en-US" b="1" dirty="0" smtClean="0">
                <a:solidFill>
                  <a:schemeClr val="tx2"/>
                </a:solidFill>
              </a:rPr>
              <a:t>6.6</a:t>
            </a:r>
            <a:r>
              <a:rPr lang="en-US" b="1" dirty="0">
                <a:solidFill>
                  <a:schemeClr val="tx2"/>
                </a:solidFill>
              </a:rPr>
              <a:t>. Hosting and maintenance of eLearning and </a:t>
            </a:r>
            <a:r>
              <a:rPr lang="en-US" b="1" dirty="0" err="1">
                <a:solidFill>
                  <a:schemeClr val="tx2"/>
                </a:solidFill>
              </a:rPr>
              <a:t>SMSE</a:t>
            </a:r>
            <a:r>
              <a:rPr lang="en-US" b="1" dirty="0">
                <a:solidFill>
                  <a:schemeClr val="tx2"/>
                </a:solidFill>
              </a:rPr>
              <a:t> platform beyond the project. </a:t>
            </a:r>
            <a:endParaRPr lang="en-US" b="1" dirty="0" smtClean="0">
              <a:solidFill>
                <a:schemeClr val="tx2"/>
              </a:solidFill>
            </a:endParaRPr>
          </a:p>
          <a:p>
            <a:r>
              <a:rPr lang="en-US" b="1" dirty="0" smtClean="0">
                <a:solidFill>
                  <a:schemeClr val="tx2"/>
                </a:solidFill>
              </a:rPr>
              <a:t>6.7</a:t>
            </a:r>
            <a:r>
              <a:rPr lang="en-US" b="1" dirty="0">
                <a:solidFill>
                  <a:schemeClr val="tx2"/>
                </a:solidFill>
              </a:rPr>
              <a:t>. Signing of double-sided agreements.</a:t>
            </a:r>
            <a:endParaRPr lang="ru-RU" b="1" dirty="0">
              <a:solidFill>
                <a:schemeClr val="tx2"/>
              </a:solidFill>
            </a:endParaRPr>
          </a:p>
        </p:txBody>
      </p:sp>
    </p:spTree>
    <p:extLst>
      <p:ext uri="{BB962C8B-B14F-4D97-AF65-F5344CB8AC3E}">
        <p14:creationId xmlns:p14="http://schemas.microsoft.com/office/powerpoint/2010/main" val="2858289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87464" y="580427"/>
            <a:ext cx="11418073" cy="4866203"/>
          </a:xfrm>
        </p:spPr>
        <p:txBody>
          <a:bodyPr>
            <a:normAutofit/>
          </a:bodyPr>
          <a:lstStyle/>
          <a:p>
            <a:pPr marL="0" indent="0" algn="just">
              <a:buNone/>
            </a:pPr>
            <a:r>
              <a:rPr lang="en-US" sz="2400" dirty="0"/>
              <a:t>The strategy of the project dissemination and exploitation includes: </a:t>
            </a:r>
          </a:p>
          <a:p>
            <a:pPr marL="0" indent="0" algn="just">
              <a:buNone/>
            </a:pPr>
            <a:r>
              <a:rPr lang="en-US" sz="2400" dirty="0"/>
              <a:t>	▪ the creation of a project´s identity; </a:t>
            </a:r>
          </a:p>
          <a:p>
            <a:pPr marL="0" indent="0" algn="just">
              <a:buNone/>
            </a:pPr>
            <a:r>
              <a:rPr lang="en-US" sz="2400" dirty="0"/>
              <a:t>	▪ the creation of a project´s website; </a:t>
            </a:r>
          </a:p>
          <a:p>
            <a:pPr marL="0" indent="0" algn="just">
              <a:buNone/>
            </a:pPr>
            <a:r>
              <a:rPr lang="en-US" sz="2400" dirty="0"/>
              <a:t>	▪ the </a:t>
            </a:r>
            <a:r>
              <a:rPr lang="en-US" sz="2400" dirty="0" smtClean="0"/>
              <a:t>organization </a:t>
            </a:r>
            <a:r>
              <a:rPr lang="en-US" sz="2400" dirty="0"/>
              <a:t>of events; </a:t>
            </a:r>
          </a:p>
          <a:p>
            <a:pPr marL="0" indent="0" algn="just">
              <a:buNone/>
            </a:pPr>
            <a:r>
              <a:rPr lang="en-US" sz="2400" dirty="0"/>
              <a:t>	▪ the publication of a project´s results on the project´s </a:t>
            </a:r>
            <a:r>
              <a:rPr lang="en-US" sz="2400" dirty="0" smtClean="0"/>
              <a:t>website</a:t>
            </a:r>
            <a:r>
              <a:rPr lang="ru-RU" sz="2400" dirty="0" smtClean="0"/>
              <a:t>;</a:t>
            </a:r>
          </a:p>
          <a:p>
            <a:pPr marL="0" indent="0" algn="just">
              <a:buNone/>
            </a:pPr>
            <a:r>
              <a:rPr lang="ru-RU" sz="2400" dirty="0" smtClean="0"/>
              <a:t>	</a:t>
            </a:r>
            <a:r>
              <a:rPr lang="en-US" sz="2400" dirty="0" smtClean="0"/>
              <a:t>▪ fostering </a:t>
            </a:r>
            <a:r>
              <a:rPr lang="en-US" sz="2400" dirty="0"/>
              <a:t>uncover results for </a:t>
            </a:r>
            <a:r>
              <a:rPr lang="en-US" sz="2400" dirty="0" smtClean="0"/>
              <a:t>real-world </a:t>
            </a:r>
            <a:r>
              <a:rPr lang="en-US" sz="2400" dirty="0"/>
              <a:t>decisions</a:t>
            </a:r>
            <a:r>
              <a:rPr lang="ru-RU" sz="2400" dirty="0"/>
              <a:t>.</a:t>
            </a:r>
          </a:p>
          <a:p>
            <a:pPr marL="0" indent="0" algn="just">
              <a:buNone/>
            </a:pPr>
            <a:endParaRPr lang="ru-RU" sz="2400" dirty="0" smtClean="0"/>
          </a:p>
          <a:p>
            <a:pPr marL="0" indent="0" algn="just">
              <a:buNone/>
            </a:pPr>
            <a:endParaRPr lang="en-US" sz="2400" dirty="0"/>
          </a:p>
          <a:p>
            <a:pPr marL="0" indent="0" algn="just">
              <a:buNone/>
            </a:pPr>
            <a:endParaRPr lang="en-US" sz="2400" dirty="0" smtClean="0"/>
          </a:p>
        </p:txBody>
      </p:sp>
      <p:sp>
        <p:nvSpPr>
          <p:cNvPr id="2" name="Заголовок 1"/>
          <p:cNvSpPr>
            <a:spLocks noGrp="1"/>
          </p:cNvSpPr>
          <p:nvPr>
            <p:ph type="ctrTitle" idx="4294967295"/>
          </p:nvPr>
        </p:nvSpPr>
        <p:spPr>
          <a:xfrm>
            <a:off x="63610" y="146469"/>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strategy of the project dissemination </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sp>
        <p:nvSpPr>
          <p:cNvPr id="7" name="Прямоугольник 6"/>
          <p:cNvSpPr/>
          <p:nvPr/>
        </p:nvSpPr>
        <p:spPr>
          <a:xfrm>
            <a:off x="336605" y="4065905"/>
            <a:ext cx="11288202" cy="1569660"/>
          </a:xfrm>
          <a:prstGeom prst="rect">
            <a:avLst/>
          </a:prstGeom>
        </p:spPr>
        <p:txBody>
          <a:bodyPr wrap="square">
            <a:spAutoFit/>
          </a:bodyPr>
          <a:lstStyle/>
          <a:p>
            <a:r>
              <a:rPr lang="en-US" sz="2400" b="1" i="1" dirty="0"/>
              <a:t>The </a:t>
            </a:r>
            <a:r>
              <a:rPr lang="en-US" sz="2400" b="1" i="1" dirty="0" smtClean="0"/>
              <a:t>dissemination </a:t>
            </a:r>
            <a:r>
              <a:rPr lang="en-US" sz="2400" b="1" i="1" dirty="0"/>
              <a:t>and exploitation plan of the </a:t>
            </a:r>
            <a:r>
              <a:rPr lang="en-US" sz="2400" b="1" i="1" dirty="0" err="1"/>
              <a:t>CybPhyS</a:t>
            </a:r>
            <a:r>
              <a:rPr lang="en-US" sz="2400" b="1" i="1" dirty="0"/>
              <a:t> </a:t>
            </a:r>
            <a:r>
              <a:rPr lang="en-US" sz="2400" b="1" i="1" dirty="0" smtClean="0"/>
              <a:t>project includes the </a:t>
            </a:r>
            <a:r>
              <a:rPr lang="en-US" sz="2400" b="1" i="1" dirty="0"/>
              <a:t>action plan for reaching the target audiences. The various activities in the </a:t>
            </a:r>
            <a:r>
              <a:rPr lang="en-US" sz="2400" b="1" i="1" dirty="0" smtClean="0"/>
              <a:t>WP6 </a:t>
            </a:r>
            <a:r>
              <a:rPr lang="en-US" sz="2400" b="1" i="1" dirty="0"/>
              <a:t>are planned and communication strategies in order to </a:t>
            </a:r>
            <a:r>
              <a:rPr lang="en-US" sz="2400" b="1" i="1" dirty="0" smtClean="0"/>
              <a:t>maximize </a:t>
            </a:r>
            <a:r>
              <a:rPr lang="en-US" sz="2400" b="1" i="1" dirty="0"/>
              <a:t>the impact of the </a:t>
            </a:r>
            <a:r>
              <a:rPr lang="en-US" sz="2400" b="1" i="1" dirty="0" smtClean="0"/>
              <a:t>dissemination </a:t>
            </a:r>
            <a:r>
              <a:rPr lang="en-US" sz="2400" b="1" i="1" dirty="0"/>
              <a:t>and exploitation are defined.</a:t>
            </a:r>
            <a:endParaRPr lang="ru-RU" sz="2400" b="1" i="1" dirty="0"/>
          </a:p>
        </p:txBody>
      </p:sp>
    </p:spTree>
    <p:extLst>
      <p:ext uri="{BB962C8B-B14F-4D97-AF65-F5344CB8AC3E}">
        <p14:creationId xmlns:p14="http://schemas.microsoft.com/office/powerpoint/2010/main" val="3595223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286520" y="741740"/>
            <a:ext cx="11950810" cy="4866203"/>
          </a:xfrm>
        </p:spPr>
        <p:txBody>
          <a:bodyPr>
            <a:normAutofit/>
          </a:bodyPr>
          <a:lstStyle/>
          <a:p>
            <a:pPr lvl="2" algn="just">
              <a:buFont typeface="Wingdings" pitchFamily="2" charset="2"/>
              <a:buChar char="Ø"/>
            </a:pPr>
            <a:r>
              <a:rPr lang="en-US" sz="2400" dirty="0"/>
              <a:t>A project identity has been set up at the beginning of the project and it´s defined through the project logo. </a:t>
            </a:r>
            <a:endParaRPr lang="en-US" sz="2400" dirty="0" smtClean="0"/>
          </a:p>
          <a:p>
            <a:pPr lvl="2" algn="just">
              <a:buFont typeface="Wingdings" pitchFamily="2" charset="2"/>
              <a:buChar char="Ø"/>
            </a:pPr>
            <a:endParaRPr lang="en-US" sz="2400" dirty="0"/>
          </a:p>
          <a:p>
            <a:pPr lvl="2" algn="just">
              <a:buFont typeface="Wingdings" pitchFamily="2" charset="2"/>
              <a:buChar char="Ø"/>
            </a:pPr>
            <a:endParaRPr lang="en-US" sz="2400" dirty="0" smtClean="0"/>
          </a:p>
          <a:p>
            <a:pPr lvl="2" algn="just">
              <a:buFont typeface="Wingdings" pitchFamily="2" charset="2"/>
              <a:buChar char="Ø"/>
            </a:pPr>
            <a:endParaRPr lang="en-US" sz="2400" dirty="0" smtClean="0"/>
          </a:p>
          <a:p>
            <a:pPr lvl="2" algn="just">
              <a:buFont typeface="Wingdings" pitchFamily="2" charset="2"/>
              <a:buChar char="Ø"/>
            </a:pPr>
            <a:r>
              <a:rPr lang="en-US" sz="2400" dirty="0" smtClean="0"/>
              <a:t>In </a:t>
            </a:r>
            <a:r>
              <a:rPr lang="en-US" sz="2400" dirty="0"/>
              <a:t>compliance to European Commission (EC) guidelines, all dissemination materials issued by the project include the necessary information and graphic identity of the funding </a:t>
            </a:r>
            <a:r>
              <a:rPr lang="en-US" sz="2400" dirty="0" smtClean="0"/>
              <a:t>entity.</a:t>
            </a:r>
          </a:p>
          <a:p>
            <a:pPr lvl="2" algn="just">
              <a:buFont typeface="Wingdings" pitchFamily="2" charset="2"/>
              <a:buChar char="Ø"/>
            </a:pPr>
            <a:r>
              <a:rPr lang="en-US" sz="2400" dirty="0"/>
              <a:t>These logos are to be used in all activities, channels and materials, such as the website, deliverables, technical documents, guidelines and social media.</a:t>
            </a:r>
            <a:endParaRPr lang="en-US" sz="2400" dirty="0" smtClean="0"/>
          </a:p>
        </p:txBody>
      </p:sp>
      <p:sp>
        <p:nvSpPr>
          <p:cNvPr id="2" name="Заголовок 1"/>
          <p:cNvSpPr>
            <a:spLocks noGrp="1"/>
          </p:cNvSpPr>
          <p:nvPr>
            <p:ph type="ctrTitle" idx="4294967295"/>
          </p:nvPr>
        </p:nvSpPr>
        <p:spPr>
          <a:xfrm>
            <a:off x="63610" y="106714"/>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the creation of a project´s identity</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3"/>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4">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4098" name="Picture 2" descr="Cyber-Physical Systems (C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831" y="1977613"/>
            <a:ext cx="7879330" cy="12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186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87464" y="-866683"/>
            <a:ext cx="11418073" cy="4866203"/>
          </a:xfrm>
        </p:spPr>
        <p:txBody>
          <a:bodyPr>
            <a:normAutofit/>
          </a:bodyPr>
          <a:lstStyle/>
          <a:p>
            <a:pPr marL="0" indent="0" algn="just">
              <a:buNone/>
            </a:pPr>
            <a:r>
              <a:rPr lang="ru-RU" sz="2400" dirty="0" smtClean="0"/>
              <a:t>1. </a:t>
            </a:r>
            <a:r>
              <a:rPr lang="en-US" sz="2400" dirty="0" smtClean="0"/>
              <a:t>Organize </a:t>
            </a:r>
            <a:r>
              <a:rPr lang="en-US" sz="2400" dirty="0"/>
              <a:t>and maintain the project identity and online presence of the </a:t>
            </a:r>
            <a:r>
              <a:rPr lang="en-US" sz="2400" dirty="0" smtClean="0"/>
              <a:t>project:</a:t>
            </a:r>
          </a:p>
          <a:p>
            <a:pPr marL="457200" lvl="1" indent="0" algn="just">
              <a:buNone/>
            </a:pPr>
            <a:r>
              <a:rPr lang="en-US" sz="2200" dirty="0" smtClean="0"/>
              <a:t> Project website: </a:t>
            </a:r>
            <a:r>
              <a:rPr lang="en-US" sz="2200" dirty="0" smtClean="0">
                <a:hlinkClick r:id="rId3"/>
              </a:rPr>
              <a:t>https://cybphys.rtu.lv/</a:t>
            </a:r>
            <a:r>
              <a:rPr lang="en-US" sz="2200" dirty="0" smtClean="0"/>
              <a:t> </a:t>
            </a:r>
            <a:r>
              <a:rPr lang="ru-RU" sz="2200" dirty="0" smtClean="0"/>
              <a:t> </a:t>
            </a:r>
            <a:endParaRPr lang="en-US" sz="2200" dirty="0" smtClean="0"/>
          </a:p>
          <a:p>
            <a:pPr marL="914400" lvl="2" indent="0" algn="just">
              <a:buNone/>
            </a:pPr>
            <a:endParaRPr lang="en-US" sz="2000" dirty="0" smtClean="0"/>
          </a:p>
        </p:txBody>
      </p:sp>
      <p:sp>
        <p:nvSpPr>
          <p:cNvPr id="2" name="Заголовок 1"/>
          <p:cNvSpPr>
            <a:spLocks noGrp="1"/>
          </p:cNvSpPr>
          <p:nvPr>
            <p:ph type="ctrTitle" idx="4294967295"/>
          </p:nvPr>
        </p:nvSpPr>
        <p:spPr>
          <a:xfrm>
            <a:off x="63610" y="106714"/>
            <a:ext cx="11449878" cy="650846"/>
          </a:xfrm>
          <a:effectLst>
            <a:outerShdw blurRad="50800" dist="38100" dir="5400000" algn="t" rotWithShape="0">
              <a:prstClr val="black">
                <a:alpha val="40000"/>
              </a:prstClr>
            </a:outerShdw>
          </a:effectLst>
        </p:spPr>
        <p:txBody>
          <a:bodyPr>
            <a:noAutofit/>
          </a:bodyPr>
          <a:lstStyle/>
          <a:p>
            <a:r>
              <a:rPr lang="en-US" dirty="0" smtClean="0">
                <a:effectLst>
                  <a:outerShdw blurRad="63500" sx="102000" sy="102000" algn="ctr" rotWithShape="0">
                    <a:prstClr val="black">
                      <a:alpha val="40000"/>
                    </a:prstClr>
                  </a:outerShdw>
                </a:effectLst>
                <a:latin typeface="Bahnschrift SemiBold" pitchFamily="34" charset="0"/>
              </a:rPr>
              <a:t>the creation of a project´s website</a:t>
            </a:r>
            <a:endParaRPr lang="en-US"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4"/>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5">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11" name="Рисунок 10"/>
          <p:cNvPicPr/>
          <p:nvPr/>
        </p:nvPicPr>
        <p:blipFill rotWithShape="1">
          <a:blip r:embed="rId6"/>
          <a:srcRect t="4056" r="9127" b="10228"/>
          <a:stretch/>
        </p:blipFill>
        <p:spPr bwMode="auto">
          <a:xfrm>
            <a:off x="75372" y="1844538"/>
            <a:ext cx="5234940" cy="2777490"/>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6" name="Рисунок 15"/>
          <p:cNvPicPr/>
          <p:nvPr/>
        </p:nvPicPr>
        <p:blipFill rotWithShape="1">
          <a:blip r:embed="rId7"/>
          <a:srcRect l="2182" t="4410" r="19941" b="16401"/>
          <a:stretch/>
        </p:blipFill>
        <p:spPr bwMode="auto">
          <a:xfrm>
            <a:off x="4531219" y="2220628"/>
            <a:ext cx="5056272" cy="2892059"/>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7" name="Рисунок 16"/>
          <p:cNvPicPr/>
          <p:nvPr/>
        </p:nvPicPr>
        <p:blipFill rotWithShape="1">
          <a:blip r:embed="rId8"/>
          <a:srcRect t="4057" r="25000" b="10934"/>
          <a:stretch/>
        </p:blipFill>
        <p:spPr bwMode="auto">
          <a:xfrm>
            <a:off x="7371563" y="3429000"/>
            <a:ext cx="4320540" cy="2754630"/>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8" name="Рисунок 17"/>
          <p:cNvPicPr/>
          <p:nvPr/>
        </p:nvPicPr>
        <p:blipFill rotWithShape="1">
          <a:blip r:embed="rId9"/>
          <a:srcRect t="3703" r="6746" b="49207"/>
          <a:stretch/>
        </p:blipFill>
        <p:spPr bwMode="auto">
          <a:xfrm>
            <a:off x="75371" y="4794614"/>
            <a:ext cx="7565831" cy="2043506"/>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22326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pic>
        <p:nvPicPr>
          <p:cNvPr id="16" name="Рисунок 15"/>
          <p:cNvPicPr/>
          <p:nvPr/>
        </p:nvPicPr>
        <p:blipFill rotWithShape="1">
          <a:blip r:embed="rId3"/>
          <a:srcRect l="8432" t="4233" r="16964" b="50088"/>
          <a:stretch/>
        </p:blipFill>
        <p:spPr bwMode="auto">
          <a:xfrm>
            <a:off x="4885413" y="875157"/>
            <a:ext cx="5045765" cy="1737837"/>
          </a:xfrm>
          <a:prstGeom prst="rect">
            <a:avLst/>
          </a:prstGeom>
          <a:ln>
            <a:noFill/>
          </a:ln>
          <a:extLst>
            <a:ext uri="{53640926-AAD7-44D8-BBD7-CCE9431645EC}">
              <a14:shadowObscured xmlns:a14="http://schemas.microsoft.com/office/drawing/2010/main"/>
            </a:ext>
          </a:extLst>
        </p:spPr>
      </p:pic>
      <p:pic>
        <p:nvPicPr>
          <p:cNvPr id="11" name="Рисунок 10"/>
          <p:cNvPicPr/>
          <p:nvPr/>
        </p:nvPicPr>
        <p:blipFill rotWithShape="1">
          <a:blip r:embed="rId4"/>
          <a:srcRect t="4586" r="18552" b="26278"/>
          <a:stretch/>
        </p:blipFill>
        <p:spPr bwMode="auto">
          <a:xfrm>
            <a:off x="125180" y="1235202"/>
            <a:ext cx="4692015" cy="2240280"/>
          </a:xfrm>
          <a:prstGeom prst="rect">
            <a:avLst/>
          </a:prstGeom>
          <a:ln>
            <a:noFill/>
          </a:ln>
          <a:extLst>
            <a:ext uri="{53640926-AAD7-44D8-BBD7-CCE9431645EC}">
              <a14:shadowObscured xmlns:a14="http://schemas.microsoft.com/office/drawing/2010/main"/>
            </a:ext>
          </a:extLst>
        </p:spPr>
      </p:pic>
      <p:sp>
        <p:nvSpPr>
          <p:cNvPr id="3" name="Подзаголовок 2"/>
          <p:cNvSpPr>
            <a:spLocks noGrp="1"/>
          </p:cNvSpPr>
          <p:nvPr>
            <p:ph type="subTitle" idx="4294967295"/>
          </p:nvPr>
        </p:nvSpPr>
        <p:spPr>
          <a:xfrm>
            <a:off x="87464" y="-866683"/>
            <a:ext cx="11418073" cy="4866203"/>
          </a:xfrm>
        </p:spPr>
        <p:txBody>
          <a:bodyPr>
            <a:normAutofit/>
          </a:bodyPr>
          <a:lstStyle/>
          <a:p>
            <a:pPr marL="914400" lvl="2" indent="0" algn="just">
              <a:buNone/>
            </a:pPr>
            <a:endParaRPr lang="en-US" sz="2000" dirty="0" smtClean="0"/>
          </a:p>
        </p:txBody>
      </p:sp>
      <p:sp>
        <p:nvSpPr>
          <p:cNvPr id="2" name="Заголовок 1"/>
          <p:cNvSpPr>
            <a:spLocks noGrp="1"/>
          </p:cNvSpPr>
          <p:nvPr>
            <p:ph type="ctrTitle" idx="4294967295"/>
          </p:nvPr>
        </p:nvSpPr>
        <p:spPr>
          <a:xfrm>
            <a:off x="63610" y="218028"/>
            <a:ext cx="11600952" cy="650846"/>
          </a:xfrm>
          <a:effectLst>
            <a:outerShdw blurRad="50800" dist="38100" dir="5400000" algn="t" rotWithShape="0">
              <a:prstClr val="black">
                <a:alpha val="40000"/>
              </a:prstClr>
            </a:outerShdw>
          </a:effectLst>
        </p:spPr>
        <p:txBody>
          <a:bodyPr>
            <a:noAutofit/>
          </a:bodyPr>
          <a:lstStyle/>
          <a:p>
            <a:r>
              <a:rPr lang="en-US" dirty="0" smtClean="0">
                <a:effectLst>
                  <a:outerShdw blurRad="63500" sx="102000" sy="102000" algn="ctr" rotWithShape="0">
                    <a:prstClr val="black">
                      <a:alpha val="40000"/>
                    </a:prstClr>
                  </a:outerShdw>
                </a:effectLst>
                <a:latin typeface="Bahnschrift SemiBold" pitchFamily="34" charset="0"/>
              </a:rPr>
              <a:t>the creation of </a:t>
            </a:r>
            <a:r>
              <a:rPr lang="en-US" dirty="0">
                <a:effectLst>
                  <a:outerShdw blurRad="63500" sx="102000" sy="102000" algn="ctr" rotWithShape="0">
                    <a:prstClr val="black">
                      <a:alpha val="40000"/>
                    </a:prstClr>
                  </a:outerShdw>
                </a:effectLst>
                <a:latin typeface="Bahnschrift SemiBold" pitchFamily="34" charset="0"/>
              </a:rPr>
              <a:t>project´s </a:t>
            </a:r>
            <a:r>
              <a:rPr lang="en-US" dirty="0" smtClean="0">
                <a:effectLst>
                  <a:outerShdw blurRad="63500" sx="102000" sy="102000" algn="ctr" rotWithShape="0">
                    <a:prstClr val="black">
                      <a:alpha val="40000"/>
                    </a:prstClr>
                  </a:outerShdw>
                </a:effectLst>
                <a:latin typeface="Bahnschrift SemiBold" pitchFamily="34" charset="0"/>
              </a:rPr>
              <a:t>websites FOR participants</a:t>
            </a:r>
            <a:endParaRPr lang="en-US"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5"/>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6">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13" name="Рисунок 12"/>
          <p:cNvPicPr/>
          <p:nvPr/>
        </p:nvPicPr>
        <p:blipFill rotWithShape="1">
          <a:blip r:embed="rId7"/>
          <a:srcRect l="6923" t="4559" r="35769" b="10882"/>
          <a:stretch/>
        </p:blipFill>
        <p:spPr bwMode="auto">
          <a:xfrm>
            <a:off x="-2" y="2736589"/>
            <a:ext cx="4817197" cy="3998166"/>
          </a:xfrm>
          <a:prstGeom prst="rect">
            <a:avLst/>
          </a:prstGeom>
          <a:ln>
            <a:noFill/>
          </a:ln>
          <a:extLst>
            <a:ext uri="{53640926-AAD7-44D8-BBD7-CCE9431645EC}">
              <a14:shadowObscured xmlns:a14="http://schemas.microsoft.com/office/drawing/2010/main"/>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0077" y="2355342"/>
            <a:ext cx="6329240" cy="3250328"/>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Рисунок 13"/>
          <p:cNvPicPr/>
          <p:nvPr/>
        </p:nvPicPr>
        <p:blipFill rotWithShape="1">
          <a:blip r:embed="rId9"/>
          <a:srcRect l="31539" t="7977" r="35513" b="11110"/>
          <a:stretch/>
        </p:blipFill>
        <p:spPr bwMode="auto">
          <a:xfrm>
            <a:off x="7680960" y="1375570"/>
            <a:ext cx="3983602" cy="5502641"/>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15" name="Рисунок 14"/>
          <p:cNvPicPr/>
          <p:nvPr/>
        </p:nvPicPr>
        <p:blipFill rotWithShape="1">
          <a:blip r:embed="rId10"/>
          <a:srcRect l="8589" t="4559" r="21923" b="19087"/>
          <a:stretch/>
        </p:blipFill>
        <p:spPr bwMode="auto">
          <a:xfrm>
            <a:off x="4015079" y="4305935"/>
            <a:ext cx="4130040" cy="2552065"/>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99219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333941" y="384006"/>
            <a:ext cx="11418073" cy="4866203"/>
          </a:xfrm>
        </p:spPr>
        <p:txBody>
          <a:bodyPr>
            <a:normAutofit/>
          </a:bodyPr>
          <a:lstStyle/>
          <a:p>
            <a:pPr marL="914400" lvl="2" indent="0" algn="just">
              <a:buNone/>
            </a:pPr>
            <a:r>
              <a:rPr lang="en-US" sz="2000" dirty="0" smtClean="0"/>
              <a:t>Facebook: </a:t>
            </a:r>
            <a:r>
              <a:rPr lang="en-US" sz="2000" dirty="0" smtClean="0">
                <a:hlinkClick r:id="rId3"/>
              </a:rPr>
              <a:t>https</a:t>
            </a:r>
            <a:r>
              <a:rPr lang="en-US" sz="2000" dirty="0">
                <a:hlinkClick r:id="rId3"/>
              </a:rPr>
              <a:t>://www.facebook.com/groups/227194018274534/?</a:t>
            </a:r>
            <a:r>
              <a:rPr lang="en-US" sz="2000" dirty="0" smtClean="0">
                <a:hlinkClick r:id="rId3"/>
              </a:rPr>
              <a:t>ref=share</a:t>
            </a:r>
            <a:endParaRPr lang="en-US" sz="2000" dirty="0" smtClean="0"/>
          </a:p>
          <a:p>
            <a:pPr marL="914400" lvl="2" indent="0" algn="just">
              <a:buNone/>
            </a:pPr>
            <a:r>
              <a:rPr lang="en-US" sz="2000" dirty="0" err="1" smtClean="0"/>
              <a:t>Linkedin</a:t>
            </a:r>
            <a:r>
              <a:rPr lang="uk-UA" sz="2000" dirty="0" smtClean="0"/>
              <a:t>: </a:t>
            </a:r>
            <a:r>
              <a:rPr lang="en-US" sz="2000" dirty="0" smtClean="0">
                <a:hlinkClick r:id="rId4"/>
              </a:rPr>
              <a:t>https</a:t>
            </a:r>
            <a:r>
              <a:rPr lang="en-US" sz="2000" dirty="0">
                <a:hlinkClick r:id="rId4"/>
              </a:rPr>
              <a:t>://www.linkedin.com/groups/12355821</a:t>
            </a:r>
            <a:r>
              <a:rPr lang="en-US" sz="2000" dirty="0" smtClean="0">
                <a:hlinkClick r:id="rId4"/>
              </a:rPr>
              <a:t>/</a:t>
            </a:r>
            <a:r>
              <a:rPr lang="uk-UA" sz="2000" dirty="0" smtClean="0"/>
              <a:t> </a:t>
            </a:r>
          </a:p>
          <a:p>
            <a:pPr marL="914400" lvl="2" indent="0" algn="just">
              <a:buNone/>
            </a:pPr>
            <a:r>
              <a:rPr lang="en-US" sz="2000" dirty="0" smtClean="0"/>
              <a:t>Twitter</a:t>
            </a:r>
            <a:r>
              <a:rPr lang="ru-RU" sz="2000" dirty="0" smtClean="0"/>
              <a:t> </a:t>
            </a:r>
            <a:endParaRPr lang="en-US" sz="2000" dirty="0" smtClean="0"/>
          </a:p>
          <a:p>
            <a:pPr marL="914400" lvl="2" indent="0" algn="just">
              <a:buNone/>
            </a:pPr>
            <a:r>
              <a:rPr lang="en-US" sz="2000" dirty="0" err="1" smtClean="0"/>
              <a:t>Instagram</a:t>
            </a:r>
            <a:r>
              <a:rPr lang="ru-RU" sz="2000" dirty="0" smtClean="0"/>
              <a:t> </a:t>
            </a:r>
            <a:endParaRPr lang="ru-RU" sz="2000" dirty="0"/>
          </a:p>
          <a:p>
            <a:pPr marL="914400" lvl="2" indent="0" algn="just">
              <a:buNone/>
            </a:pPr>
            <a:endParaRPr lang="ru-RU" sz="2000" dirty="0" smtClean="0"/>
          </a:p>
          <a:p>
            <a:pPr marL="914400" lvl="2" indent="0" algn="just">
              <a:buNone/>
            </a:pPr>
            <a:r>
              <a:rPr lang="en-US" sz="2000" dirty="0" smtClean="0"/>
              <a:t> </a:t>
            </a:r>
            <a:endParaRPr lang="ru-RU" sz="2000" dirty="0" smtClean="0"/>
          </a:p>
          <a:p>
            <a:pPr marL="914400" lvl="2" indent="0" algn="just">
              <a:buNone/>
            </a:pPr>
            <a:endParaRPr lang="en-US" sz="2000" dirty="0"/>
          </a:p>
          <a:p>
            <a:pPr marL="914400" lvl="2" indent="0" algn="just">
              <a:buNone/>
            </a:pPr>
            <a:endParaRPr lang="en-US" sz="2000" dirty="0" smtClean="0"/>
          </a:p>
        </p:txBody>
      </p:sp>
      <p:sp>
        <p:nvSpPr>
          <p:cNvPr id="2" name="Заголовок 1"/>
          <p:cNvSpPr>
            <a:spLocks noGrp="1"/>
          </p:cNvSpPr>
          <p:nvPr>
            <p:ph type="ctrTitle" idx="4294967295"/>
          </p:nvPr>
        </p:nvSpPr>
        <p:spPr>
          <a:xfrm>
            <a:off x="63610" y="106714"/>
            <a:ext cx="11449878" cy="650846"/>
          </a:xfrm>
          <a:effectLst>
            <a:outerShdw blurRad="50800" dist="38100" dir="5400000" algn="t" rotWithShape="0">
              <a:prstClr val="black">
                <a:alpha val="40000"/>
              </a:prstClr>
            </a:outerShdw>
          </a:effectLst>
        </p:spPr>
        <p:txBody>
          <a:bodyPr>
            <a:noAutofit/>
          </a:bodyPr>
          <a:lstStyle/>
          <a:p>
            <a:r>
              <a:rPr lang="en-US" dirty="0">
                <a:effectLst>
                  <a:outerShdw blurRad="63500" sx="102000" sy="102000" algn="ctr" rotWithShape="0">
                    <a:prstClr val="black">
                      <a:alpha val="40000"/>
                    </a:prstClr>
                  </a:outerShdw>
                </a:effectLst>
                <a:latin typeface="Bahnschrift SemiBold" pitchFamily="34" charset="0"/>
              </a:rPr>
              <a:t>Social media</a:t>
            </a:r>
            <a:endParaRPr lang="ru-RU" dirty="0">
              <a:effectLst>
                <a:outerShdw blurRad="63500" sx="102000" sy="102000" algn="ctr" rotWithShape="0">
                  <a:prstClr val="black">
                    <a:alpha val="40000"/>
                  </a:prstClr>
                </a:outerShdw>
              </a:effectLst>
              <a:latin typeface="Bahnschrift SemiBold" pitchFamily="34" charset="0"/>
            </a:endParaRPr>
          </a:p>
        </p:txBody>
      </p:sp>
      <p:pic>
        <p:nvPicPr>
          <p:cNvPr id="4" name="Рисунок 3"/>
          <p:cNvPicPr>
            <a:picLocks noChangeAspect="1"/>
          </p:cNvPicPr>
          <p:nvPr/>
        </p:nvPicPr>
        <p:blipFill rotWithShape="1">
          <a:blip r:embed="rId5"/>
          <a:srcRect l="10518" r="11959" b="6972"/>
          <a:stretch/>
        </p:blipFill>
        <p:spPr>
          <a:xfrm rot="5400000">
            <a:off x="10235899" y="2989590"/>
            <a:ext cx="3424814" cy="487387"/>
          </a:xfrm>
          <a:prstGeom prst="rect">
            <a:avLst/>
          </a:prstGeom>
        </p:spPr>
      </p:pic>
      <p:sp>
        <p:nvSpPr>
          <p:cNvPr id="5" name="Прямоугольник 4"/>
          <p:cNvSpPr/>
          <p:nvPr/>
        </p:nvSpPr>
        <p:spPr>
          <a:xfrm rot="5400000" flipV="1">
            <a:off x="11210026" y="504898"/>
            <a:ext cx="1462861" cy="473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2" descr="КНУ"/>
          <p:cNvPicPr/>
          <p:nvPr/>
        </p:nvPicPr>
        <p:blipFill rotWithShape="1">
          <a:blip r:embed="rId6">
            <a:extLst>
              <a:ext uri="{28A0092B-C50C-407E-A947-70E740481C1C}">
                <a14:useLocalDpi xmlns:a14="http://schemas.microsoft.com/office/drawing/2010/main" val="0"/>
              </a:ext>
            </a:extLst>
          </a:blip>
          <a:srcRect b="39506"/>
          <a:stretch/>
        </p:blipFill>
        <p:spPr bwMode="auto">
          <a:xfrm rot="5400000">
            <a:off x="11315943" y="561907"/>
            <a:ext cx="1253947" cy="373380"/>
          </a:xfrm>
          <a:prstGeom prst="rect">
            <a:avLst/>
          </a:prstGeom>
          <a:noFill/>
          <a:ln>
            <a:noFill/>
          </a:ln>
          <a:extLst>
            <a:ext uri="{53640926-AAD7-44D8-BBD7-CCE9431645EC}">
              <a14:shadowObscured xmlns:a14="http://schemas.microsoft.com/office/drawing/2010/main"/>
            </a:ext>
          </a:extLst>
        </p:spPr>
      </p:pic>
      <p:pic>
        <p:nvPicPr>
          <p:cNvPr id="10" name="Рисунок 9" descr="D:\Гранты_Проекты\Erasmus\CybPhys\Рига ноябрь\KU Leuven\08_facebook_11_January_2021.jpg"/>
          <p:cNvPicPr/>
          <p:nvPr/>
        </p:nvPicPr>
        <p:blipFill rotWithShape="1">
          <a:blip r:embed="rId7">
            <a:extLst>
              <a:ext uri="{28A0092B-C50C-407E-A947-70E740481C1C}">
                <a14:useLocalDpi xmlns:a14="http://schemas.microsoft.com/office/drawing/2010/main" val="0"/>
              </a:ext>
            </a:extLst>
          </a:blip>
          <a:srcRect l="21538" t="22354" r="22051" b="4045"/>
          <a:stretch/>
        </p:blipFill>
        <p:spPr bwMode="auto">
          <a:xfrm>
            <a:off x="2483837" y="1938160"/>
            <a:ext cx="4097970" cy="3007531"/>
          </a:xfrm>
          <a:prstGeom prst="rect">
            <a:avLst/>
          </a:prstGeom>
          <a:noFill/>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12950"/>
          <a:stretch/>
        </p:blipFill>
        <p:spPr bwMode="auto">
          <a:xfrm>
            <a:off x="6581807" y="1733381"/>
            <a:ext cx="2449778" cy="4738982"/>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r="40011" b="14247"/>
          <a:stretch/>
        </p:blipFill>
        <p:spPr bwMode="auto">
          <a:xfrm>
            <a:off x="9055" y="2968755"/>
            <a:ext cx="3615654" cy="29072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Рисунок 10"/>
          <p:cNvPicPr/>
          <p:nvPr/>
        </p:nvPicPr>
        <p:blipFill rotWithShape="1">
          <a:blip r:embed="rId10"/>
          <a:srcRect l="27479" t="7760" r="20140" b="50264"/>
          <a:stretch/>
        </p:blipFill>
        <p:spPr bwMode="auto">
          <a:xfrm>
            <a:off x="2392135" y="4931752"/>
            <a:ext cx="4189672" cy="1888526"/>
          </a:xfrm>
          <a:prstGeom prst="rect">
            <a:avLst/>
          </a:prstGeom>
          <a:ln>
            <a:noFill/>
          </a:ln>
          <a:effectLst>
            <a:outerShdw blurRad="50800" dist="38100" dir="18900000" algn="bl" rotWithShape="0">
              <a:prstClr val="black">
                <a:alpha val="40000"/>
              </a:prstClr>
            </a:outerShdw>
          </a:effectLst>
          <a:extLst>
            <a:ext uri="{53640926-AAD7-44D8-BBD7-CCE9431645EC}">
              <a14:shadowObscured xmlns:a14="http://schemas.microsoft.com/office/drawing/2010/main"/>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1585" y="829203"/>
            <a:ext cx="2609419" cy="5798709"/>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1673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ебеса">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Небесная</Template>
  <TotalTime>891</TotalTime>
  <Words>968</Words>
  <Application>Microsoft Office PowerPoint</Application>
  <PresentationFormat>Широкоэкранный</PresentationFormat>
  <Paragraphs>158</Paragraphs>
  <Slides>16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Arial</vt:lpstr>
      <vt:lpstr>Bahnschrift SemiBold</vt:lpstr>
      <vt:lpstr>Calibri</vt:lpstr>
      <vt:lpstr>Calibri Light</vt:lpstr>
      <vt:lpstr>Times New Roman</vt:lpstr>
      <vt:lpstr>Wingdings</vt:lpstr>
      <vt:lpstr>Небеса</vt:lpstr>
      <vt:lpstr>Dissemination and Exploitation of CYBPHYS Project  </vt:lpstr>
      <vt:lpstr>Objective/Aim of WP6 </vt:lpstr>
      <vt:lpstr>The DISSEMINATION AND EXPLOITATION PLAN of the CYBPHYS project</vt:lpstr>
      <vt:lpstr>The DISSEMINATION AND EXPLOITATION PLAN of the CYBPHYS project</vt:lpstr>
      <vt:lpstr>The strategy of the project dissemination </vt:lpstr>
      <vt:lpstr>the creation of a project´s identity</vt:lpstr>
      <vt:lpstr>the creation of a project´s website</vt:lpstr>
      <vt:lpstr>the creation of project´s websites FOR participants</vt:lpstr>
      <vt:lpstr>Social media</vt:lpstr>
      <vt:lpstr>The organization of events</vt:lpstr>
      <vt:lpstr>The Project EVENTS and communication</vt:lpstr>
      <vt:lpstr>the publication of a project´s results</vt:lpstr>
      <vt:lpstr>Scientific Publications:</vt:lpstr>
      <vt:lpstr>Scientific Publications:</vt:lpstr>
      <vt:lpstr>KPI and targets for each of the channels used for dissemination</vt:lpstr>
      <vt:lpstr>The DISSEMINATION AND EXPLOITATION PLAN of the CYBPHYS project  must be revised according to the COVID conditions and with the view of Belorussian partners suspension.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Dissemination and Exploitation of CYBPHYS Project</dc:title>
  <dc:creator>Natalia</dc:creator>
  <cp:lastModifiedBy>User</cp:lastModifiedBy>
  <cp:revision>47</cp:revision>
  <dcterms:created xsi:type="dcterms:W3CDTF">2021-11-12T18:14:30Z</dcterms:created>
  <dcterms:modified xsi:type="dcterms:W3CDTF">2021-11-15T10:53:30Z</dcterms:modified>
</cp:coreProperties>
</file>