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61" r:id="rId2"/>
    <p:sldId id="262" r:id="rId3"/>
    <p:sldId id="314" r:id="rId4"/>
    <p:sldId id="345" r:id="rId5"/>
    <p:sldId id="346" r:id="rId6"/>
    <p:sldId id="328" r:id="rId7"/>
    <p:sldId id="329" r:id="rId8"/>
    <p:sldId id="331" r:id="rId9"/>
    <p:sldId id="333" r:id="rId10"/>
    <p:sldId id="334" r:id="rId11"/>
    <p:sldId id="332" r:id="rId12"/>
    <p:sldId id="335" r:id="rId13"/>
    <p:sldId id="336" r:id="rId14"/>
    <p:sldId id="338" r:id="rId15"/>
    <p:sldId id="340" r:id="rId16"/>
    <p:sldId id="349" r:id="rId17"/>
    <p:sldId id="337" r:id="rId18"/>
    <p:sldId id="348" r:id="rId19"/>
    <p:sldId id="350" r:id="rId20"/>
    <p:sldId id="351" r:id="rId21"/>
    <p:sldId id="352" r:id="rId22"/>
    <p:sldId id="353" r:id="rId23"/>
    <p:sldId id="354" r:id="rId24"/>
    <p:sldId id="355" r:id="rId25"/>
    <p:sldId id="344" r:id="rId26"/>
    <p:sldId id="347" r:id="rId27"/>
    <p:sldId id="357" r:id="rId28"/>
    <p:sldId id="361" r:id="rId29"/>
    <p:sldId id="362" r:id="rId30"/>
    <p:sldId id="356" r:id="rId31"/>
    <p:sldId id="343" r:id="rId32"/>
    <p:sldId id="341" r:id="rId33"/>
    <p:sldId id="342" r:id="rId34"/>
    <p:sldId id="358" r:id="rId35"/>
    <p:sldId id="359" r:id="rId36"/>
    <p:sldId id="360" r:id="rId37"/>
    <p:sldId id="363" r:id="rId38"/>
    <p:sldId id="364" r:id="rId39"/>
    <p:sldId id="365" r:id="rId40"/>
    <p:sldId id="366" r:id="rId41"/>
    <p:sldId id="291" r:id="rId42"/>
    <p:sldId id="265" r:id="rId43"/>
    <p:sldId id="30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98" autoAdjust="0"/>
    <p:restoredTop sz="94660"/>
  </p:normalViewPr>
  <p:slideViewPr>
    <p:cSldViewPr snapToGrid="0">
      <p:cViewPr varScale="1">
        <p:scale>
          <a:sx n="115" d="100"/>
          <a:sy n="115" d="100"/>
        </p:scale>
        <p:origin x="1026" y="1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BDC45-BBB2-4F75-A5EB-CB4F6E21045A}"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F3BB7-8AFC-4396-9485-2C8B00C40E63}" type="slidenum">
              <a:rPr lang="en-US" smtClean="0"/>
              <a:t>‹#›</a:t>
            </a:fld>
            <a:endParaRPr lang="en-US"/>
          </a:p>
        </p:txBody>
      </p:sp>
    </p:spTree>
    <p:extLst>
      <p:ext uri="{BB962C8B-B14F-4D97-AF65-F5344CB8AC3E}">
        <p14:creationId xmlns:p14="http://schemas.microsoft.com/office/powerpoint/2010/main" val="4071934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smtClean="0"/>
          </a:p>
        </p:txBody>
      </p:sp>
      <p:sp>
        <p:nvSpPr>
          <p:cNvPr id="4" name="Slide Number Placeholder 3"/>
          <p:cNvSpPr>
            <a:spLocks noGrp="1"/>
          </p:cNvSpPr>
          <p:nvPr>
            <p:ph type="sldNum" sz="quarter" idx="5"/>
          </p:nvPr>
        </p:nvSpPr>
        <p:spPr/>
        <p:txBody>
          <a:bodyPr/>
          <a:lstStyle/>
          <a:p>
            <a:pPr>
              <a:defRPr/>
            </a:pPr>
            <a:fld id="{D6FA386C-8F43-4801-9E50-28F53DBB3068}" type="slidenum">
              <a:rPr lang="lv-LV" smtClean="0"/>
              <a:pPr>
                <a:defRPr/>
              </a:pPr>
              <a:t>1</a:t>
            </a:fld>
            <a:endParaRPr lang="lv-LV" dirty="0"/>
          </a:p>
        </p:txBody>
      </p:sp>
    </p:spTree>
    <p:extLst>
      <p:ext uri="{BB962C8B-B14F-4D97-AF65-F5344CB8AC3E}">
        <p14:creationId xmlns:p14="http://schemas.microsoft.com/office/powerpoint/2010/main" val="351456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FC62E5-70B9-4759-9973-626AF2A7E78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61710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C62E5-70B9-4759-9973-626AF2A7E78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56140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C62E5-70B9-4759-9973-626AF2A7E78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188797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normAutofit/>
          </a:bodyPr>
          <a:lstStyle>
            <a:lvl1pPr>
              <a:defRPr sz="3600" b="1">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80000"/>
              </a:lnSpc>
              <a:spcBef>
                <a:spcPts val="0"/>
              </a:spcBef>
              <a:spcAft>
                <a:spcPts val="1200"/>
              </a:spcAft>
              <a:defRPr/>
            </a:lvl1pPr>
            <a:lvl2pPr>
              <a:lnSpc>
                <a:spcPct val="80000"/>
              </a:lnSpc>
              <a:spcBef>
                <a:spcPts val="0"/>
              </a:spcBef>
              <a:spcAft>
                <a:spcPts val="1200"/>
              </a:spcAft>
              <a:defRPr/>
            </a:lvl2pPr>
            <a:lvl3pPr>
              <a:lnSpc>
                <a:spcPct val="80000"/>
              </a:lnSpc>
              <a:spcBef>
                <a:spcPts val="0"/>
              </a:spcBef>
              <a:spcAft>
                <a:spcPts val="1200"/>
              </a:spcAft>
              <a:defRPr/>
            </a:lvl3pPr>
            <a:lvl4pPr>
              <a:lnSpc>
                <a:spcPct val="80000"/>
              </a:lnSpc>
              <a:spcBef>
                <a:spcPts val="0"/>
              </a:spcBef>
              <a:spcAft>
                <a:spcPts val="1200"/>
              </a:spcAft>
              <a:defRPr/>
            </a:lvl4pPr>
            <a:lvl5pPr>
              <a:lnSpc>
                <a:spcPct val="80000"/>
              </a:lnSpc>
              <a:spcBef>
                <a:spcPts val="0"/>
              </a:spcBef>
              <a:spcAft>
                <a:spcPts val="12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C62E5-70B9-4759-9973-626AF2A7E78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193993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C62E5-70B9-4759-9973-626AF2A7E78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102813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FC62E5-70B9-4759-9973-626AF2A7E78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241737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FC62E5-70B9-4759-9973-626AF2A7E78F}"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257084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C62E5-70B9-4759-9973-626AF2A7E78F}"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61467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C62E5-70B9-4759-9973-626AF2A7E78F}"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226364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FC62E5-70B9-4759-9973-626AF2A7E78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27914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FC62E5-70B9-4759-9973-626AF2A7E78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08381-1E50-4B6E-8F72-A09C761F0015}" type="slidenum">
              <a:rPr lang="en-US" smtClean="0"/>
              <a:t>‹#›</a:t>
            </a:fld>
            <a:endParaRPr lang="en-US"/>
          </a:p>
        </p:txBody>
      </p:sp>
    </p:spTree>
    <p:extLst>
      <p:ext uri="{BB962C8B-B14F-4D97-AF65-F5344CB8AC3E}">
        <p14:creationId xmlns:p14="http://schemas.microsoft.com/office/powerpoint/2010/main" val="23835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C62E5-70B9-4759-9973-626AF2A7E78F}" type="datetimeFigureOut">
              <a:rPr lang="en-US" smtClean="0"/>
              <a:t>11/16/2021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08381-1E50-4B6E-8F72-A09C761F0015}" type="slidenum">
              <a:rPr lang="en-US" smtClean="0"/>
              <a:t>‹#›</a:t>
            </a:fld>
            <a:endParaRPr lang="en-US"/>
          </a:p>
        </p:txBody>
      </p:sp>
    </p:spTree>
    <p:extLst>
      <p:ext uri="{BB962C8B-B14F-4D97-AF65-F5344CB8AC3E}">
        <p14:creationId xmlns:p14="http://schemas.microsoft.com/office/powerpoint/2010/main" val="4256140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eduphys.bsu.by/course/view.php?id=84#section-4" TargetMode="External"/><Relationship Id="rId2" Type="http://schemas.openxmlformats.org/officeDocument/2006/relationships/hyperlink" Target="https://eduphys.bsu.by/mod/folder/view.php?id=2265"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c.europa.eu/programmes/erasmus-plus/project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1079305" y="2006496"/>
            <a:ext cx="10274495" cy="1714846"/>
          </a:xfrm>
        </p:spPr>
        <p:txBody>
          <a:bodyPr>
            <a:noAutofit/>
          </a:bodyPr>
          <a:lstStyle/>
          <a:p>
            <a:pPr>
              <a:lnSpc>
                <a:spcPct val="100000"/>
              </a:lnSpc>
            </a:pPr>
            <a:r>
              <a:rPr lang="en-US" sz="30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Development of practically-oriented student-</a:t>
            </a:r>
            <a:r>
              <a:rPr lang="en-US" sz="3000" b="1" dirty="0" err="1">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centred</a:t>
            </a:r>
            <a:r>
              <a:rPr lang="en-US" sz="30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education in the field of modelling of Cyber-Physical Systems </a:t>
            </a:r>
            <a:r>
              <a:rPr lang="en-US" sz="3000" b="1" dirty="0" smtClean="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3000" b="1" dirty="0" err="1" smtClean="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CybPhys</a:t>
            </a:r>
            <a:r>
              <a:rPr lang="en-US" sz="30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
            <a:br>
              <a:rPr lang="en-US" sz="30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20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609557-EPP-1-2019-1-LV-EPPKA2-CBHE-JP – ERASMUS+ CBHE</a:t>
            </a:r>
            <a:endParaRPr lang="en-GB" sz="20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pPr>
              <a:defRPr/>
            </a:pPr>
            <a:fld id="{A75738C8-7D9C-41F8-A850-12E8908D2E53}" type="slidenum">
              <a:rPr lang="en-GB" smtClean="0"/>
              <a:pPr>
                <a:defRPr/>
              </a:pPr>
              <a:t>1</a:t>
            </a:fld>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7788" y="201257"/>
            <a:ext cx="3202030" cy="914633"/>
          </a:xfrm>
          <a:prstGeom prst="rect">
            <a:avLst/>
          </a:prstGeom>
        </p:spPr>
      </p:pic>
      <p:pic>
        <p:nvPicPr>
          <p:cNvPr id="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70760" y="175354"/>
            <a:ext cx="1252817" cy="125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954103" y="4086282"/>
            <a:ext cx="6495691" cy="954107"/>
          </a:xfrm>
          <a:prstGeom prst="rect">
            <a:avLst/>
          </a:prstGeom>
        </p:spPr>
        <p:txBody>
          <a:bodyPr wrap="square">
            <a:spAutoFit/>
          </a:bodyPr>
          <a:lstStyle/>
          <a:p>
            <a:pPr algn="ctr"/>
            <a:r>
              <a:rPr lang="en-US" sz="2800" b="1" dirty="0" smtClean="0">
                <a:solidFill>
                  <a:schemeClr val="accent1">
                    <a:lumMod val="50000"/>
                  </a:schemeClr>
                </a:solidFill>
              </a:rPr>
              <a:t>MC and WS meeting</a:t>
            </a:r>
          </a:p>
          <a:p>
            <a:pPr algn="ctr"/>
            <a:r>
              <a:rPr lang="en-US" sz="2800" b="1" dirty="0" smtClean="0">
                <a:solidFill>
                  <a:schemeClr val="accent1">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November 15 - 16</a:t>
            </a:r>
            <a:r>
              <a:rPr lang="en-US" sz="2800" b="1" baseline="30000" dirty="0" smtClean="0">
                <a:solidFill>
                  <a:schemeClr val="accent1">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a:t>
            </a:r>
            <a:r>
              <a:rPr lang="en-US" sz="2800" b="1" dirty="0" smtClean="0">
                <a:solidFill>
                  <a:schemeClr val="accent1">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2021</a:t>
            </a:r>
            <a:endParaRPr lang="en-US" sz="2800" b="1" dirty="0">
              <a:solidFill>
                <a:schemeClr val="accent1">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596573" y="5560348"/>
            <a:ext cx="7049558" cy="923330"/>
          </a:xfrm>
          <a:prstGeom prst="rect">
            <a:avLst/>
          </a:prstGeom>
        </p:spPr>
        <p:txBody>
          <a:bodyPr wrap="square">
            <a:spAutoFit/>
          </a:bodyPr>
          <a:lstStyle/>
          <a:p>
            <a:pPr algn="r"/>
            <a:r>
              <a:rPr lang="nl-NL" b="1" dirty="0" smtClean="0">
                <a:effectLst>
                  <a:outerShdw blurRad="38100" dist="38100" dir="2700000" algn="tl">
                    <a:srgbClr val="000000">
                      <a:alpha val="43137"/>
                    </a:srgbClr>
                  </a:outerShdw>
                </a:effectLst>
              </a:rPr>
              <a:t>Anatolijs Zabashta</a:t>
            </a:r>
            <a:r>
              <a:rPr lang="nl-NL" dirty="0" smtClean="0">
                <a:effectLst>
                  <a:outerShdw blurRad="38100" dist="38100" dir="2700000" algn="tl">
                    <a:srgbClr val="000000">
                      <a:alpha val="43137"/>
                    </a:srgbClr>
                  </a:outerShdw>
                </a:effectLst>
              </a:rPr>
              <a:t>, Nadezda Kunicina, Anastasija Ziravecka</a:t>
            </a:r>
            <a:endParaRPr lang="en-US" dirty="0">
              <a:effectLst>
                <a:outerShdw blurRad="38100" dist="38100" dir="2700000" algn="tl">
                  <a:srgbClr val="000000">
                    <a:alpha val="43137"/>
                  </a:srgbClr>
                </a:outerShdw>
              </a:effectLst>
            </a:endParaRPr>
          </a:p>
          <a:p>
            <a:pPr algn="r"/>
            <a:r>
              <a:rPr lang="en-US" dirty="0" smtClean="0">
                <a:effectLst>
                  <a:outerShdw blurRad="38100" dist="38100" dir="2700000" algn="tl">
                    <a:srgbClr val="000000">
                      <a:alpha val="43137"/>
                    </a:srgbClr>
                  </a:outerShdw>
                </a:effectLst>
              </a:rPr>
              <a:t>Project coordinator</a:t>
            </a:r>
            <a:r>
              <a:rPr lang="lv-LV" dirty="0" smtClean="0">
                <a:effectLst>
                  <a:outerShdw blurRad="38100" dist="38100" dir="2700000" algn="tl">
                    <a:srgbClr val="000000">
                      <a:alpha val="43137"/>
                    </a:srgbClr>
                  </a:outerShdw>
                </a:effectLst>
              </a:rPr>
              <a:t> </a:t>
            </a:r>
          </a:p>
          <a:p>
            <a:pPr algn="r"/>
            <a:r>
              <a:rPr lang="nl-NL" dirty="0" smtClean="0">
                <a:effectLst>
                  <a:outerShdw blurRad="38100" dist="38100" dir="2700000" algn="tl">
                    <a:srgbClr val="000000">
                      <a:alpha val="43137"/>
                    </a:srgbClr>
                  </a:outerShdw>
                </a:effectLst>
              </a:rPr>
              <a:t>Riga </a:t>
            </a:r>
            <a:r>
              <a:rPr lang="nl-NL" dirty="0">
                <a:effectLst>
                  <a:outerShdw blurRad="38100" dist="38100" dir="2700000" algn="tl">
                    <a:srgbClr val="000000">
                      <a:alpha val="43137"/>
                    </a:srgbClr>
                  </a:outerShdw>
                </a:effectLst>
              </a:rPr>
              <a:t>Technical University</a:t>
            </a:r>
          </a:p>
        </p:txBody>
      </p:sp>
      <p:pic>
        <p:nvPicPr>
          <p:cNvPr id="9" name="Рисунок 14" descr="Official_лого- CYBPHYS-серебро"/>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57110" y="471943"/>
            <a:ext cx="2666308" cy="567147"/>
          </a:xfrm>
          <a:prstGeom prst="rect">
            <a:avLst/>
          </a:prstGeom>
          <a:noFill/>
          <a:ln>
            <a:noFill/>
          </a:ln>
        </p:spPr>
      </p:pic>
    </p:spTree>
    <p:extLst>
      <p:ext uri="{BB962C8B-B14F-4D97-AF65-F5344CB8AC3E}">
        <p14:creationId xmlns:p14="http://schemas.microsoft.com/office/powerpoint/2010/main" val="11512276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077" y="0"/>
            <a:ext cx="10515600" cy="465513"/>
          </a:xfrm>
        </p:spPr>
        <p:txBody>
          <a:bodyPr>
            <a:normAutofit fontScale="90000"/>
          </a:bodyPr>
          <a:lstStyle/>
          <a:p>
            <a:r>
              <a:rPr lang="en-US" dirty="0" smtClean="0"/>
              <a:t>Consolidated for students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4616618"/>
              </p:ext>
            </p:extLst>
          </p:nvPr>
        </p:nvGraphicFramePr>
        <p:xfrm>
          <a:off x="606829" y="2231551"/>
          <a:ext cx="10199716" cy="2208276"/>
        </p:xfrm>
        <a:graphic>
          <a:graphicData uri="http://schemas.openxmlformats.org/drawingml/2006/table">
            <a:tbl>
              <a:tblPr firstRow="1" firstCol="1" bandRow="1"/>
              <a:tblGrid>
                <a:gridCol w="2622970">
                  <a:extLst>
                    <a:ext uri="{9D8B030D-6E8A-4147-A177-3AD203B41FA5}">
                      <a16:colId xmlns:a16="http://schemas.microsoft.com/office/drawing/2014/main" val="2355727432"/>
                    </a:ext>
                  </a:extLst>
                </a:gridCol>
                <a:gridCol w="1545874">
                  <a:extLst>
                    <a:ext uri="{9D8B030D-6E8A-4147-A177-3AD203B41FA5}">
                      <a16:colId xmlns:a16="http://schemas.microsoft.com/office/drawing/2014/main" val="71816029"/>
                    </a:ext>
                  </a:extLst>
                </a:gridCol>
                <a:gridCol w="1205738">
                  <a:extLst>
                    <a:ext uri="{9D8B030D-6E8A-4147-A177-3AD203B41FA5}">
                      <a16:colId xmlns:a16="http://schemas.microsoft.com/office/drawing/2014/main" val="2811161115"/>
                    </a:ext>
                  </a:extLst>
                </a:gridCol>
                <a:gridCol w="1205738">
                  <a:extLst>
                    <a:ext uri="{9D8B030D-6E8A-4147-A177-3AD203B41FA5}">
                      <a16:colId xmlns:a16="http://schemas.microsoft.com/office/drawing/2014/main" val="3232373877"/>
                    </a:ext>
                  </a:extLst>
                </a:gridCol>
                <a:gridCol w="1205738">
                  <a:extLst>
                    <a:ext uri="{9D8B030D-6E8A-4147-A177-3AD203B41FA5}">
                      <a16:colId xmlns:a16="http://schemas.microsoft.com/office/drawing/2014/main" val="597596217"/>
                    </a:ext>
                  </a:extLst>
                </a:gridCol>
                <a:gridCol w="1206829">
                  <a:extLst>
                    <a:ext uri="{9D8B030D-6E8A-4147-A177-3AD203B41FA5}">
                      <a16:colId xmlns:a16="http://schemas.microsoft.com/office/drawing/2014/main" val="1181268469"/>
                    </a:ext>
                  </a:extLst>
                </a:gridCol>
                <a:gridCol w="1206829">
                  <a:extLst>
                    <a:ext uri="{9D8B030D-6E8A-4147-A177-3AD203B41FA5}">
                      <a16:colId xmlns:a16="http://schemas.microsoft.com/office/drawing/2014/main" val="1175003045"/>
                    </a:ext>
                  </a:extLst>
                </a:gridCol>
              </a:tblGrid>
              <a:tr h="0">
                <a:tc rowSpan="2">
                  <a:txBody>
                    <a:bodyPr/>
                    <a:lstStyle/>
                    <a:p>
                      <a:pPr algn="ctr">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Course title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Degree of course (bachelor, master)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Testing results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8590836"/>
                  </a:ext>
                </a:extLst>
              </a:tr>
              <a:tr h="0">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Strongly disagree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Partially disagree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Neutral assessment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Partially agree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b="1">
                          <a:effectLst/>
                          <a:latin typeface="Times New Roman" panose="02020603050405020304" pitchFamily="18" charset="0"/>
                          <a:ea typeface="Times New Roman" panose="02020603050405020304" pitchFamily="18" charset="0"/>
                          <a:cs typeface="Times New Roman" panose="02020603050405020304" pitchFamily="18" charset="0"/>
                        </a:rPr>
                        <a:t>Strongly agree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0478839"/>
                  </a:ext>
                </a:extLst>
              </a:tr>
              <a:tr h="0">
                <a:tc>
                  <a:txBody>
                    <a:bodyPr/>
                    <a:lstStyle/>
                    <a:p>
                      <a:pPr algn="just">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Nonlinear Optics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4-year course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9.1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22.7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66.1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138056"/>
                  </a:ext>
                </a:extLst>
              </a:tr>
              <a:tr h="0">
                <a:tc>
                  <a:txBody>
                    <a:bodyPr/>
                    <a:lstStyle/>
                    <a:p>
                      <a:pPr algn="l">
                        <a:lnSpc>
                          <a:spcPct val="115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Semiconducting devices (lab. practice)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4-year course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6.5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11.7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39</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41.6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507228"/>
                  </a:ext>
                </a:extLst>
              </a:tr>
              <a:tr h="0">
                <a:tc>
                  <a:txBody>
                    <a:bodyPr/>
                    <a:lstStyle/>
                    <a:p>
                      <a:pPr algn="l">
                        <a:lnSpc>
                          <a:spcPct val="115000"/>
                        </a:lnSpc>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Integrated Environment for Engineering Computing (lab. practice)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4-year course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8.3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13.4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29.1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44.5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661747"/>
                  </a:ext>
                </a:extLst>
              </a:tr>
            </a:tbl>
          </a:graphicData>
        </a:graphic>
      </p:graphicFrame>
      <p:sp>
        <p:nvSpPr>
          <p:cNvPr id="5" name="Rectangle 1"/>
          <p:cNvSpPr>
            <a:spLocks noChangeArrowheads="1"/>
          </p:cNvSpPr>
          <p:nvPr/>
        </p:nvSpPr>
        <p:spPr bwMode="auto">
          <a:xfrm>
            <a:off x="491836" y="4569841"/>
            <a:ext cx="11528367" cy="211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Statistics on the answers given on the course (in percentage).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Comments and conclusions for BSU students questioning about testing results by 1</a:t>
            </a:r>
            <a:r>
              <a:rPr kumimoji="0" lang="en-GB" altLang="en-US" sz="1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st</a:t>
            </a:r>
            <a:r>
              <a:rPr kumimoji="0" lang="en-GB"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and 2</a:t>
            </a:r>
            <a:r>
              <a:rPr kumimoji="0" lang="en-GB" altLang="en-US" sz="1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nd</a:t>
            </a:r>
            <a:r>
              <a:rPr kumimoji="0" lang="en-GB"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items with free answers in Annex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a:t>
            </a:r>
            <a:r>
              <a:rPr kumimoji="0" lang="en-GB"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(feed-back testing sheets):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en-US" altLang="en-US" sz="1400" u="sng" dirty="0">
                <a:latin typeface="Arial" panose="020B0604020202020204" pitchFamily="34" charset="0"/>
                <a:ea typeface="Times New Roman" panose="02020603050405020304" pitchFamily="18" charset="0"/>
              </a:rPr>
              <a:t>Question 1.</a:t>
            </a:r>
            <a:r>
              <a:rPr lang="en-US" altLang="en-US" sz="1400" dirty="0">
                <a:latin typeface="Arial" panose="020B0604020202020204" pitchFamily="34" charset="0"/>
                <a:ea typeface="Times New Roman" panose="02020603050405020304" pitchFamily="18" charset="0"/>
              </a:rPr>
              <a:t> Most master students noted that the lectures were interesting and relevant. Modern teaching methods were used: presentations, video. Some of them admitted friendly atmosphere during the lecture courses.</a:t>
            </a:r>
          </a:p>
          <a:p>
            <a:pPr lvl="0" algn="just" eaLnBrk="0" fontAlgn="base" hangingPunct="0">
              <a:spcBef>
                <a:spcPct val="0"/>
              </a:spcBef>
              <a:spcAft>
                <a:spcPct val="0"/>
              </a:spcAft>
            </a:pPr>
            <a:endParaRPr lang="en-US" altLang="en-US" sz="1400" dirty="0">
              <a:latin typeface="Arial" panose="020B0604020202020204" pitchFamily="34" charset="0"/>
              <a:ea typeface="Times New Roman" panose="02020603050405020304" pitchFamily="18" charset="0"/>
            </a:endParaRPr>
          </a:p>
          <a:p>
            <a:pPr lvl="0" algn="just" eaLnBrk="0" fontAlgn="base" hangingPunct="0">
              <a:spcBef>
                <a:spcPct val="0"/>
              </a:spcBef>
              <a:spcAft>
                <a:spcPct val="0"/>
              </a:spcAft>
            </a:pPr>
            <a:r>
              <a:rPr lang="en-US" altLang="en-US" sz="1400" u="sng" dirty="0">
                <a:latin typeface="Arial" panose="020B0604020202020204" pitchFamily="34" charset="0"/>
                <a:ea typeface="Times New Roman" panose="02020603050405020304" pitchFamily="18" charset="0"/>
              </a:rPr>
              <a:t>Question </a:t>
            </a:r>
            <a:r>
              <a:rPr lang="en-US" altLang="en-US" sz="1400" dirty="0">
                <a:latin typeface="Arial" panose="020B0604020202020204" pitchFamily="34" charset="0"/>
                <a:ea typeface="Times New Roman" panose="02020603050405020304" pitchFamily="18" charset="0"/>
              </a:rPr>
              <a:t>2. We received a large amount of information on the subjects studied and mastered the skills to work with modern software for physical processes simulation as well. We also learned about nanomaterials and nanotechnologies.</a:t>
            </a:r>
          </a:p>
          <a:p>
            <a:pPr lvl="0" algn="just" eaLnBrk="0" fontAlgn="base" hangingPunct="0">
              <a:spcBef>
                <a:spcPct val="0"/>
              </a:spcBef>
              <a:spcAft>
                <a:spcPct val="0"/>
              </a:spcAft>
            </a:pPr>
            <a:r>
              <a:rPr lang="en-US" altLang="en-US" sz="1400" u="sng" dirty="0">
                <a:latin typeface="Arial" panose="020B0604020202020204" pitchFamily="34" charset="0"/>
                <a:ea typeface="Times New Roman" panose="02020603050405020304" pitchFamily="18" charset="0"/>
              </a:rPr>
              <a:t>Question 3.</a:t>
            </a:r>
            <a:r>
              <a:rPr lang="en-US" altLang="en-US" sz="1400" dirty="0">
                <a:latin typeface="Arial" panose="020B0604020202020204" pitchFamily="34" charset="0"/>
                <a:ea typeface="Times New Roman" panose="02020603050405020304" pitchFamily="18" charset="0"/>
              </a:rPr>
              <a:t> Most mater students noted the necessity for getting more audio and video materials to increase the efficiency of self-study.</a:t>
            </a:r>
          </a:p>
        </p:txBody>
      </p:sp>
      <p:sp>
        <p:nvSpPr>
          <p:cNvPr id="6" name="Rectangle 5"/>
          <p:cNvSpPr/>
          <p:nvPr/>
        </p:nvSpPr>
        <p:spPr>
          <a:xfrm>
            <a:off x="1481667" y="465513"/>
            <a:ext cx="6096000" cy="1636025"/>
          </a:xfrm>
          <a:prstGeom prst="rect">
            <a:avLst/>
          </a:prstGeom>
        </p:spPr>
        <p:txBody>
          <a:bodyPr>
            <a:spAutoFit/>
          </a:bodyPr>
          <a:lstStyle/>
          <a:p>
            <a:pPr marL="107950" algn="ctr">
              <a:lnSpc>
                <a:spcPct val="115000"/>
              </a:lnSpc>
              <a:spcAft>
                <a:spcPts val="0"/>
              </a:spcAft>
            </a:pPr>
            <a:r>
              <a:rPr lang="en-US" sz="1400" b="1" dirty="0">
                <a:latin typeface="Times New Roman" panose="02020603050405020304" pitchFamily="18" charset="0"/>
                <a:ea typeface="Times New Roman" panose="02020603050405020304" pitchFamily="18" charset="0"/>
              </a:rPr>
              <a:t>Report </a:t>
            </a:r>
            <a:endParaRPr lang="en-US" sz="1400" dirty="0">
              <a:latin typeface="Times New Roman" panose="02020603050405020304" pitchFamily="18" charset="0"/>
              <a:ea typeface="Times New Roman" panose="02020603050405020304" pitchFamily="18" charset="0"/>
            </a:endParaRPr>
          </a:p>
          <a:p>
            <a:pPr marL="107950" algn="ctr">
              <a:lnSpc>
                <a:spcPct val="115000"/>
              </a:lnSpc>
              <a:spcAft>
                <a:spcPts val="0"/>
              </a:spcAft>
            </a:pPr>
            <a:r>
              <a:rPr lang="en-US" sz="1400" b="1" dirty="0">
                <a:latin typeface="Times New Roman" panose="02020603050405020304" pitchFamily="18" charset="0"/>
                <a:ea typeface="Times New Roman" panose="02020603050405020304" pitchFamily="18" charset="0"/>
              </a:rPr>
              <a:t>on the Spring semester testing of courses and laboratory practices</a:t>
            </a:r>
            <a:endParaRPr lang="en-US" sz="1400" dirty="0">
              <a:latin typeface="Times New Roman" panose="02020603050405020304" pitchFamily="18" charset="0"/>
              <a:ea typeface="Times New Roman" panose="02020603050405020304" pitchFamily="18" charset="0"/>
            </a:endParaRPr>
          </a:p>
          <a:p>
            <a:pPr marL="107950" algn="ctr">
              <a:lnSpc>
                <a:spcPct val="115000"/>
              </a:lnSpc>
              <a:spcAft>
                <a:spcPts val="600"/>
              </a:spcAft>
            </a:pPr>
            <a:r>
              <a:rPr lang="en-US" sz="1400" b="1" dirty="0">
                <a:latin typeface="Times New Roman" panose="02020603050405020304" pitchFamily="18" charset="0"/>
                <a:ea typeface="Times New Roman" panose="02020603050405020304" pitchFamily="18" charset="0"/>
              </a:rPr>
              <a:t>in the framework of the project «PHYSICS» program ERASMUS+ EU</a:t>
            </a:r>
            <a:endParaRPr lang="en-US" sz="14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GB" sz="1400" dirty="0">
                <a:latin typeface="Times New Roman" panose="02020603050405020304" pitchFamily="18" charset="0"/>
                <a:ea typeface="Times New Roman" panose="02020603050405020304" pitchFamily="18" charset="0"/>
              </a:rPr>
              <a:t>Date of testing</a:t>
            </a:r>
            <a:r>
              <a:rPr lang="en-US" sz="1400" dirty="0">
                <a:latin typeface="Times New Roman" panose="02020603050405020304" pitchFamily="18" charset="0"/>
                <a:ea typeface="Times New Roman" panose="02020603050405020304" pitchFamily="18" charset="0"/>
              </a:rPr>
              <a:t>: 18.04-25.06.2018</a:t>
            </a:r>
          </a:p>
          <a:p>
            <a:pPr algn="just">
              <a:lnSpc>
                <a:spcPct val="115000"/>
              </a:lnSpc>
              <a:spcAft>
                <a:spcPts val="0"/>
              </a:spcAft>
            </a:pPr>
            <a:r>
              <a:rPr lang="en-GB" sz="1400" dirty="0">
                <a:latin typeface="Times New Roman" panose="02020603050405020304" pitchFamily="18" charset="0"/>
                <a:ea typeface="Times New Roman" panose="02020603050405020304" pitchFamily="18" charset="0"/>
              </a:rPr>
              <a:t>How many questionnaire forms have been proceeded: </a:t>
            </a:r>
            <a:r>
              <a:rPr lang="en-US" sz="1400" dirty="0">
                <a:latin typeface="Times New Roman" panose="02020603050405020304" pitchFamily="18" charset="0"/>
                <a:ea typeface="Times New Roman" panose="02020603050405020304" pitchFamily="18" charset="0"/>
              </a:rPr>
              <a:t>31</a:t>
            </a:r>
          </a:p>
          <a:p>
            <a:pPr algn="just">
              <a:lnSpc>
                <a:spcPct val="115000"/>
              </a:lnSpc>
              <a:spcAft>
                <a:spcPts val="0"/>
              </a:spcAft>
            </a:pPr>
            <a:r>
              <a:rPr lang="en-GB" sz="1400" dirty="0">
                <a:latin typeface="Times New Roman" panose="02020603050405020304" pitchFamily="18" charset="0"/>
                <a:ea typeface="Times New Roman" panose="02020603050405020304" pitchFamily="18" charset="0"/>
              </a:rPr>
              <a:t>How many questionnaire forms were found valid: </a:t>
            </a:r>
            <a:r>
              <a:rPr lang="en-US" sz="1400" dirty="0">
                <a:latin typeface="Times New Roman" panose="02020603050405020304" pitchFamily="18" charset="0"/>
                <a:ea typeface="Times New Roman" panose="02020603050405020304" pitchFamily="18" charset="0"/>
              </a:rPr>
              <a:t>31</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065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369"/>
            <a:ext cx="10515600" cy="582526"/>
          </a:xfrm>
        </p:spPr>
        <p:txBody>
          <a:bodyPr>
            <a:normAutofit fontScale="90000"/>
          </a:bodyPr>
          <a:lstStyle/>
          <a:p>
            <a:r>
              <a:rPr lang="en-US" dirty="0"/>
              <a:t>Training Evaluation Sheet for </a:t>
            </a:r>
            <a:r>
              <a:rPr lang="en-US" dirty="0" smtClean="0"/>
              <a:t>teachers</a:t>
            </a:r>
            <a:endParaRPr lang="en-US" dirty="0"/>
          </a:p>
        </p:txBody>
      </p:sp>
      <p:sp>
        <p:nvSpPr>
          <p:cNvPr id="5" name="Rectangle 2"/>
          <p:cNvSpPr>
            <a:spLocks noChangeArrowheads="1"/>
          </p:cNvSpPr>
          <p:nvPr/>
        </p:nvSpPr>
        <p:spPr bwMode="auto">
          <a:xfrm>
            <a:off x="1213658" y="1538376"/>
            <a:ext cx="923544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Questionnaire for staff</a:t>
            </a:r>
            <a:endParaRPr kumimoji="0" lang="en-US"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Title of training course: _________________________________________</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Level of training course (Bachelor, Master, Course year)):_______________________________</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Date: ___________________</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Name of Trainer(s): ____________________________________________</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Room: _________________</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8680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49423398"/>
              </p:ext>
            </p:extLst>
          </p:nvPr>
        </p:nvGraphicFramePr>
        <p:xfrm>
          <a:off x="182881" y="109622"/>
          <a:ext cx="11696008" cy="6701028"/>
        </p:xfrm>
        <a:graphic>
          <a:graphicData uri="http://schemas.openxmlformats.org/drawingml/2006/table">
            <a:tbl>
              <a:tblPr firstRow="1" firstCol="1" lastRow="1" lastCol="1" bandRow="1" bandCol="1"/>
              <a:tblGrid>
                <a:gridCol w="5281528">
                  <a:extLst>
                    <a:ext uri="{9D8B030D-6E8A-4147-A177-3AD203B41FA5}">
                      <a16:colId xmlns:a16="http://schemas.microsoft.com/office/drawing/2014/main" val="3465493428"/>
                    </a:ext>
                  </a:extLst>
                </a:gridCol>
                <a:gridCol w="2444586">
                  <a:extLst>
                    <a:ext uri="{9D8B030D-6E8A-4147-A177-3AD203B41FA5}">
                      <a16:colId xmlns:a16="http://schemas.microsoft.com/office/drawing/2014/main" val="686643837"/>
                    </a:ext>
                  </a:extLst>
                </a:gridCol>
                <a:gridCol w="252520">
                  <a:extLst>
                    <a:ext uri="{9D8B030D-6E8A-4147-A177-3AD203B41FA5}">
                      <a16:colId xmlns:a16="http://schemas.microsoft.com/office/drawing/2014/main" val="4238414805"/>
                    </a:ext>
                  </a:extLst>
                </a:gridCol>
                <a:gridCol w="252520">
                  <a:extLst>
                    <a:ext uri="{9D8B030D-6E8A-4147-A177-3AD203B41FA5}">
                      <a16:colId xmlns:a16="http://schemas.microsoft.com/office/drawing/2014/main" val="898521011"/>
                    </a:ext>
                  </a:extLst>
                </a:gridCol>
                <a:gridCol w="252520">
                  <a:extLst>
                    <a:ext uri="{9D8B030D-6E8A-4147-A177-3AD203B41FA5}">
                      <a16:colId xmlns:a16="http://schemas.microsoft.com/office/drawing/2014/main" val="2285521320"/>
                    </a:ext>
                  </a:extLst>
                </a:gridCol>
                <a:gridCol w="252520">
                  <a:extLst>
                    <a:ext uri="{9D8B030D-6E8A-4147-A177-3AD203B41FA5}">
                      <a16:colId xmlns:a16="http://schemas.microsoft.com/office/drawing/2014/main" val="3318837038"/>
                    </a:ext>
                  </a:extLst>
                </a:gridCol>
                <a:gridCol w="252520">
                  <a:extLst>
                    <a:ext uri="{9D8B030D-6E8A-4147-A177-3AD203B41FA5}">
                      <a16:colId xmlns:a16="http://schemas.microsoft.com/office/drawing/2014/main" val="2200348561"/>
                    </a:ext>
                  </a:extLst>
                </a:gridCol>
                <a:gridCol w="2707294">
                  <a:extLst>
                    <a:ext uri="{9D8B030D-6E8A-4147-A177-3AD203B41FA5}">
                      <a16:colId xmlns:a16="http://schemas.microsoft.com/office/drawing/2014/main" val="2146600400"/>
                    </a:ext>
                  </a:extLst>
                </a:gridCol>
              </a:tblGrid>
              <a:tr h="181827">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Full number of students registered for the course</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4330175"/>
                  </a:ext>
                </a:extLst>
              </a:tr>
              <a:tr h="181827">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Evaluation of average attendance of the lectures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86333649"/>
                  </a:ext>
                </a:extLst>
              </a:tr>
              <a:tr h="282952">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Evaluation of average attendance of the classes,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600"/>
                        </a:spcAft>
                      </a:pPr>
                      <a:r>
                        <a:rPr lang="en-US" sz="1400">
                          <a:effectLst/>
                          <a:latin typeface="Times New Roman" panose="02020603050405020304" pitchFamily="18" charset="0"/>
                          <a:ea typeface="Times New Roman" panose="02020603050405020304" pitchFamily="18" charset="0"/>
                        </a:rPr>
                        <a:t>Lect</a:t>
                      </a:r>
                    </a:p>
                    <a:p>
                      <a:pPr algn="ctr">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a:lnSpc>
                          <a:spcPct val="115000"/>
                        </a:lnSpc>
                        <a:spcAft>
                          <a:spcPts val="600"/>
                        </a:spcAft>
                      </a:pPr>
                      <a:r>
                        <a:rPr lang="en-US" sz="1400">
                          <a:effectLst/>
                          <a:latin typeface="Times New Roman" panose="02020603050405020304" pitchFamily="18" charset="0"/>
                          <a:ea typeface="Times New Roman" panose="02020603050405020304" pitchFamily="18" charset="0"/>
                        </a:rPr>
                        <a:t>Pract</a:t>
                      </a:r>
                    </a:p>
                    <a:p>
                      <a:pPr algn="ctr">
                        <a:lnSpc>
                          <a:spcPct val="115000"/>
                        </a:lnSpc>
                        <a:spcAft>
                          <a:spcPts val="600"/>
                        </a:spcAft>
                      </a:pPr>
                      <a:r>
                        <a:rPr lang="ru-RU" sz="140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29646" marR="29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600"/>
                        </a:spcAft>
                      </a:pPr>
                      <a:r>
                        <a:rPr lang="en-US" sz="1400">
                          <a:effectLst/>
                          <a:latin typeface="Times New Roman" panose="02020603050405020304" pitchFamily="18" charset="0"/>
                          <a:ea typeface="Times New Roman" panose="02020603050405020304" pitchFamily="18" charset="0"/>
                        </a:rPr>
                        <a:t>Lab</a:t>
                      </a:r>
                    </a:p>
                    <a:p>
                      <a:pPr algn="ctr">
                        <a:lnSpc>
                          <a:spcPct val="115000"/>
                        </a:lnSpc>
                        <a:spcAft>
                          <a:spcPts val="600"/>
                        </a:spcAft>
                      </a:pPr>
                      <a:r>
                        <a:rPr lang="ru-RU" sz="1400">
                          <a:effectLst/>
                          <a:latin typeface="Times New Roman" panose="02020603050405020304" pitchFamily="18" charset="0"/>
                          <a:ea typeface="Times New Roman" panose="02020603050405020304" pitchFamily="18" charset="0"/>
                        </a:rPr>
                        <a:t>-</a:t>
                      </a:r>
                      <a:endParaRPr lang="en-US" sz="1400">
                        <a:effectLst/>
                        <a:latin typeface="Times New Roman" panose="02020603050405020304" pitchFamily="18" charset="0"/>
                        <a:ea typeface="Times New Roman" panose="02020603050405020304" pitchFamily="18" charset="0"/>
                      </a:endParaRPr>
                    </a:p>
                  </a:txBody>
                  <a:tcPr marL="29646" marR="29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851407885"/>
                  </a:ext>
                </a:extLst>
              </a:tr>
              <a:tr h="83338">
                <a:tc gridSpan="8">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7430577"/>
                  </a:ext>
                </a:extLst>
              </a:tr>
              <a:tr h="923234">
                <a:tc>
                  <a:txBody>
                    <a:bodyPr/>
                    <a:lstStyle/>
                    <a:p>
                      <a:pPr algn="l">
                        <a:lnSpc>
                          <a:spcPct val="115000"/>
                        </a:lnSpc>
                        <a:spcAft>
                          <a:spcPts val="600"/>
                        </a:spcAft>
                      </a:pPr>
                      <a:r>
                        <a:rPr lang="en-US" sz="1400" dirty="0">
                          <a:effectLst/>
                          <a:latin typeface="Times New Roman" panose="02020603050405020304" pitchFamily="18" charset="0"/>
                          <a:ea typeface="Times New Roman" panose="02020603050405020304" pitchFamily="18" charset="0"/>
                        </a:rPr>
                        <a:t>The number of students with intermediate control assessment on laboratory and practical exercises</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dirty="0">
                          <a:effectLst/>
                          <a:latin typeface="Times New Roman" panose="02020603050405020304" pitchFamily="18" charset="0"/>
                          <a:ea typeface="Times New Roman" panose="02020603050405020304" pitchFamily="18" charset="0"/>
                        </a:rPr>
                        <a:t>High</a:t>
                      </a: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rPr>
                        <a:t>(9-10)</a:t>
                      </a:r>
                      <a:endParaRPr lang="en-US" sz="1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1400" b="1"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en-US" sz="1400" dirty="0">
                          <a:effectLst/>
                          <a:latin typeface="Times New Roman" panose="02020603050405020304" pitchFamily="18" charset="0"/>
                          <a:ea typeface="Times New Roman" panose="02020603050405020304" pitchFamily="18" charset="0"/>
                        </a:rPr>
                        <a:t>Average</a:t>
                      </a: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rPr>
                        <a:t>(6-8</a:t>
                      </a:r>
                      <a:r>
                        <a:rPr lang="ru-RU" sz="1400" dirty="0" smtClean="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1400" b="1"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just">
                        <a:lnSpc>
                          <a:spcPct val="115000"/>
                        </a:lnSpc>
                        <a:spcAft>
                          <a:spcPts val="0"/>
                        </a:spcAft>
                      </a:pPr>
                      <a:r>
                        <a:rPr lang="en-US" sz="1400" dirty="0">
                          <a:effectLst/>
                          <a:latin typeface="Times New Roman" panose="02020603050405020304" pitchFamily="18" charset="0"/>
                          <a:ea typeface="Times New Roman" panose="02020603050405020304" pitchFamily="18" charset="0"/>
                        </a:rPr>
                        <a:t>Low</a:t>
                      </a:r>
                    </a:p>
                    <a:p>
                      <a:pPr algn="just">
                        <a:lnSpc>
                          <a:spcPct val="115000"/>
                        </a:lnSpc>
                        <a:spcAft>
                          <a:spcPts val="0"/>
                        </a:spcAft>
                      </a:pPr>
                      <a:r>
                        <a:rPr lang="ru-RU" sz="1400" dirty="0">
                          <a:effectLst/>
                          <a:latin typeface="Times New Roman" panose="02020603050405020304" pitchFamily="18" charset="0"/>
                          <a:ea typeface="Times New Roman" panose="02020603050405020304" pitchFamily="18" charset="0"/>
                        </a:rPr>
                        <a:t>(4-5)</a:t>
                      </a:r>
                      <a:endParaRPr lang="en-US" sz="1400" dirty="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just">
                        <a:lnSpc>
                          <a:spcPct val="115000"/>
                        </a:lnSpc>
                        <a:spcAft>
                          <a:spcPts val="0"/>
                        </a:spcAft>
                      </a:pPr>
                      <a:r>
                        <a:rPr lang="en-US" sz="1400" dirty="0">
                          <a:effectLst/>
                          <a:latin typeface="Times New Roman" panose="02020603050405020304" pitchFamily="18" charset="0"/>
                          <a:ea typeface="Times New Roman" panose="02020603050405020304" pitchFamily="18" charset="0"/>
                        </a:rPr>
                        <a:t>Failed</a:t>
                      </a:r>
                    </a:p>
                    <a:p>
                      <a:pPr algn="just">
                        <a:lnSpc>
                          <a:spcPct val="115000"/>
                        </a:lnSpc>
                        <a:spcAft>
                          <a:spcPts val="0"/>
                        </a:spcAft>
                      </a:pPr>
                      <a:r>
                        <a:rPr lang="en-US" sz="1400" dirty="0">
                          <a:effectLst/>
                          <a:latin typeface="Times New Roman" panose="02020603050405020304" pitchFamily="18" charset="0"/>
                          <a:ea typeface="Times New Roman" panose="02020603050405020304" pitchFamily="18" charset="0"/>
                        </a:rPr>
                        <a:t>(&lt; 4)</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358692"/>
                  </a:ext>
                </a:extLst>
              </a:tr>
              <a:tr h="916713">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The number of students who have ultimate control assessment (the exam)</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High</a:t>
                      </a:r>
                    </a:p>
                    <a:p>
                      <a:pPr algn="just">
                        <a:lnSpc>
                          <a:spcPct val="115000"/>
                        </a:lnSpc>
                        <a:spcAft>
                          <a:spcPts val="0"/>
                        </a:spcAft>
                      </a:pPr>
                      <a:r>
                        <a:rPr lang="ru-RU" sz="1400">
                          <a:effectLst/>
                          <a:latin typeface="Times New Roman" panose="02020603050405020304" pitchFamily="18" charset="0"/>
                          <a:ea typeface="Times New Roman" panose="02020603050405020304" pitchFamily="18" charset="0"/>
                        </a:rPr>
                        <a:t>(9-10)</a:t>
                      </a:r>
                      <a:endParaRPr lang="en-US" sz="14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Average</a:t>
                      </a:r>
                    </a:p>
                    <a:p>
                      <a:pPr algn="just">
                        <a:lnSpc>
                          <a:spcPct val="115000"/>
                        </a:lnSpc>
                        <a:spcAft>
                          <a:spcPts val="0"/>
                        </a:spcAft>
                      </a:pPr>
                      <a:r>
                        <a:rPr lang="ru-RU" sz="1400">
                          <a:effectLst/>
                          <a:latin typeface="Times New Roman" panose="02020603050405020304" pitchFamily="18" charset="0"/>
                          <a:ea typeface="Times New Roman" panose="02020603050405020304" pitchFamily="18" charset="0"/>
                        </a:rPr>
                        <a:t>(6-8)</a:t>
                      </a:r>
                      <a:endParaRPr lang="en-US" sz="14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ru-RU"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Low</a:t>
                      </a:r>
                    </a:p>
                    <a:p>
                      <a:pPr algn="just">
                        <a:lnSpc>
                          <a:spcPct val="115000"/>
                        </a:lnSpc>
                        <a:spcAft>
                          <a:spcPts val="0"/>
                        </a:spcAft>
                      </a:pPr>
                      <a:r>
                        <a:rPr lang="ru-RU" sz="1400">
                          <a:effectLst/>
                          <a:latin typeface="Times New Roman" panose="02020603050405020304" pitchFamily="18" charset="0"/>
                          <a:ea typeface="Times New Roman" panose="02020603050405020304" pitchFamily="18" charset="0"/>
                        </a:rPr>
                        <a:t>(4-5)</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Failed</a:t>
                      </a:r>
                    </a:p>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(&lt; 4)</a:t>
                      </a:r>
                    </a:p>
                    <a:p>
                      <a:pPr algn="just">
                        <a:lnSpc>
                          <a:spcPct val="115000"/>
                        </a:lnSpc>
                        <a:spcAft>
                          <a:spcPts val="0"/>
                        </a:spcAft>
                      </a:pPr>
                      <a:r>
                        <a:rPr lang="en-US" sz="1400">
                          <a:effectLst/>
                          <a:latin typeface="Times New Roman" panose="02020603050405020304" pitchFamily="18" charset="0"/>
                          <a:ea typeface="Times New Roman" panose="02020603050405020304" pitchFamily="18" charset="0"/>
                        </a:rPr>
                        <a:t>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585257"/>
                  </a:ext>
                </a:extLst>
              </a:tr>
              <a:tr h="83338">
                <a:tc gridSpan="8">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4954826"/>
                  </a:ext>
                </a:extLst>
              </a:tr>
              <a:tr h="90914">
                <a:tc gridSpan="8">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The proportion of tasks (in %) of all included in the course, aimed at:</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68105337"/>
                  </a:ext>
                </a:extLst>
              </a:tr>
              <a:tr h="636395">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pure application of knowledge</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development of critical thinking, causal-investigatory analysis, development of practical experience and skills</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development of new computertence, independent thinking, the ability to non-standard approaches in solving problems and making decisions</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2668339"/>
                  </a:ext>
                </a:extLst>
              </a:tr>
              <a:tr h="83338">
                <a:tc>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9711813"/>
                  </a:ext>
                </a:extLst>
              </a:tr>
              <a:tr h="90914">
                <a:tc gridSpan="8">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The proportion of students who have completed these tasks with the highest rating (in %)</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1472070"/>
                  </a:ext>
                </a:extLst>
              </a:tr>
              <a:tr h="636395">
                <a:tc>
                  <a:txBody>
                    <a:bodyPr/>
                    <a:lstStyle/>
                    <a:p>
                      <a:pPr algn="l">
                        <a:lnSpc>
                          <a:spcPct val="115000"/>
                        </a:lnSpc>
                        <a:spcAft>
                          <a:spcPts val="600"/>
                        </a:spcAft>
                      </a:pPr>
                      <a:r>
                        <a:rPr lang="en-US" sz="1400">
                          <a:effectLst/>
                          <a:latin typeface="Times New Roman" panose="02020603050405020304" pitchFamily="18" charset="0"/>
                          <a:ea typeface="Times New Roman" panose="02020603050405020304" pitchFamily="18" charset="0"/>
                        </a:rPr>
                        <a:t>pure application of knowledge</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development of critical thinking, causal-investigatory analysis, development of practical experience and skills</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lnSpc>
                          <a:spcPct val="115000"/>
                        </a:lnSpc>
                        <a:spcAft>
                          <a:spcPts val="600"/>
                        </a:spcAft>
                      </a:pPr>
                      <a:r>
                        <a:rPr lang="en-US" sz="1400">
                          <a:effectLst/>
                          <a:latin typeface="Times New Roman" panose="02020603050405020304" pitchFamily="18" charset="0"/>
                          <a:ea typeface="Times New Roman" panose="02020603050405020304" pitchFamily="18" charset="0"/>
                        </a:rPr>
                        <a:t>development of new computertence, independent thinking, the ability to non-standard approaches in solving problems and making decisions</a:t>
                      </a: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3970379"/>
                  </a:ext>
                </a:extLst>
              </a:tr>
              <a:tr h="83338">
                <a:tc>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600"/>
                        </a:spcAft>
                      </a:pPr>
                      <a:r>
                        <a:rPr lang="en-US" sz="1400" b="1">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just">
                        <a:lnSpc>
                          <a:spcPct val="115000"/>
                        </a:lnSpc>
                        <a:spcAft>
                          <a:spcPts val="600"/>
                        </a:spcAft>
                      </a:pPr>
                      <a:r>
                        <a:rPr lang="en-US" sz="1400" b="1"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9646" marR="29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8108142"/>
                  </a:ext>
                </a:extLst>
              </a:tr>
            </a:tbl>
          </a:graphicData>
        </a:graphic>
      </p:graphicFrame>
    </p:spTree>
    <p:extLst>
      <p:ext uri="{BB962C8B-B14F-4D97-AF65-F5344CB8AC3E}">
        <p14:creationId xmlns:p14="http://schemas.microsoft.com/office/powerpoint/2010/main" val="3422973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07076" y="708034"/>
            <a:ext cx="11139055" cy="407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What is, how do you think, the importance of this course</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Point out a few basic things that you consider most important in mastering this course?</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Do you have any suggestions for further improvement of the course? (If so, please give details and if you would like to be contacted about this idea please include your email address)</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lang="en-GB"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If you do not mind, please could you give us some additional information about yourself?</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Status:</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assistant/ lecturer/ assistant professor/ professor</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Teaching experience: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just started/</a:t>
            </a:r>
            <a:r>
              <a:rPr kumimoji="0" lang="en-GB" altLang="en-US"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3-7years/ 7-15years/ 15-20years/ &gt;20years/ </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________________________ Signature</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721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02132" y="-66501"/>
            <a:ext cx="4428032" cy="7007628"/>
          </a:xfrm>
          <a:prstGeom prst="rect">
            <a:avLst/>
          </a:prstGeom>
        </p:spPr>
      </p:pic>
    </p:spTree>
    <p:extLst>
      <p:ext uri="{BB962C8B-B14F-4D97-AF65-F5344CB8AC3E}">
        <p14:creationId xmlns:p14="http://schemas.microsoft.com/office/powerpoint/2010/main" val="3175741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of students organization representatives </a:t>
            </a:r>
            <a:endParaRPr lang="en-US" dirty="0"/>
          </a:p>
        </p:txBody>
      </p:sp>
      <p:sp>
        <p:nvSpPr>
          <p:cNvPr id="3" name="Content Placeholder 2"/>
          <p:cNvSpPr>
            <a:spLocks noGrp="1"/>
          </p:cNvSpPr>
          <p:nvPr>
            <p:ph idx="1"/>
          </p:nvPr>
        </p:nvSpPr>
        <p:spPr>
          <a:xfrm>
            <a:off x="838199" y="1825625"/>
            <a:ext cx="10874433" cy="4351338"/>
          </a:xfrm>
        </p:spPr>
        <p:txBody>
          <a:bodyPr/>
          <a:lstStyle/>
          <a:p>
            <a:r>
              <a:rPr lang="en-US" dirty="0" smtClean="0"/>
              <a:t>The same questionnaire as for students</a:t>
            </a:r>
          </a:p>
          <a:p>
            <a:r>
              <a:rPr lang="en-US" dirty="0" smtClean="0"/>
              <a:t>The similar consolidation r</a:t>
            </a:r>
            <a:r>
              <a:rPr lang="lv-LV" dirty="0" smtClean="0"/>
              <a:t>e</a:t>
            </a:r>
            <a:r>
              <a:rPr lang="en-US" dirty="0" smtClean="0"/>
              <a:t>porting form  </a:t>
            </a:r>
            <a:endParaRPr lang="en-US" dirty="0"/>
          </a:p>
        </p:txBody>
      </p:sp>
    </p:spTree>
    <p:extLst>
      <p:ext uri="{BB962C8B-B14F-4D97-AF65-F5344CB8AC3E}">
        <p14:creationId xmlns:p14="http://schemas.microsoft.com/office/powerpoint/2010/main" val="1014453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3309" y="154667"/>
            <a:ext cx="6204066" cy="1738938"/>
          </a:xfrm>
          <a:prstGeom prst="rect">
            <a:avLst/>
          </a:prstGeom>
        </p:spPr>
        <p:txBody>
          <a:bodyPr wrap="square">
            <a:spAutoFit/>
          </a:bodyPr>
          <a:lstStyle/>
          <a:p>
            <a:pPr algn="ctr">
              <a:spcAft>
                <a:spcPts val="600"/>
              </a:spcAft>
            </a:pPr>
            <a:r>
              <a:rPr lang="en-GB" sz="2800" b="1" dirty="0">
                <a:latin typeface="Times New Roman" panose="02020603050405020304" pitchFamily="18" charset="0"/>
                <a:ea typeface="Times New Roman" panose="02020603050405020304" pitchFamily="18" charset="0"/>
              </a:rPr>
              <a:t>Report on new curricular testing </a:t>
            </a:r>
            <a:endParaRPr lang="en-US" sz="1600" dirty="0">
              <a:latin typeface="Times New Roman" panose="02020603050405020304" pitchFamily="18" charset="0"/>
              <a:ea typeface="Times New Roman" panose="02020603050405020304" pitchFamily="18" charset="0"/>
            </a:endParaRPr>
          </a:p>
          <a:p>
            <a:pPr algn="ctr">
              <a:spcAft>
                <a:spcPts val="600"/>
              </a:spcAft>
            </a:pPr>
            <a:r>
              <a:rPr lang="en-GB" sz="2800" b="1" dirty="0">
                <a:latin typeface="Times New Roman" panose="02020603050405020304" pitchFamily="18" charset="0"/>
                <a:ea typeface="Times New Roman" panose="02020603050405020304" pitchFamily="18" charset="0"/>
              </a:rPr>
              <a:t>with feedback from stakeholders</a:t>
            </a:r>
            <a:endParaRPr lang="en-US" sz="1600" dirty="0">
              <a:latin typeface="Times New Roman" panose="02020603050405020304" pitchFamily="18" charset="0"/>
              <a:ea typeface="Times New Roman" panose="02020603050405020304" pitchFamily="18" charset="0"/>
            </a:endParaRPr>
          </a:p>
          <a:p>
            <a:pPr algn="ctr">
              <a:spcAft>
                <a:spcPts val="600"/>
              </a:spcAft>
            </a:pPr>
            <a:r>
              <a:rPr lang="en-GB" b="1" dirty="0">
                <a:solidFill>
                  <a:schemeClr val="accent1">
                    <a:lumMod val="50000"/>
                  </a:schemeClr>
                </a:solidFill>
                <a:latin typeface="Times New Roman" panose="02020603050405020304" pitchFamily="18" charset="0"/>
                <a:ea typeface="Times New Roman" panose="02020603050405020304" pitchFamily="18" charset="0"/>
              </a:rPr>
              <a:t>(Report </a:t>
            </a:r>
            <a:r>
              <a:rPr lang="lv-LV" b="1" dirty="0" smtClean="0">
                <a:solidFill>
                  <a:schemeClr val="accent1">
                    <a:lumMod val="50000"/>
                  </a:schemeClr>
                </a:solidFill>
                <a:latin typeface="Times New Roman" panose="02020603050405020304" pitchFamily="18" charset="0"/>
                <a:ea typeface="Times New Roman" panose="02020603050405020304" pitchFamily="18" charset="0"/>
              </a:rPr>
              <a:t>1</a:t>
            </a:r>
            <a:r>
              <a:rPr lang="en-GB" b="1" dirty="0" smtClean="0">
                <a:solidFill>
                  <a:schemeClr val="accent1">
                    <a:lumMod val="50000"/>
                  </a:schemeClr>
                </a:solidFill>
                <a:latin typeface="Times New Roman" panose="02020603050405020304" pitchFamily="18" charset="0"/>
                <a:ea typeface="Times New Roman" panose="02020603050405020304" pitchFamily="18" charset="0"/>
              </a:rPr>
              <a:t> </a:t>
            </a:r>
            <a:r>
              <a:rPr lang="en-GB" b="1" dirty="0">
                <a:solidFill>
                  <a:schemeClr val="accent1">
                    <a:lumMod val="50000"/>
                  </a:schemeClr>
                </a:solidFill>
                <a:latin typeface="Times New Roman" panose="02020603050405020304" pitchFamily="18" charset="0"/>
                <a:ea typeface="Times New Roman" panose="02020603050405020304" pitchFamily="18" charset="0"/>
              </a:rPr>
              <a:t>of </a:t>
            </a:r>
            <a:r>
              <a:rPr lang="lv-LV" b="1" dirty="0" err="1" smtClean="0">
                <a:solidFill>
                  <a:schemeClr val="accent1">
                    <a:lumMod val="50000"/>
                  </a:schemeClr>
                </a:solidFill>
                <a:latin typeface="Times New Roman" panose="02020603050405020304" pitchFamily="18" charset="0"/>
                <a:ea typeface="Times New Roman" panose="02020603050405020304" pitchFamily="18" charset="0"/>
              </a:rPr>
              <a:t>KhNAHU</a:t>
            </a:r>
            <a:r>
              <a:rPr lang="en-GB" b="1" dirty="0" smtClean="0">
                <a:solidFill>
                  <a:schemeClr val="accent1">
                    <a:lumMod val="50000"/>
                  </a:schemeClr>
                </a:solidFill>
                <a:latin typeface="Times New Roman" panose="02020603050405020304" pitchFamily="18" charset="0"/>
                <a:ea typeface="Times New Roman" panose="02020603050405020304" pitchFamily="18" charset="0"/>
              </a:rPr>
              <a:t> </a:t>
            </a:r>
            <a:r>
              <a:rPr lang="en-GB" b="1" dirty="0">
                <a:solidFill>
                  <a:schemeClr val="accent1">
                    <a:lumMod val="50000"/>
                  </a:schemeClr>
                </a:solidFill>
                <a:latin typeface="Times New Roman" panose="02020603050405020304" pitchFamily="18" charset="0"/>
                <a:ea typeface="Times New Roman" panose="02020603050405020304" pitchFamily="18" charset="0"/>
              </a:rPr>
              <a:t>of </a:t>
            </a:r>
            <a:r>
              <a:rPr lang="en-GB" b="1" dirty="0" smtClean="0">
                <a:solidFill>
                  <a:schemeClr val="accent1">
                    <a:lumMod val="50000"/>
                  </a:schemeClr>
                </a:solidFill>
                <a:latin typeface="Times New Roman" panose="02020603050405020304" pitchFamily="18" charset="0"/>
                <a:ea typeface="Times New Roman" panose="02020603050405020304" pitchFamily="18" charset="0"/>
              </a:rPr>
              <a:t>20</a:t>
            </a:r>
            <a:r>
              <a:rPr lang="lv-LV" b="1" dirty="0" smtClean="0">
                <a:solidFill>
                  <a:schemeClr val="accent1">
                    <a:lumMod val="50000"/>
                  </a:schemeClr>
                </a:solidFill>
                <a:latin typeface="Times New Roman" panose="02020603050405020304" pitchFamily="18" charset="0"/>
                <a:ea typeface="Times New Roman" panose="02020603050405020304" pitchFamily="18" charset="0"/>
              </a:rPr>
              <a:t>20</a:t>
            </a:r>
            <a:r>
              <a:rPr lang="en-GB" b="1" dirty="0" smtClean="0">
                <a:solidFill>
                  <a:schemeClr val="accent1">
                    <a:lumMod val="50000"/>
                  </a:schemeClr>
                </a:solidFill>
                <a:latin typeface="Times New Roman" panose="02020603050405020304" pitchFamily="18" charset="0"/>
                <a:ea typeface="Times New Roman" panose="02020603050405020304" pitchFamily="18" charset="0"/>
              </a:rPr>
              <a:t> </a:t>
            </a:r>
            <a:r>
              <a:rPr lang="en-GB" b="1" dirty="0">
                <a:solidFill>
                  <a:schemeClr val="accent1">
                    <a:lumMod val="50000"/>
                  </a:schemeClr>
                </a:solidFill>
                <a:latin typeface="Times New Roman" panose="02020603050405020304" pitchFamily="18" charset="0"/>
                <a:ea typeface="Times New Roman" panose="02020603050405020304" pitchFamily="18" charset="0"/>
              </a:rPr>
              <a:t>education year)</a:t>
            </a:r>
            <a:endParaRPr lang="en-US" sz="1600" dirty="0">
              <a:solidFill>
                <a:schemeClr val="accent1">
                  <a:lumMod val="50000"/>
                </a:schemeClr>
              </a:solidFill>
              <a:latin typeface="Times New Roman" panose="02020603050405020304" pitchFamily="18" charset="0"/>
              <a:ea typeface="Times New Roman" panose="02020603050405020304" pitchFamily="18" charset="0"/>
            </a:endParaRPr>
          </a:p>
          <a:p>
            <a:pPr algn="ctr">
              <a:spcAft>
                <a:spcPts val="600"/>
              </a:spcAft>
            </a:pPr>
            <a:r>
              <a:rPr lang="en-GB" b="1" dirty="0">
                <a:solidFill>
                  <a:schemeClr val="accent1">
                    <a:lumMod val="50000"/>
                  </a:schemeClr>
                </a:solidFill>
                <a:latin typeface="Times New Roman" panose="02020603050405020304" pitchFamily="18" charset="0"/>
                <a:ea typeface="Times New Roman" panose="02020603050405020304" pitchFamily="18" charset="0"/>
              </a:rPr>
              <a:t> </a:t>
            </a:r>
            <a:r>
              <a:rPr lang="en-GB" b="1" dirty="0" smtClean="0">
                <a:solidFill>
                  <a:schemeClr val="accent1">
                    <a:lumMod val="50000"/>
                  </a:schemeClr>
                </a:solidFill>
                <a:latin typeface="Times New Roman" panose="02020603050405020304" pitchFamily="18" charset="0"/>
                <a:ea typeface="Times New Roman" panose="02020603050405020304" pitchFamily="18" charset="0"/>
              </a:rPr>
              <a:t>Deliverable </a:t>
            </a:r>
            <a:r>
              <a:rPr lang="en-GB" b="1" dirty="0">
                <a:solidFill>
                  <a:schemeClr val="accent1">
                    <a:lumMod val="50000"/>
                  </a:schemeClr>
                </a:solidFill>
                <a:latin typeface="Times New Roman" panose="02020603050405020304" pitchFamily="18" charset="0"/>
                <a:ea typeface="Times New Roman" panose="02020603050405020304" pitchFamily="18" charset="0"/>
              </a:rPr>
              <a:t>No 2.8</a:t>
            </a:r>
            <a:endParaRPr lang="en-US" sz="1600" dirty="0">
              <a:solidFill>
                <a:schemeClr val="accent1">
                  <a:lumMod val="50000"/>
                </a:schemeClr>
              </a:solidFill>
              <a:effectLst/>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106681" y="1787236"/>
            <a:ext cx="7001361" cy="4887883"/>
          </a:xfrm>
          <a:prstGeom prst="rect">
            <a:avLst/>
          </a:prstGeom>
        </p:spPr>
      </p:pic>
    </p:spTree>
    <p:extLst>
      <p:ext uri="{BB962C8B-B14F-4D97-AF65-F5344CB8AC3E}">
        <p14:creationId xmlns:p14="http://schemas.microsoft.com/office/powerpoint/2010/main" val="2904720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for curricular evaluation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18508423"/>
              </p:ext>
            </p:extLst>
          </p:nvPr>
        </p:nvGraphicFramePr>
        <p:xfrm>
          <a:off x="838200" y="2037413"/>
          <a:ext cx="10515600" cy="1097280"/>
        </p:xfrm>
        <a:graphic>
          <a:graphicData uri="http://schemas.openxmlformats.org/drawingml/2006/table">
            <a:tbl>
              <a:tblPr firstRow="1" firstCol="1" bandRow="1"/>
              <a:tblGrid>
                <a:gridCol w="1540572">
                  <a:extLst>
                    <a:ext uri="{9D8B030D-6E8A-4147-A177-3AD203B41FA5}">
                      <a16:colId xmlns:a16="http://schemas.microsoft.com/office/drawing/2014/main" val="2496801281"/>
                    </a:ext>
                  </a:extLst>
                </a:gridCol>
                <a:gridCol w="6121844">
                  <a:extLst>
                    <a:ext uri="{9D8B030D-6E8A-4147-A177-3AD203B41FA5}">
                      <a16:colId xmlns:a16="http://schemas.microsoft.com/office/drawing/2014/main" val="2071643644"/>
                    </a:ext>
                  </a:extLst>
                </a:gridCol>
                <a:gridCol w="2853184">
                  <a:extLst>
                    <a:ext uri="{9D8B030D-6E8A-4147-A177-3AD203B41FA5}">
                      <a16:colId xmlns:a16="http://schemas.microsoft.com/office/drawing/2014/main" val="1854408812"/>
                    </a:ext>
                  </a:extLst>
                </a:gridCol>
              </a:tblGrid>
              <a:tr h="0">
                <a:tc>
                  <a:txBody>
                    <a:bodyPr/>
                    <a:lstStyle/>
                    <a:p>
                      <a:pPr>
                        <a:spcBef>
                          <a:spcPts val="100"/>
                        </a:spcBef>
                        <a:spcAft>
                          <a:spcPts val="10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(D2.8)</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tc>
                  <a:txBody>
                    <a:bodyPr/>
                    <a:lstStyle/>
                    <a:p>
                      <a:pPr algn="l">
                        <a:spcBef>
                          <a:spcPts val="600"/>
                        </a:spcBef>
                        <a:spcAft>
                          <a:spcPts val="0"/>
                        </a:spcAft>
                      </a:pPr>
                      <a:r>
                        <a:rPr lang="en-GB" sz="18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Partner’ </a:t>
                      </a:r>
                      <a:r>
                        <a:rPr lang="en-GB"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Reports on new curricula testing </a:t>
                      </a:r>
                      <a:r>
                        <a:rPr lang="en-GB" sz="18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with feedback from teaching staff, students, student’ </a:t>
                      </a:r>
                      <a:r>
                        <a:rPr lang="en-GB" sz="1800" b="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organisations </a:t>
                      </a:r>
                      <a:r>
                        <a:rPr lang="en-GB" sz="18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 entrepreneurs (professional associations, enterprises, etc.) involved in student teaching and curricula enhancement (covered also by D5.5)</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tc>
                  <a:txBody>
                    <a:bodyPr/>
                    <a:lstStyle/>
                    <a:p>
                      <a:pPr>
                        <a:spcBef>
                          <a:spcPts val="100"/>
                        </a:spcBef>
                        <a:spcAft>
                          <a:spcPts val="100"/>
                        </a:spcAft>
                      </a:pPr>
                      <a:r>
                        <a:rPr lang="en-US" sz="18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15.01.22</a:t>
                      </a:r>
                    </a:p>
                    <a:p>
                      <a:pPr>
                        <a:spcBef>
                          <a:spcPts val="100"/>
                        </a:spcBef>
                        <a:spcAft>
                          <a:spcPts val="100"/>
                        </a:spcAft>
                      </a:pPr>
                      <a:r>
                        <a:rPr lang="en-US" sz="18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14.06.22.</a:t>
                      </a:r>
                    </a:p>
                  </a:txBody>
                  <a:tcPr marL="36195" marR="36195"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65930699"/>
                  </a:ext>
                </a:extLst>
              </a:tr>
            </a:tbl>
          </a:graphicData>
        </a:graphic>
      </p:graphicFrame>
      <p:sp>
        <p:nvSpPr>
          <p:cNvPr id="9" name="TextBox 8"/>
          <p:cNvSpPr txBox="1"/>
          <p:nvPr/>
        </p:nvSpPr>
        <p:spPr>
          <a:xfrm>
            <a:off x="4081549" y="1285104"/>
            <a:ext cx="2867891" cy="461665"/>
          </a:xfrm>
          <a:prstGeom prst="rect">
            <a:avLst/>
          </a:prstGeom>
          <a:noFill/>
        </p:spPr>
        <p:txBody>
          <a:bodyPr wrap="square" rtlCol="0">
            <a:spAutoFit/>
          </a:bodyPr>
          <a:lstStyle/>
          <a:p>
            <a:r>
              <a:rPr lang="en-US" sz="2400" b="1" dirty="0" smtClean="0">
                <a:solidFill>
                  <a:srgbClr val="0070C0"/>
                </a:solidFill>
              </a:rPr>
              <a:t>Two reports</a:t>
            </a:r>
            <a:r>
              <a:rPr lang="lv-LV" sz="2400" b="1" dirty="0" smtClean="0">
                <a:solidFill>
                  <a:srgbClr val="0070C0"/>
                </a:solidFill>
              </a:rPr>
              <a:t>!</a:t>
            </a:r>
            <a:endParaRPr lang="en-US" sz="2400" b="1" dirty="0">
              <a:solidFill>
                <a:srgbClr val="0070C0"/>
              </a:solidFill>
            </a:endParaRPr>
          </a:p>
        </p:txBody>
      </p:sp>
    </p:spTree>
    <p:extLst>
      <p:ext uri="{BB962C8B-B14F-4D97-AF65-F5344CB8AC3E}">
        <p14:creationId xmlns:p14="http://schemas.microsoft.com/office/powerpoint/2010/main" val="3062627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WP2: Implementation of electronic text books:</a:t>
            </a:r>
          </a:p>
        </p:txBody>
      </p:sp>
      <p:sp>
        <p:nvSpPr>
          <p:cNvPr id="3" name="Content Placeholder 2"/>
          <p:cNvSpPr>
            <a:spLocks noGrp="1"/>
          </p:cNvSpPr>
          <p:nvPr>
            <p:ph idx="1"/>
          </p:nvPr>
        </p:nvSpPr>
        <p:spPr>
          <a:xfrm>
            <a:off x="838200" y="1642746"/>
            <a:ext cx="10515600" cy="4974186"/>
          </a:xfrm>
        </p:spPr>
        <p:txBody>
          <a:bodyPr>
            <a:normAutofit lnSpcReduction="10000"/>
          </a:bodyPr>
          <a:lstStyle/>
          <a:p>
            <a:pPr marL="0" indent="0">
              <a:buNone/>
            </a:pPr>
            <a:r>
              <a:rPr lang="en-US" dirty="0" smtClean="0"/>
              <a:t>1</a:t>
            </a:r>
            <a:r>
              <a:rPr lang="en-US" dirty="0"/>
              <a:t>. Bringing innovations to the market – RTU, GSU</a:t>
            </a:r>
          </a:p>
          <a:p>
            <a:pPr marL="0" indent="0">
              <a:buNone/>
            </a:pPr>
            <a:r>
              <a:rPr lang="en-US" dirty="0"/>
              <a:t>2. Mathematical Modelling of Mechatronic Systems – KU Leuven</a:t>
            </a:r>
          </a:p>
          <a:p>
            <a:pPr marL="0" indent="0">
              <a:buNone/>
            </a:pPr>
            <a:r>
              <a:rPr lang="en-US" dirty="0"/>
              <a:t>3. Model-oriented control in Intelligent Manufacturing Systems – CNUT</a:t>
            </a:r>
          </a:p>
          <a:p>
            <a:pPr marL="0" indent="0">
              <a:buNone/>
            </a:pPr>
            <a:r>
              <a:rPr lang="en-US" dirty="0"/>
              <a:t>4. Modern Mathematical Physics: Fundamentals and Application – BSU</a:t>
            </a:r>
          </a:p>
          <a:p>
            <a:pPr marL="0" indent="0">
              <a:buNone/>
            </a:pPr>
            <a:r>
              <a:rPr lang="en-US" dirty="0"/>
              <a:t>5. High-Performance Scientific Computing and Data Analysis – BSU</a:t>
            </a:r>
          </a:p>
          <a:p>
            <a:pPr marL="0" indent="0">
              <a:buNone/>
            </a:pPr>
            <a:r>
              <a:rPr lang="en-US" dirty="0"/>
              <a:t>6. Cyber-Physical Systems modelling and simulation – UCY</a:t>
            </a:r>
          </a:p>
          <a:p>
            <a:pPr marL="0" indent="0">
              <a:buNone/>
            </a:pPr>
            <a:r>
              <a:rPr lang="en-US" dirty="0"/>
              <a:t>7. Cyber-Physical Systems for Clean Transportation – KNAHU</a:t>
            </a:r>
          </a:p>
          <a:p>
            <a:pPr marL="0" indent="0">
              <a:buNone/>
            </a:pPr>
            <a:r>
              <a:rPr lang="en-US" dirty="0"/>
              <a:t>8. Control methods for critical infrastructure and Internet of Things (</a:t>
            </a:r>
            <a:r>
              <a:rPr lang="en-US" dirty="0" err="1"/>
              <a:t>IoT</a:t>
            </a:r>
            <a:r>
              <a:rPr lang="en-US" dirty="0"/>
              <a:t>) systems interdependencies analysis – RTU</a:t>
            </a:r>
          </a:p>
          <a:p>
            <a:pPr marL="0" indent="0">
              <a:buNone/>
            </a:pPr>
            <a:r>
              <a:rPr lang="en-US" dirty="0"/>
              <a:t>9. Computer modelling of physical processes (handbook for students and PhD students)</a:t>
            </a:r>
          </a:p>
          <a:p>
            <a:pPr marL="0" indent="0">
              <a:buNone/>
            </a:pPr>
            <a:endParaRPr lang="en-US" dirty="0"/>
          </a:p>
        </p:txBody>
      </p:sp>
    </p:spTree>
    <p:extLst>
      <p:ext uri="{BB962C8B-B14F-4D97-AF65-F5344CB8AC3E}">
        <p14:creationId xmlns:p14="http://schemas.microsoft.com/office/powerpoint/2010/main" val="473968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919978"/>
          </a:xfrm>
        </p:spPr>
        <p:txBody>
          <a:bodyPr>
            <a:normAutofit fontScale="90000"/>
          </a:bodyPr>
          <a:lstStyle/>
          <a:p>
            <a:r>
              <a:rPr lang="en-US" dirty="0"/>
              <a:t>WP5: Quality Assurance. QAP. </a:t>
            </a:r>
            <a:r>
              <a:rPr lang="en-US" dirty="0" smtClean="0"/>
              <a:t>Progress</a:t>
            </a:r>
            <a:r>
              <a:rPr lang="en-GB" dirty="0">
                <a:effectLst/>
              </a:rPr>
              <a:t>WP5: Quality Assurance. QAP. Progress.</a:t>
            </a:r>
            <a:endParaRPr lang="en-US" dirty="0"/>
          </a:p>
        </p:txBody>
      </p:sp>
    </p:spTree>
    <p:extLst>
      <p:ext uri="{BB962C8B-B14F-4D97-AF65-F5344CB8AC3E}">
        <p14:creationId xmlns:p14="http://schemas.microsoft.com/office/powerpoint/2010/main" val="4164309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272F42B-C4E2-49AA-B56A-A394913BBB3E}" type="slidenum">
              <a:rPr lang="en-US" smtClean="0"/>
              <a:pPr>
                <a:defRPr/>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61960428"/>
              </p:ext>
            </p:extLst>
          </p:nvPr>
        </p:nvGraphicFramePr>
        <p:xfrm>
          <a:off x="430876" y="124690"/>
          <a:ext cx="11231880" cy="6675120"/>
        </p:xfrm>
        <a:graphic>
          <a:graphicData uri="http://schemas.openxmlformats.org/drawingml/2006/table">
            <a:tbl>
              <a:tblPr firstRow="1" firstCol="1" bandRow="1"/>
              <a:tblGrid>
                <a:gridCol w="6751320">
                  <a:extLst>
                    <a:ext uri="{9D8B030D-6E8A-4147-A177-3AD203B41FA5}">
                      <a16:colId xmlns:a16="http://schemas.microsoft.com/office/drawing/2014/main" val="283622758"/>
                    </a:ext>
                  </a:extLst>
                </a:gridCol>
                <a:gridCol w="1126257">
                  <a:extLst>
                    <a:ext uri="{9D8B030D-6E8A-4147-A177-3AD203B41FA5}">
                      <a16:colId xmlns:a16="http://schemas.microsoft.com/office/drawing/2014/main" val="2909289099"/>
                    </a:ext>
                  </a:extLst>
                </a:gridCol>
                <a:gridCol w="3354303">
                  <a:extLst>
                    <a:ext uri="{9D8B030D-6E8A-4147-A177-3AD203B41FA5}">
                      <a16:colId xmlns:a16="http://schemas.microsoft.com/office/drawing/2014/main" val="1148301247"/>
                    </a:ext>
                  </a:extLst>
                </a:gridCol>
              </a:tblGrid>
              <a:tr h="127750">
                <a:tc gridSpan="3">
                  <a:txBody>
                    <a:bodyPr/>
                    <a:lstStyle/>
                    <a:p>
                      <a:pPr algn="ctr">
                        <a:spcAft>
                          <a:spcPts val="300"/>
                        </a:spcAft>
                      </a:pPr>
                      <a:r>
                        <a:rPr lang="en-GB" sz="1200" b="1">
                          <a:solidFill>
                            <a:srgbClr val="244061"/>
                          </a:solidFill>
                          <a:effectLst/>
                          <a:latin typeface="Times New Roman" panose="02020603050405020304" pitchFamily="18" charset="0"/>
                          <a:ea typeface="Times New Roman" panose="02020603050405020304" pitchFamily="18" charset="0"/>
                        </a:rPr>
                        <a:t>Day 1: Monday November 15</a:t>
                      </a:r>
                      <a:r>
                        <a:rPr lang="en-GB" sz="1200" b="1" baseline="30000">
                          <a:solidFill>
                            <a:srgbClr val="244061"/>
                          </a:solidFill>
                          <a:effectLst/>
                          <a:latin typeface="Times New Roman" panose="02020603050405020304" pitchFamily="18" charset="0"/>
                          <a:ea typeface="Times New Roman" panose="02020603050405020304" pitchFamily="18" charset="0"/>
                        </a:rPr>
                        <a:t>th</a:t>
                      </a:r>
                      <a:r>
                        <a:rPr lang="en-GB" sz="1200" b="1">
                          <a:solidFill>
                            <a:srgbClr val="244061"/>
                          </a:solidFill>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5363957"/>
                  </a:ext>
                </a:extLst>
              </a:tr>
              <a:tr h="127750">
                <a:tc>
                  <a:txBody>
                    <a:bodyPr/>
                    <a:lstStyle/>
                    <a:p>
                      <a:pPr algn="ctr">
                        <a:spcAft>
                          <a:spcPts val="300"/>
                        </a:spcAft>
                      </a:pPr>
                      <a:r>
                        <a:rPr lang="en-GB" sz="1200" b="1">
                          <a:solidFill>
                            <a:srgbClr val="244061"/>
                          </a:solidFill>
                          <a:effectLst/>
                          <a:latin typeface="Times New Roman" panose="02020603050405020304" pitchFamily="18" charset="0"/>
                          <a:ea typeface="Times New Roman" panose="02020603050405020304" pitchFamily="18" charset="0"/>
                        </a:rPr>
                        <a:t>Agenda</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244061"/>
                          </a:solidFill>
                          <a:effectLst/>
                          <a:latin typeface="Times New Roman" panose="02020603050405020304" pitchFamily="18" charset="0"/>
                          <a:ea typeface="Times New Roman" panose="02020603050405020304" pitchFamily="18" charset="0"/>
                        </a:rPr>
                        <a:t>Time</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244061"/>
                          </a:solidFill>
                          <a:effectLst/>
                          <a:latin typeface="Times New Roman" panose="02020603050405020304" pitchFamily="18" charset="0"/>
                          <a:ea typeface="Times New Roman" panose="02020603050405020304" pitchFamily="18" charset="0"/>
                        </a:rPr>
                        <a:t>Contributor</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131107"/>
                  </a:ext>
                </a:extLst>
              </a:tr>
              <a:tr h="77784">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b="1" i="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b="1">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4691599"/>
                  </a:ext>
                </a:extLst>
              </a:tr>
              <a:tr h="77784">
                <a:tc>
                  <a:txBody>
                    <a:bodyPr/>
                    <a:lstStyle/>
                    <a:p>
                      <a:pPr algn="l">
                        <a:spcBef>
                          <a:spcPts val="300"/>
                        </a:spcBef>
                        <a:spcAft>
                          <a:spcPts val="300"/>
                        </a:spcAft>
                      </a:pPr>
                      <a:r>
                        <a:rPr lang="en-GB" sz="1200" dirty="0">
                          <a:solidFill>
                            <a:srgbClr val="000000"/>
                          </a:solidFill>
                          <a:effectLst/>
                          <a:latin typeface="Times New Roman" panose="02020603050405020304" pitchFamily="18" charset="0"/>
                          <a:ea typeface="Times New Roman" panose="02020603050405020304" pitchFamily="18" charset="0"/>
                        </a:rPr>
                        <a:t>Adoption of the agenda. Project progress. </a:t>
                      </a:r>
                      <a:endParaRPr lang="en-US" sz="1200" dirty="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10.00</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A. Zabašta, RTU</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1050810"/>
                  </a:ext>
                </a:extLst>
              </a:tr>
              <a:tr h="233353">
                <a:tc>
                  <a:txBody>
                    <a:bodyPr/>
                    <a:lstStyle/>
                    <a:p>
                      <a:pPr algn="l">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WP2: Acceptance of new study programs and courses by the Ministry of Education on Ukraine and by Partner’ universities.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10.15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WP2 leader A. Hnatov, CPNU, KNU.</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851816"/>
                  </a:ext>
                </a:extLst>
              </a:tr>
              <a:tr h="155569">
                <a:tc>
                  <a:txBody>
                    <a:bodyPr/>
                    <a:lstStyle/>
                    <a:p>
                      <a:pPr algn="l">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WP2: Arrangements for testing of new developed and modernised courses.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10.45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A. Hnatov, L.</a:t>
                      </a:r>
                      <a:r>
                        <a:rPr lang="en-GB" sz="1200">
                          <a:effectLst/>
                          <a:latin typeface="Times New Roman" panose="02020603050405020304" pitchFamily="18" charset="0"/>
                          <a:ea typeface="Times New Roman" panose="02020603050405020304" pitchFamily="18" charset="0"/>
                        </a:rPr>
                        <a:t> </a:t>
                      </a:r>
                      <a:r>
                        <a:rPr lang="en-GB" sz="1200">
                          <a:solidFill>
                            <a:srgbClr val="000000"/>
                          </a:solidFill>
                          <a:effectLst/>
                          <a:latin typeface="Times New Roman" panose="02020603050405020304" pitchFamily="18" charset="0"/>
                          <a:ea typeface="Times New Roman" panose="02020603050405020304" pitchFamily="18" charset="0"/>
                        </a:rPr>
                        <a:t>Kruhlenko, V. Kazymyr</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306624"/>
                  </a:ext>
                </a:extLst>
              </a:tr>
              <a:tr h="155569">
                <a:tc>
                  <a:txBody>
                    <a:bodyPr/>
                    <a:lstStyle/>
                    <a:p>
                      <a:pPr algn="l">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WP2: Preparation for Report on Testing of developed courses and study programs</a:t>
                      </a:r>
                      <a:r>
                        <a:rPr lang="en-GB" sz="1200">
                          <a:effectLst/>
                          <a:latin typeface="Times New Roman" panose="02020603050405020304" pitchFamily="18" charset="0"/>
                          <a:ea typeface="Times New Roman" panose="02020603050405020304" pitchFamily="18" charset="0"/>
                        </a:rPr>
                        <a:t> </a:t>
                      </a:r>
                      <a:r>
                        <a:rPr lang="en-GB" sz="1200">
                          <a:solidFill>
                            <a:srgbClr val="000000"/>
                          </a:solidFill>
                          <a:effectLst/>
                          <a:latin typeface="Times New Roman" panose="02020603050405020304" pitchFamily="18" charset="0"/>
                          <a:ea typeface="Times New Roman" panose="02020603050405020304" pitchFamily="18" charset="0"/>
                        </a:rPr>
                        <a:t>in the universities.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11.15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N. Kuņicina, A. Žiravecka</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475615"/>
                  </a:ext>
                </a:extLst>
              </a:tr>
              <a:tr h="77784">
                <a:tc>
                  <a:txBody>
                    <a:bodyPr/>
                    <a:lstStyle/>
                    <a:p>
                      <a:pPr algn="l">
                        <a:spcBef>
                          <a:spcPts val="300"/>
                        </a:spcBef>
                        <a:spcAft>
                          <a:spcPts val="300"/>
                        </a:spcAft>
                      </a:pPr>
                      <a:r>
                        <a:rPr lang="en-GB" sz="1200">
                          <a:solidFill>
                            <a:srgbClr val="000000"/>
                          </a:solidFill>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184121"/>
                  </a:ext>
                </a:extLst>
              </a:tr>
              <a:tr h="124509">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Coffee break</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11.45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447570730"/>
                  </a:ext>
                </a:extLst>
              </a:tr>
              <a:tr h="1769596">
                <a:tc>
                  <a:txBody>
                    <a:bodyPr/>
                    <a:lstStyle/>
                    <a:p>
                      <a:pPr algn="l">
                        <a:spcBef>
                          <a:spcPts val="300"/>
                        </a:spcBef>
                        <a:spcAft>
                          <a:spcPts val="300"/>
                        </a:spcAft>
                      </a:pPr>
                      <a:r>
                        <a:rPr lang="en-GB" sz="1200" u="sng">
                          <a:effectLst/>
                          <a:latin typeface="Times New Roman" panose="02020603050405020304" pitchFamily="18" charset="0"/>
                          <a:ea typeface="Times New Roman" panose="02020603050405020304" pitchFamily="18" charset="0"/>
                        </a:rPr>
                        <a:t>WP2: Implementation of electronic text books</a:t>
                      </a:r>
                      <a:r>
                        <a:rPr lang="en-GB" sz="12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1. Bringing innovations to the market – RTU, GSU</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2. Mathematical Modelling of Mechatronic Systems – KU Leuven</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3. Model-oriented control in Intelligent Manufacturing Systems – CNUT</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4. Modern Mathematical Physics: Fundamentals and Application – BSU</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5. High-Performance Scientific Computing and Data Analysis – BSU</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6. Cyber-Physical Systems modelling and simulation – UCY</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7. Cyber-Physical Systems for Clean Transportation – KNAHU</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8. Control methods for critical infrastructure and Internet of Things (IoT) systems interdependencies analysis – RTU</a:t>
                      </a:r>
                      <a:endParaRPr lang="en-US" sz="1200">
                        <a:effectLst/>
                        <a:latin typeface="Times New Roman" panose="02020603050405020304" pitchFamily="18" charset="0"/>
                        <a:ea typeface="Times New Roman" panose="02020603050405020304" pitchFamily="18" charset="0"/>
                      </a:endParaRPr>
                    </a:p>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9. Computer modelling of physical processes (handbook for students and PhD students)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effectLst/>
                          <a:latin typeface="Times New Roman" panose="02020603050405020304" pitchFamily="18" charset="0"/>
                          <a:ea typeface="Times New Roman" panose="02020603050405020304" pitchFamily="18" charset="0"/>
                        </a:rPr>
                        <a:t>12.00</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u="sng">
                          <a:effectLst/>
                          <a:latin typeface="Times New Roman" panose="02020603050405020304" pitchFamily="18" charset="0"/>
                          <a:ea typeface="Times New Roman" panose="02020603050405020304" pitchFamily="18" charset="0"/>
                        </a:rPr>
                        <a:t>The leaders of the books:</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N. Kuņicina,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J. Peuteman,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V. Kazymyr,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I. Ciornei, S. Hadjistassou</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A. Hnatov</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u="sng">
                          <a:effectLst/>
                          <a:latin typeface="Times New Roman" panose="02020603050405020304" pitchFamily="18" charset="0"/>
                          <a:ea typeface="Times New Roman" panose="02020603050405020304" pitchFamily="18" charset="0"/>
                        </a:rPr>
                        <a:t>About issuing in RTU Publishing House:</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A. Galkina, N. Kuņicina</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u="none" strike="noStrike">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u="sng">
                          <a:effectLst/>
                          <a:latin typeface="Times New Roman" panose="02020603050405020304" pitchFamily="18" charset="0"/>
                          <a:ea typeface="Times New Roman" panose="02020603050405020304" pitchFamily="18" charset="0"/>
                        </a:rPr>
                        <a:t>About Belarusian books (4, 5 and 9)</a:t>
                      </a:r>
                      <a:r>
                        <a:rPr lang="en-GB" sz="12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p>
                      <a:pPr algn="l">
                        <a:spcAft>
                          <a:spcPts val="300"/>
                        </a:spcAft>
                      </a:pPr>
                      <a:r>
                        <a:rPr lang="en-GB" sz="1200">
                          <a:effectLst/>
                          <a:latin typeface="Times New Roman" panose="02020603050405020304" pitchFamily="18" charset="0"/>
                          <a:ea typeface="Times New Roman" panose="02020603050405020304" pitchFamily="18" charset="0"/>
                        </a:rPr>
                        <a:t>A. Zabašta</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256961"/>
                  </a:ext>
                </a:extLst>
              </a:tr>
              <a:tr h="155569">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WP5: Quality Assurance. QAP. Progress.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12.45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WP5 leader, S. Hadjistassou, I. Ciornei</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245565"/>
                  </a:ext>
                </a:extLst>
              </a:tr>
              <a:tr h="77784">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Lunch</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13.15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4118074176"/>
                  </a:ext>
                </a:extLst>
              </a:tr>
              <a:tr h="155569">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WP6: Dissemination of results. Dissemination and Exploitation plan. Progress.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14.15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WP6 leader L. Kruhlenko</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949581"/>
                  </a:ext>
                </a:extLst>
              </a:tr>
              <a:tr h="155569">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WP3: Application of innovative teaching methods &amp; electronic environments. Progress.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14.45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WP3 leader J. Peuteman</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362089"/>
                  </a:ext>
                </a:extLst>
              </a:tr>
              <a:tr h="155569">
                <a:tc>
                  <a:txBody>
                    <a:bodyPr/>
                    <a:lstStyle/>
                    <a:p>
                      <a:pPr algn="l">
                        <a:spcBef>
                          <a:spcPts val="300"/>
                        </a:spcBef>
                        <a:spcAft>
                          <a:spcPts val="300"/>
                        </a:spcAft>
                      </a:pPr>
                      <a:r>
                        <a:rPr lang="en-GB" sz="1200">
                          <a:effectLst/>
                          <a:latin typeface="Times New Roman" panose="02020603050405020304" pitchFamily="18" charset="0"/>
                          <a:ea typeface="Times New Roman" panose="02020603050405020304" pitchFamily="18" charset="0"/>
                        </a:rPr>
                        <a:t>WP4: Developing the Sharing Modelling and Simulation Environment platform. Progress.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effectLst/>
                          <a:latin typeface="Times New Roman" panose="02020603050405020304" pitchFamily="18" charset="0"/>
                          <a:ea typeface="Times New Roman" panose="02020603050405020304" pitchFamily="18" charset="0"/>
                        </a:rPr>
                        <a:t>15.00</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WP4 leader V. Kazymyr</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4506837"/>
                  </a:ext>
                </a:extLst>
              </a:tr>
              <a:tr h="155569">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Planning of students training at RTU in January - February 2022</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effectLst/>
                          <a:latin typeface="Times New Roman" panose="02020603050405020304" pitchFamily="18" charset="0"/>
                          <a:ea typeface="Times New Roman" panose="02020603050405020304" pitchFamily="18" charset="0"/>
                        </a:rPr>
                        <a:t>15.15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RTU: N. Kunicina, A. Zhiravecka, A. Zabašta</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6684492"/>
                  </a:ext>
                </a:extLst>
              </a:tr>
              <a:tr h="155569">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Planning of students training at KU Leuven in January - February 2022</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effectLst/>
                          <a:latin typeface="Times New Roman" panose="02020603050405020304" pitchFamily="18" charset="0"/>
                          <a:ea typeface="Times New Roman" panose="02020603050405020304" pitchFamily="18" charset="0"/>
                        </a:rPr>
                        <a:t>15.30</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KU Leuven: J. Peuteman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971541"/>
                  </a:ext>
                </a:extLst>
              </a:tr>
              <a:tr h="77784">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Coffee break</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15.45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621186362"/>
                  </a:ext>
                </a:extLst>
              </a:tr>
              <a:tr h="155569">
                <a:tc>
                  <a:txBody>
                    <a:bodyPr/>
                    <a:lstStyle/>
                    <a:p>
                      <a:pPr algn="just">
                        <a:spcAft>
                          <a:spcPts val="0"/>
                        </a:spcAft>
                      </a:pPr>
                      <a:r>
                        <a:rPr lang="en-GB" sz="1200">
                          <a:solidFill>
                            <a:srgbClr val="000000"/>
                          </a:solidFill>
                          <a:effectLst/>
                          <a:latin typeface="Times New Roman" panose="02020603050405020304" pitchFamily="18" charset="0"/>
                          <a:ea typeface="Times New Roman" panose="02020603050405020304" pitchFamily="18" charset="0"/>
                        </a:rPr>
                        <a:t>Planning of students training UCY in January - February 2022</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effectLst/>
                          <a:latin typeface="Times New Roman" panose="02020603050405020304" pitchFamily="18" charset="0"/>
                          <a:ea typeface="Times New Roman" panose="02020603050405020304" pitchFamily="18" charset="0"/>
                        </a:rPr>
                        <a:t>16.00</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UCY: I. Ciornei,</a:t>
                      </a:r>
                      <a:r>
                        <a:rPr lang="en-GB" sz="1200">
                          <a:effectLst/>
                          <a:latin typeface="Times New Roman" panose="02020603050405020304" pitchFamily="18" charset="0"/>
                          <a:ea typeface="Times New Roman" panose="02020603050405020304" pitchFamily="18" charset="0"/>
                        </a:rPr>
                        <a:t> </a:t>
                      </a:r>
                      <a:r>
                        <a:rPr lang="en-GB" sz="1200">
                          <a:solidFill>
                            <a:srgbClr val="000000"/>
                          </a:solidFill>
                          <a:effectLst/>
                          <a:latin typeface="Times New Roman" panose="02020603050405020304" pitchFamily="18" charset="0"/>
                          <a:ea typeface="Times New Roman" panose="02020603050405020304" pitchFamily="18" charset="0"/>
                        </a:rPr>
                        <a:t>S. Hadjistassou</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873375"/>
                  </a:ext>
                </a:extLst>
              </a:tr>
              <a:tr h="77784">
                <a:tc>
                  <a:txBody>
                    <a:bodyPr/>
                    <a:lstStyle/>
                    <a:p>
                      <a:pPr algn="l">
                        <a:spcAft>
                          <a:spcPts val="300"/>
                        </a:spcAft>
                      </a:pPr>
                      <a:r>
                        <a:rPr lang="en-GB" sz="1200">
                          <a:solidFill>
                            <a:srgbClr val="000000"/>
                          </a:solidFill>
                          <a:effectLst/>
                          <a:latin typeface="Times New Roman" panose="02020603050405020304" pitchFamily="18" charset="0"/>
                          <a:ea typeface="Times New Roman" panose="02020603050405020304" pitchFamily="18" charset="0"/>
                        </a:rPr>
                        <a:t>Other issues and conclusion of the day 1</a:t>
                      </a:r>
                      <a:endParaRPr lang="en-US" sz="120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200">
                          <a:effectLst/>
                          <a:latin typeface="Times New Roman" panose="02020603050405020304" pitchFamily="18" charset="0"/>
                          <a:ea typeface="Times New Roman" panose="02020603050405020304" pitchFamily="18" charset="0"/>
                        </a:rPr>
                        <a:t>16.15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200">
                          <a:effectLst/>
                          <a:latin typeface="Times New Roman" panose="02020603050405020304" pitchFamily="18" charset="0"/>
                          <a:ea typeface="Times New Roman" panose="02020603050405020304" pitchFamily="18" charset="0"/>
                        </a:rPr>
                        <a:t>All participants</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394143"/>
                  </a:ext>
                </a:extLst>
              </a:tr>
              <a:tr h="101552">
                <a:tc>
                  <a:txBody>
                    <a:bodyPr/>
                    <a:lstStyle/>
                    <a:p>
                      <a:pPr algn="l">
                        <a:spcAft>
                          <a:spcPts val="300"/>
                        </a:spcAft>
                      </a:pPr>
                      <a:r>
                        <a:rPr lang="en-GB" sz="1200" b="1" i="1" dirty="0">
                          <a:solidFill>
                            <a:srgbClr val="1F4E79"/>
                          </a:solidFill>
                          <a:effectLst/>
                          <a:latin typeface="Times New Roman" panose="02020603050405020304" pitchFamily="18" charset="0"/>
                          <a:ea typeface="Times New Roman" panose="02020603050405020304" pitchFamily="18" charset="0"/>
                        </a:rPr>
                        <a:t>The end of the day</a:t>
                      </a:r>
                      <a:endParaRPr lang="en-US" sz="1200" dirty="0">
                        <a:effectLst/>
                        <a:latin typeface="Times New Roman" panose="02020603050405020304" pitchFamily="18" charset="0"/>
                        <a:ea typeface="Times New Roman" panose="02020603050405020304" pitchFamily="18" charset="0"/>
                      </a:endParaRPr>
                    </a:p>
                  </a:txBody>
                  <a:tcPr marL="29169" marR="29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Bef>
                          <a:spcPts val="300"/>
                        </a:spcBef>
                        <a:spcAft>
                          <a:spcPts val="300"/>
                        </a:spcAft>
                      </a:pPr>
                      <a:r>
                        <a:rPr lang="en-GB" sz="1200" b="1" i="1">
                          <a:solidFill>
                            <a:srgbClr val="1F4E79"/>
                          </a:solidFill>
                          <a:effectLst/>
                          <a:latin typeface="Times New Roman" panose="02020603050405020304" pitchFamily="18" charset="0"/>
                          <a:ea typeface="Times New Roman" panose="02020603050405020304" pitchFamily="18" charset="0"/>
                        </a:rPr>
                        <a:t>16.45</a:t>
                      </a:r>
                      <a:endParaRPr lang="en-US" sz="120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300"/>
                        </a:spcAft>
                      </a:pPr>
                      <a:r>
                        <a:rPr lang="en-GB" sz="1200" dirty="0">
                          <a:solidFill>
                            <a:srgbClr val="1F4E79"/>
                          </a:solidFill>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29169" marR="29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641026486"/>
                  </a:ext>
                </a:extLst>
              </a:tr>
            </a:tbl>
          </a:graphicData>
        </a:graphic>
      </p:graphicFrame>
    </p:spTree>
    <p:extLst>
      <p:ext uri="{BB962C8B-B14F-4D97-AF65-F5344CB8AC3E}">
        <p14:creationId xmlns:p14="http://schemas.microsoft.com/office/powerpoint/2010/main" val="2264618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919978"/>
          </a:xfrm>
        </p:spPr>
        <p:txBody>
          <a:bodyPr>
            <a:normAutofit fontScale="90000"/>
          </a:bodyPr>
          <a:lstStyle/>
          <a:p>
            <a:r>
              <a:rPr lang="en-US" dirty="0"/>
              <a:t>WP6: Dissemination of results. Dissemination and Exploitation plan. </a:t>
            </a:r>
            <a:r>
              <a:rPr lang="en-US" dirty="0" smtClean="0"/>
              <a:t>Progress</a:t>
            </a:r>
            <a:endParaRPr lang="en-US" dirty="0"/>
          </a:p>
        </p:txBody>
      </p:sp>
    </p:spTree>
    <p:extLst>
      <p:ext uri="{BB962C8B-B14F-4D97-AF65-F5344CB8AC3E}">
        <p14:creationId xmlns:p14="http://schemas.microsoft.com/office/powerpoint/2010/main" val="84179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919978"/>
          </a:xfrm>
        </p:spPr>
        <p:txBody>
          <a:bodyPr>
            <a:normAutofit fontScale="90000"/>
          </a:bodyPr>
          <a:lstStyle/>
          <a:p>
            <a:r>
              <a:rPr lang="en-GB" dirty="0">
                <a:effectLst/>
              </a:rPr>
              <a:t>WP3: Application of innovative teaching methods &amp; electronic environments. </a:t>
            </a:r>
            <a:r>
              <a:rPr lang="en-GB" dirty="0" smtClean="0">
                <a:effectLst/>
              </a:rPr>
              <a:t>Progress</a:t>
            </a:r>
            <a:endParaRPr lang="en-US" dirty="0"/>
          </a:p>
        </p:txBody>
      </p:sp>
    </p:spTree>
    <p:extLst>
      <p:ext uri="{BB962C8B-B14F-4D97-AF65-F5344CB8AC3E}">
        <p14:creationId xmlns:p14="http://schemas.microsoft.com/office/powerpoint/2010/main" val="2333653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919978"/>
          </a:xfrm>
        </p:spPr>
        <p:txBody>
          <a:bodyPr>
            <a:normAutofit fontScale="90000"/>
          </a:bodyPr>
          <a:lstStyle/>
          <a:p>
            <a:r>
              <a:rPr lang="en-GB" dirty="0">
                <a:effectLst/>
              </a:rPr>
              <a:t>WP4: Developing the Sharing Modelling and Simulation Environment platform. Progress.</a:t>
            </a:r>
            <a:endParaRPr lang="en-US" dirty="0"/>
          </a:p>
        </p:txBody>
      </p:sp>
    </p:spTree>
    <p:extLst>
      <p:ext uri="{BB962C8B-B14F-4D97-AF65-F5344CB8AC3E}">
        <p14:creationId xmlns:p14="http://schemas.microsoft.com/office/powerpoint/2010/main" val="469664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115744"/>
            <a:ext cx="10515600" cy="919978"/>
          </a:xfrm>
        </p:spPr>
        <p:txBody>
          <a:bodyPr>
            <a:normAutofit fontScale="90000"/>
          </a:bodyPr>
          <a:lstStyle/>
          <a:p>
            <a:r>
              <a:rPr lang="en-US" dirty="0">
                <a:effectLst/>
              </a:rPr>
              <a:t>Planning of students training at </a:t>
            </a:r>
            <a:r>
              <a:rPr lang="en-US" dirty="0" smtClean="0">
                <a:effectLst/>
              </a:rPr>
              <a:t>RTU</a:t>
            </a:r>
            <a:r>
              <a:rPr lang="lv-LV" dirty="0" smtClean="0">
                <a:effectLst/>
              </a:rPr>
              <a:t>, KU </a:t>
            </a:r>
            <a:r>
              <a:rPr lang="lv-LV" dirty="0" err="1" smtClean="0">
                <a:effectLst/>
              </a:rPr>
              <a:t>Leuven</a:t>
            </a:r>
            <a:r>
              <a:rPr lang="lv-LV" dirty="0">
                <a:effectLst/>
              </a:rPr>
              <a:t> </a:t>
            </a:r>
            <a:r>
              <a:rPr lang="lv-LV" dirty="0" err="1" smtClean="0">
                <a:effectLst/>
              </a:rPr>
              <a:t>and</a:t>
            </a:r>
            <a:r>
              <a:rPr lang="lv-LV" dirty="0" smtClean="0">
                <a:effectLst/>
              </a:rPr>
              <a:t> UCY</a:t>
            </a:r>
            <a:endParaRPr lang="en-US" dirty="0"/>
          </a:p>
        </p:txBody>
      </p:sp>
      <p:sp>
        <p:nvSpPr>
          <p:cNvPr id="3" name="Rectangle 2"/>
          <p:cNvSpPr/>
          <p:nvPr/>
        </p:nvSpPr>
        <p:spPr>
          <a:xfrm>
            <a:off x="781397" y="1119231"/>
            <a:ext cx="10447712" cy="5632311"/>
          </a:xfrm>
          <a:prstGeom prst="rect">
            <a:avLst/>
          </a:prstGeom>
        </p:spPr>
        <p:txBody>
          <a:bodyPr wrap="square">
            <a:spAutoFit/>
          </a:bodyPr>
          <a:lstStyle/>
          <a:p>
            <a:r>
              <a:rPr lang="lv-LV" sz="2400" u="sng" dirty="0" err="1" smtClean="0"/>
              <a:t>The</a:t>
            </a:r>
            <a:r>
              <a:rPr lang="en-US" sz="2400" u="sng" dirty="0" smtClean="0"/>
              <a:t> </a:t>
            </a:r>
            <a:r>
              <a:rPr lang="en-US" sz="2400" u="sng" dirty="0" smtClean="0"/>
              <a:t>partners just have confirmed the dates of the student training school:</a:t>
            </a:r>
          </a:p>
          <a:p>
            <a:pPr marL="342900" indent="-342900">
              <a:buFont typeface="Wingdings" panose="05000000000000000000" pitchFamily="2" charset="2"/>
              <a:buChar char="§"/>
            </a:pPr>
            <a:r>
              <a:rPr lang="en-US" sz="2400" dirty="0" smtClean="0"/>
              <a:t>RTU            17.01 – 28.01.2022</a:t>
            </a:r>
          </a:p>
          <a:p>
            <a:pPr marL="342900" indent="-342900">
              <a:buFont typeface="Wingdings" panose="05000000000000000000" pitchFamily="2" charset="2"/>
              <a:buChar char="§"/>
            </a:pPr>
            <a:r>
              <a:rPr lang="en-US" sz="2400" dirty="0" smtClean="0"/>
              <a:t>KU Leuven 07.02 – 18.02.2022</a:t>
            </a:r>
          </a:p>
          <a:p>
            <a:pPr marL="342900" indent="-342900">
              <a:buFont typeface="Wingdings" panose="05000000000000000000" pitchFamily="2" charset="2"/>
              <a:buChar char="§"/>
            </a:pPr>
            <a:r>
              <a:rPr lang="en-US" sz="2400" dirty="0" smtClean="0"/>
              <a:t>UCY             28.02 – 11.03.2022</a:t>
            </a:r>
            <a:endParaRPr lang="lv-LV" sz="2400" dirty="0" smtClean="0"/>
          </a:p>
          <a:p>
            <a:pPr marL="342900" indent="-342900">
              <a:buFontTx/>
              <a:buChar char="-"/>
            </a:pPr>
            <a:endParaRPr lang="en-US" sz="2400" dirty="0" smtClean="0"/>
          </a:p>
          <a:p>
            <a:pPr marL="342900" indent="-342900">
              <a:buFontTx/>
              <a:buChar char="-"/>
            </a:pPr>
            <a:endParaRPr lang="en-US" sz="2400" dirty="0" smtClean="0"/>
          </a:p>
          <a:p>
            <a:r>
              <a:rPr lang="en-US" sz="2400" b="1" dirty="0" smtClean="0">
                <a:solidFill>
                  <a:srgbClr val="0070C0"/>
                </a:solidFill>
              </a:rPr>
              <a:t>R</a:t>
            </a:r>
            <a:r>
              <a:rPr lang="lv-LV" sz="2400" b="1" dirty="0" err="1" smtClean="0">
                <a:solidFill>
                  <a:srgbClr val="0070C0"/>
                </a:solidFill>
              </a:rPr>
              <a:t>equirements</a:t>
            </a:r>
            <a:r>
              <a:rPr lang="lv-LV" sz="2400" b="1" dirty="0" smtClean="0">
                <a:solidFill>
                  <a:srgbClr val="0070C0"/>
                </a:solidFill>
              </a:rPr>
              <a:t> </a:t>
            </a:r>
            <a:r>
              <a:rPr lang="lv-LV" sz="2400" b="1" dirty="0" err="1" smtClean="0">
                <a:solidFill>
                  <a:srgbClr val="0070C0"/>
                </a:solidFill>
              </a:rPr>
              <a:t>and</a:t>
            </a:r>
            <a:r>
              <a:rPr lang="lv-LV" sz="2400" b="1" dirty="0" smtClean="0">
                <a:solidFill>
                  <a:srgbClr val="0070C0"/>
                </a:solidFill>
              </a:rPr>
              <a:t> r</a:t>
            </a:r>
            <a:r>
              <a:rPr lang="en-US" sz="2400" b="1" dirty="0" err="1" smtClean="0">
                <a:solidFill>
                  <a:srgbClr val="0070C0"/>
                </a:solidFill>
              </a:rPr>
              <a:t>ecommendations</a:t>
            </a:r>
            <a:r>
              <a:rPr lang="lv-LV" sz="2400" b="1" dirty="0" smtClean="0">
                <a:solidFill>
                  <a:srgbClr val="0070C0"/>
                </a:solidFill>
              </a:rPr>
              <a:t> </a:t>
            </a:r>
            <a:r>
              <a:rPr lang="en-US" sz="2400" b="1" dirty="0" smtClean="0">
                <a:solidFill>
                  <a:srgbClr val="0070C0"/>
                </a:solidFill>
              </a:rPr>
              <a:t>for participants:</a:t>
            </a:r>
            <a:endParaRPr lang="lv-LV" sz="2400" b="1" dirty="0">
              <a:solidFill>
                <a:srgbClr val="0070C0"/>
              </a:solidFill>
            </a:endParaRPr>
          </a:p>
          <a:p>
            <a:pPr marL="342900" indent="-342900">
              <a:buFont typeface="Wingdings" panose="05000000000000000000" pitchFamily="2" charset="2"/>
              <a:buChar char="§"/>
            </a:pPr>
            <a:r>
              <a:rPr lang="en-US" sz="2400" dirty="0" smtClean="0">
                <a:solidFill>
                  <a:srgbClr val="0070C0"/>
                </a:solidFill>
              </a:rPr>
              <a:t>Vaccinated</a:t>
            </a:r>
          </a:p>
          <a:p>
            <a:pPr marL="342900" indent="-342900">
              <a:buFont typeface="Wingdings" panose="05000000000000000000" pitchFamily="2" charset="2"/>
              <a:buChar char="§"/>
            </a:pPr>
            <a:r>
              <a:rPr lang="en-US" sz="2400" dirty="0" smtClean="0">
                <a:solidFill>
                  <a:srgbClr val="0070C0"/>
                </a:solidFill>
              </a:rPr>
              <a:t>Motivated</a:t>
            </a:r>
          </a:p>
          <a:p>
            <a:pPr marL="342900" indent="-342900">
              <a:buFont typeface="Wingdings" panose="05000000000000000000" pitchFamily="2" charset="2"/>
              <a:buChar char="§"/>
            </a:pPr>
            <a:r>
              <a:rPr lang="en-US" sz="2400" dirty="0" smtClean="0">
                <a:solidFill>
                  <a:srgbClr val="0070C0"/>
                </a:solidFill>
              </a:rPr>
              <a:t>EN language knowledge</a:t>
            </a:r>
          </a:p>
          <a:p>
            <a:pPr marL="342900" indent="-342900">
              <a:buFont typeface="Wingdings" panose="05000000000000000000" pitchFamily="2" charset="2"/>
              <a:buChar char="§"/>
            </a:pPr>
            <a:r>
              <a:rPr lang="en-US" sz="2400" dirty="0" smtClean="0">
                <a:solidFill>
                  <a:srgbClr val="0070C0"/>
                </a:solidFill>
              </a:rPr>
              <a:t>Laptops are recommended</a:t>
            </a:r>
          </a:p>
          <a:p>
            <a:pPr marL="342900" indent="-342900">
              <a:buFont typeface="Wingdings" panose="05000000000000000000" pitchFamily="2" charset="2"/>
              <a:buChar char="§"/>
            </a:pPr>
            <a:endParaRPr lang="en-US" sz="2400" dirty="0">
              <a:solidFill>
                <a:srgbClr val="0070C0"/>
              </a:solidFill>
            </a:endParaRPr>
          </a:p>
          <a:p>
            <a:r>
              <a:rPr lang="en-US" sz="2400" b="1" dirty="0" smtClean="0"/>
              <a:t>Preparation:</a:t>
            </a:r>
          </a:p>
          <a:p>
            <a:pPr marL="342900" indent="-342900">
              <a:buFont typeface="Wingdings" panose="05000000000000000000" pitchFamily="2" charset="2"/>
              <a:buChar char="§"/>
            </a:pPr>
            <a:r>
              <a:rPr lang="en-US" sz="2400" dirty="0" smtClean="0"/>
              <a:t>List of the students by </a:t>
            </a:r>
            <a:r>
              <a:rPr lang="en-US" sz="2400" dirty="0" smtClean="0">
                <a:solidFill>
                  <a:srgbClr val="0070C0"/>
                </a:solidFill>
              </a:rPr>
              <a:t>December 15</a:t>
            </a:r>
            <a:r>
              <a:rPr lang="en-US" sz="2400" baseline="30000" dirty="0" smtClean="0">
                <a:solidFill>
                  <a:srgbClr val="0070C0"/>
                </a:solidFill>
              </a:rPr>
              <a:t>th</a:t>
            </a:r>
            <a:endParaRPr lang="en-US" sz="2400" dirty="0" smtClean="0">
              <a:solidFill>
                <a:srgbClr val="0070C0"/>
              </a:solidFill>
            </a:endParaRPr>
          </a:p>
          <a:p>
            <a:pPr marL="342900" indent="-342900">
              <a:buFont typeface="Wingdings" panose="05000000000000000000" pitchFamily="2" charset="2"/>
              <a:buChar char="§"/>
            </a:pPr>
            <a:endParaRPr lang="en-US" sz="2400" dirty="0"/>
          </a:p>
        </p:txBody>
      </p:sp>
    </p:spTree>
    <p:extLst>
      <p:ext uri="{BB962C8B-B14F-4D97-AF65-F5344CB8AC3E}">
        <p14:creationId xmlns:p14="http://schemas.microsoft.com/office/powerpoint/2010/main" val="3024483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t>
            </a:r>
            <a:r>
              <a:rPr lang="en-US" dirty="0"/>
              <a:t>training at RTU</a:t>
            </a:r>
          </a:p>
        </p:txBody>
      </p:sp>
      <p:sp>
        <p:nvSpPr>
          <p:cNvPr id="3" name="Content Placeholder 2"/>
          <p:cNvSpPr>
            <a:spLocks noGrp="1"/>
          </p:cNvSpPr>
          <p:nvPr>
            <p:ph idx="1"/>
          </p:nvPr>
        </p:nvSpPr>
        <p:spPr>
          <a:xfrm>
            <a:off x="838200" y="1459865"/>
            <a:ext cx="10766367" cy="4866120"/>
          </a:xfrm>
        </p:spPr>
        <p:txBody>
          <a:bodyPr>
            <a:noAutofit/>
          </a:bodyPr>
          <a:lstStyle/>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The </a:t>
            </a:r>
            <a:r>
              <a:rPr lang="en-GB" sz="1800" dirty="0">
                <a:solidFill>
                  <a:srgbClr val="1F497D"/>
                </a:solidFill>
                <a:latin typeface="Arial" panose="020B0604020202020204" pitchFamily="34" charset="0"/>
                <a:ea typeface="Calibri" panose="020F0502020204030204" pitchFamily="34" charset="0"/>
              </a:rPr>
              <a:t>course runs for 2 weeks from </a:t>
            </a:r>
            <a:r>
              <a:rPr lang="en-GB" sz="1800" dirty="0">
                <a:solidFill>
                  <a:srgbClr val="843C0C"/>
                </a:solidFill>
                <a:latin typeface="Arial" panose="020B0604020202020204" pitchFamily="34" charset="0"/>
                <a:ea typeface="Calibri" panose="020F0502020204030204" pitchFamily="34" charset="0"/>
              </a:rPr>
              <a:t>Monday</a:t>
            </a:r>
            <a:r>
              <a:rPr lang="en-GB" sz="1800" dirty="0">
                <a:solidFill>
                  <a:srgbClr val="1F497D"/>
                </a:solidFill>
                <a:latin typeface="Arial" panose="020B0604020202020204" pitchFamily="34" charset="0"/>
                <a:ea typeface="Calibri" panose="020F0502020204030204" pitchFamily="34" charset="0"/>
              </a:rPr>
              <a:t> </a:t>
            </a:r>
            <a:r>
              <a:rPr lang="en-GB" sz="1800" b="1" dirty="0">
                <a:solidFill>
                  <a:srgbClr val="843C0C"/>
                </a:solidFill>
                <a:latin typeface="Arial" panose="020B0604020202020204" pitchFamily="34" charset="0"/>
                <a:ea typeface="Calibri" panose="020F0502020204030204" pitchFamily="34" charset="0"/>
              </a:rPr>
              <a:t>17th to Friday 28th of January</a:t>
            </a:r>
            <a:r>
              <a:rPr lang="en-GB" sz="1800" dirty="0">
                <a:solidFill>
                  <a:srgbClr val="1F497D"/>
                </a:solidFill>
                <a:latin typeface="Arial" panose="020B0604020202020204" pitchFamily="34" charset="0"/>
                <a:ea typeface="Calibri" panose="020F0502020204030204" pitchFamily="34" charset="0"/>
              </a:rPr>
              <a:t>.</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A </a:t>
            </a:r>
            <a:r>
              <a:rPr lang="en-GB" sz="1800" dirty="0">
                <a:solidFill>
                  <a:srgbClr val="1F497D"/>
                </a:solidFill>
                <a:latin typeface="Arial" panose="020B0604020202020204" pitchFamily="34" charset="0"/>
                <a:ea typeface="Calibri" panose="020F0502020204030204" pitchFamily="34" charset="0"/>
              </a:rPr>
              <a:t>week before the start (for example, on the January 11th), we will organize a Zoom, where we will discuss the order and Prof </a:t>
            </a:r>
            <a:r>
              <a:rPr lang="en-GB" sz="1800" dirty="0" smtClean="0">
                <a:solidFill>
                  <a:srgbClr val="1F497D"/>
                </a:solidFill>
                <a:latin typeface="Arial" panose="020B0604020202020204" pitchFamily="34" charset="0"/>
                <a:ea typeface="Calibri" panose="020F0502020204030204" pitchFamily="34" charset="0"/>
              </a:rPr>
              <a:t>Kuņicina </a:t>
            </a:r>
            <a:r>
              <a:rPr lang="en-GB" sz="1800" dirty="0">
                <a:solidFill>
                  <a:srgbClr val="1F497D"/>
                </a:solidFill>
                <a:latin typeface="Arial" panose="020B0604020202020204" pitchFamily="34" charset="0"/>
                <a:ea typeface="Calibri" panose="020F0502020204030204" pitchFamily="34" charset="0"/>
              </a:rPr>
              <a:t>will give a homework to the students.</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Classes </a:t>
            </a:r>
            <a:r>
              <a:rPr lang="en-GB" sz="1800" dirty="0">
                <a:solidFill>
                  <a:srgbClr val="1F497D"/>
                </a:solidFill>
                <a:latin typeface="Arial" panose="020B0604020202020204" pitchFamily="34" charset="0"/>
                <a:ea typeface="Calibri" panose="020F0502020204030204" pitchFamily="34" charset="0"/>
              </a:rPr>
              <a:t>are mainly held in the morning from 9:00 to 12:00. After lunch, mostly (but not each day) from 13:00 to 16:00, independent work either in the laboratory or in the classroom.</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One </a:t>
            </a:r>
            <a:r>
              <a:rPr lang="en-GB" sz="1800" dirty="0">
                <a:solidFill>
                  <a:srgbClr val="1F497D"/>
                </a:solidFill>
                <a:latin typeface="Arial" panose="020B0604020202020204" pitchFamily="34" charset="0"/>
                <a:ea typeface="Calibri" panose="020F0502020204030204" pitchFamily="34" charset="0"/>
              </a:rPr>
              <a:t>excursion to Recycling Plant of Riga city in </a:t>
            </a:r>
            <a:r>
              <a:rPr lang="en-GB" sz="1800" dirty="0" err="1">
                <a:solidFill>
                  <a:srgbClr val="1F497D"/>
                </a:solidFill>
                <a:latin typeface="Arial" panose="020B0604020202020204" pitchFamily="34" charset="0"/>
                <a:ea typeface="Calibri" panose="020F0502020204030204" pitchFamily="34" charset="0"/>
              </a:rPr>
              <a:t>Getlini</a:t>
            </a:r>
            <a:r>
              <a:rPr lang="en-GB" sz="1800" dirty="0">
                <a:solidFill>
                  <a:srgbClr val="1F497D"/>
                </a:solidFill>
                <a:latin typeface="Arial" panose="020B0604020202020204" pitchFamily="34" charset="0"/>
                <a:ea typeface="Calibri" panose="020F0502020204030204" pitchFamily="34" charset="0"/>
              </a:rPr>
              <a:t> is planned. It depends on Covid-19 situation.</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On </a:t>
            </a:r>
            <a:r>
              <a:rPr lang="en-GB" sz="1800" dirty="0">
                <a:solidFill>
                  <a:srgbClr val="1F497D"/>
                </a:solidFill>
                <a:latin typeface="Arial" panose="020B0604020202020204" pitchFamily="34" charset="0"/>
                <a:ea typeface="Calibri" panose="020F0502020204030204" pitchFamily="34" charset="0"/>
              </a:rPr>
              <a:t>Wednesday and Thursday 26-27</a:t>
            </a:r>
            <a:r>
              <a:rPr lang="en-GB" sz="1800" baseline="30000" dirty="0">
                <a:solidFill>
                  <a:srgbClr val="1F497D"/>
                </a:solidFill>
                <a:latin typeface="Arial" panose="020B0604020202020204" pitchFamily="34" charset="0"/>
                <a:ea typeface="Calibri" panose="020F0502020204030204" pitchFamily="34" charset="0"/>
              </a:rPr>
              <a:t>th</a:t>
            </a:r>
            <a:r>
              <a:rPr lang="en-GB" sz="1800" dirty="0">
                <a:solidFill>
                  <a:srgbClr val="1F497D"/>
                </a:solidFill>
                <a:latin typeface="Arial" panose="020B0604020202020204" pitchFamily="34" charset="0"/>
                <a:ea typeface="Calibri" panose="020F0502020204030204" pitchFamily="34" charset="0"/>
              </a:rPr>
              <a:t>, Ukrainian partners will be invited to give a couple of lectures on the topics related to new courses before a lunchtime.</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1F497D"/>
                </a:solidFill>
                <a:latin typeface="Arial" panose="020B0604020202020204" pitchFamily="34" charset="0"/>
                <a:ea typeface="Calibri" panose="020F0502020204030204" pitchFamily="34" charset="0"/>
              </a:rPr>
              <a:t>On </a:t>
            </a:r>
            <a:r>
              <a:rPr lang="en-GB" sz="1800" dirty="0">
                <a:solidFill>
                  <a:srgbClr val="1F497D"/>
                </a:solidFill>
                <a:latin typeface="Arial" panose="020B0604020202020204" pitchFamily="34" charset="0"/>
                <a:ea typeface="Calibri" panose="020F0502020204030204" pitchFamily="34" charset="0"/>
              </a:rPr>
              <a:t>Friday 28</a:t>
            </a:r>
            <a:r>
              <a:rPr lang="en-GB" sz="1800" baseline="30000" dirty="0">
                <a:solidFill>
                  <a:srgbClr val="1F497D"/>
                </a:solidFill>
                <a:latin typeface="Arial" panose="020B0604020202020204" pitchFamily="34" charset="0"/>
                <a:ea typeface="Calibri" panose="020F0502020204030204" pitchFamily="34" charset="0"/>
              </a:rPr>
              <a:t>th</a:t>
            </a:r>
            <a:r>
              <a:rPr lang="en-GB" sz="1800" dirty="0">
                <a:solidFill>
                  <a:srgbClr val="1F497D"/>
                </a:solidFill>
                <a:latin typeface="Arial" panose="020B0604020202020204" pitchFamily="34" charset="0"/>
                <a:ea typeface="Calibri" panose="020F0502020204030204" pitchFamily="34" charset="0"/>
              </a:rPr>
              <a:t> before lunch - defence of prototypes and closing of the school.</a:t>
            </a:r>
            <a:endParaRPr lang="en-US" sz="1800" dirty="0">
              <a:latin typeface="Times New Roman" panose="02020603050405020304" pitchFamily="18" charset="0"/>
              <a:ea typeface="Calibri" panose="020F0502020204030204" pitchFamily="34" charset="0"/>
            </a:endParaRPr>
          </a:p>
          <a:p>
            <a:pPr marL="457200">
              <a:lnSpc>
                <a:spcPct val="100000"/>
              </a:lnSpc>
              <a:spcBef>
                <a:spcPts val="0"/>
              </a:spcBef>
              <a:spcAft>
                <a:spcPts val="1200"/>
              </a:spcAft>
            </a:pPr>
            <a:r>
              <a:rPr lang="en-GB" sz="1800" dirty="0" smtClean="0">
                <a:solidFill>
                  <a:srgbClr val="843C0C"/>
                </a:solidFill>
                <a:latin typeface="Arial" panose="020B0604020202020204" pitchFamily="34" charset="0"/>
                <a:ea typeface="Calibri" panose="020F0502020204030204" pitchFamily="34" charset="0"/>
              </a:rPr>
              <a:t>On </a:t>
            </a:r>
            <a:r>
              <a:rPr lang="en-GB" sz="1800" b="1" dirty="0">
                <a:solidFill>
                  <a:srgbClr val="843C0C"/>
                </a:solidFill>
                <a:latin typeface="Arial" panose="020B0604020202020204" pitchFamily="34" charset="0"/>
                <a:ea typeface="Calibri" panose="020F0502020204030204" pitchFamily="34" charset="0"/>
              </a:rPr>
              <a:t>Thursday 27th and Friday 28th</a:t>
            </a:r>
            <a:r>
              <a:rPr lang="en-GB" sz="1800" dirty="0">
                <a:solidFill>
                  <a:srgbClr val="843C0C"/>
                </a:solidFill>
                <a:latin typeface="Arial" panose="020B0604020202020204" pitchFamily="34" charset="0"/>
                <a:ea typeface="Calibri" panose="020F0502020204030204" pitchFamily="34" charset="0"/>
              </a:rPr>
              <a:t> (both days after lunch) we plan to hold a Management meeting and a WS with the all partners. </a:t>
            </a:r>
            <a:endParaRPr lang="en-US" sz="1800" dirty="0">
              <a:latin typeface="Times New Roman" panose="02020603050405020304" pitchFamily="18" charset="0"/>
              <a:ea typeface="Calibri" panose="020F0502020204030204" pitchFamily="34" charset="0"/>
            </a:endParaRPr>
          </a:p>
          <a:p>
            <a:pPr indent="228600">
              <a:lnSpc>
                <a:spcPct val="100000"/>
              </a:lnSpc>
              <a:spcBef>
                <a:spcPts val="0"/>
              </a:spcBef>
              <a:spcAft>
                <a:spcPts val="1200"/>
              </a:spcAft>
            </a:pPr>
            <a:r>
              <a:rPr lang="en-GB" sz="1800" dirty="0">
                <a:solidFill>
                  <a:srgbClr val="843C0C"/>
                </a:solidFill>
                <a:latin typeface="Arial" panose="020B0604020202020204" pitchFamily="34" charset="0"/>
                <a:ea typeface="Calibri" panose="020F0502020204030204" pitchFamily="34" charset="0"/>
              </a:rPr>
              <a:t>Since our Ukrainian partners are willing to have a meeting in Riga and due to two colleagues from KU Leuven have bought tickets to Riga (for Nov 15-16</a:t>
            </a:r>
            <a:r>
              <a:rPr lang="en-GB" sz="1800" baseline="30000" dirty="0">
                <a:solidFill>
                  <a:srgbClr val="843C0C"/>
                </a:solidFill>
                <a:latin typeface="Arial" panose="020B0604020202020204" pitchFamily="34" charset="0"/>
                <a:ea typeface="Calibri" panose="020F0502020204030204" pitchFamily="34" charset="0"/>
              </a:rPr>
              <a:t>th</a:t>
            </a:r>
            <a:r>
              <a:rPr lang="en-GB" sz="1800" dirty="0">
                <a:solidFill>
                  <a:srgbClr val="843C0C"/>
                </a:solidFill>
                <a:latin typeface="Arial" panose="020B0604020202020204" pitchFamily="34" charset="0"/>
                <a:ea typeface="Calibri" panose="020F0502020204030204" pitchFamily="34" charset="0"/>
              </a:rPr>
              <a:t>), it looks reasonable to arrange a face-to face meeting</a:t>
            </a:r>
            <a:r>
              <a:rPr lang="en-GB" sz="1800" dirty="0" smtClean="0">
                <a:solidFill>
                  <a:srgbClr val="843C0C"/>
                </a:solidFill>
                <a:latin typeface="Arial" panose="020B0604020202020204" pitchFamily="34" charset="0"/>
                <a:ea typeface="Calibri" panose="020F0502020204030204" pitchFamily="34" charset="0"/>
              </a:rPr>
              <a:t>.</a:t>
            </a:r>
            <a:endParaRPr lang="en-US"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15180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272F42B-C4E2-49AA-B56A-A394913BBB3E}" type="slidenum">
              <a:rPr lang="en-US" smtClean="0"/>
              <a:pPr>
                <a:defRPr/>
              </a:pPr>
              <a:t>25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79705912"/>
              </p:ext>
            </p:extLst>
          </p:nvPr>
        </p:nvGraphicFramePr>
        <p:xfrm>
          <a:off x="762722" y="1242767"/>
          <a:ext cx="10492711" cy="4120515"/>
        </p:xfrm>
        <a:graphic>
          <a:graphicData uri="http://schemas.openxmlformats.org/drawingml/2006/table">
            <a:tbl>
              <a:tblPr firstRow="1" firstCol="1" bandRow="1"/>
              <a:tblGrid>
                <a:gridCol w="6361286">
                  <a:extLst>
                    <a:ext uri="{9D8B030D-6E8A-4147-A177-3AD203B41FA5}">
                      <a16:colId xmlns:a16="http://schemas.microsoft.com/office/drawing/2014/main" val="1614084611"/>
                    </a:ext>
                  </a:extLst>
                </a:gridCol>
                <a:gridCol w="1153719">
                  <a:extLst>
                    <a:ext uri="{9D8B030D-6E8A-4147-A177-3AD203B41FA5}">
                      <a16:colId xmlns:a16="http://schemas.microsoft.com/office/drawing/2014/main" val="2362723287"/>
                    </a:ext>
                  </a:extLst>
                </a:gridCol>
                <a:gridCol w="2977706">
                  <a:extLst>
                    <a:ext uri="{9D8B030D-6E8A-4147-A177-3AD203B41FA5}">
                      <a16:colId xmlns:a16="http://schemas.microsoft.com/office/drawing/2014/main" val="806820862"/>
                    </a:ext>
                  </a:extLst>
                </a:gridCol>
              </a:tblGrid>
              <a:tr h="0">
                <a:tc gridSpan="3">
                  <a:txBody>
                    <a:bodyPr/>
                    <a:lstStyle/>
                    <a:p>
                      <a:pPr algn="ctr">
                        <a:spcBef>
                          <a:spcPts val="600"/>
                        </a:spcBef>
                        <a:spcAft>
                          <a:spcPts val="600"/>
                        </a:spcAft>
                      </a:pPr>
                      <a:r>
                        <a:rPr lang="en-GB" sz="1800" b="1" dirty="0">
                          <a:solidFill>
                            <a:srgbClr val="244061"/>
                          </a:solidFill>
                          <a:effectLst/>
                          <a:latin typeface="Times New Roman" panose="02020603050405020304" pitchFamily="18" charset="0"/>
                          <a:ea typeface="MS Mincho"/>
                        </a:rPr>
                        <a:t>Day 2: Tuesday November 16</a:t>
                      </a:r>
                      <a:r>
                        <a:rPr lang="en-GB" sz="1800" b="1" baseline="30000" dirty="0">
                          <a:solidFill>
                            <a:srgbClr val="244061"/>
                          </a:solidFill>
                          <a:effectLst/>
                          <a:latin typeface="Times New Roman" panose="02020603050405020304" pitchFamily="18" charset="0"/>
                          <a:ea typeface="MS Mincho"/>
                        </a:rPr>
                        <a:t>th</a:t>
                      </a:r>
                      <a:r>
                        <a:rPr lang="en-GB" sz="1800" b="1" dirty="0">
                          <a:solidFill>
                            <a:srgbClr val="244061"/>
                          </a:solidFill>
                          <a:effectLst/>
                          <a:latin typeface="Times New Roman" panose="02020603050405020304" pitchFamily="18" charset="0"/>
                          <a:ea typeface="MS Mincho"/>
                        </a:rPr>
                        <a:t> </a:t>
                      </a:r>
                      <a:endParaRPr lang="en-US" sz="1800" dirty="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17882"/>
                  </a:ext>
                </a:extLst>
              </a:tr>
              <a:tr h="0">
                <a:tc>
                  <a:txBody>
                    <a:bodyPr/>
                    <a:lstStyle/>
                    <a:p>
                      <a:pPr>
                        <a:spcAft>
                          <a:spcPts val="0"/>
                        </a:spcAft>
                      </a:pPr>
                      <a:r>
                        <a:rPr lang="en-GB" sz="1800">
                          <a:solidFill>
                            <a:srgbClr val="000000"/>
                          </a:solidFill>
                          <a:effectLst/>
                          <a:latin typeface="Times New Roman" panose="02020603050405020304" pitchFamily="18" charset="0"/>
                          <a:ea typeface="MS Mincho"/>
                        </a:rPr>
                        <a:t>Feedback from the previous day discussions</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solidFill>
                            <a:srgbClr val="000000"/>
                          </a:solidFill>
                          <a:effectLst/>
                          <a:latin typeface="Times New Roman" panose="02020603050405020304" pitchFamily="18" charset="0"/>
                          <a:ea typeface="MS Mincho"/>
                        </a:rPr>
                        <a:t>10.00</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solidFill>
                            <a:srgbClr val="000000"/>
                          </a:solidFill>
                          <a:effectLst/>
                          <a:latin typeface="Times New Roman" panose="02020603050405020304" pitchFamily="18" charset="0"/>
                          <a:ea typeface="MS Mincho"/>
                        </a:rPr>
                        <a:t>All partners</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5643777"/>
                  </a:ext>
                </a:extLst>
              </a:tr>
              <a:tr h="0">
                <a:tc>
                  <a:txBody>
                    <a:bodyPr/>
                    <a:lstStyle/>
                    <a:p>
                      <a:pPr algn="l">
                        <a:spcAft>
                          <a:spcPts val="300"/>
                        </a:spcAft>
                      </a:pPr>
                      <a:r>
                        <a:rPr lang="en-GB" sz="1800">
                          <a:solidFill>
                            <a:srgbClr val="000000"/>
                          </a:solidFill>
                          <a:effectLst/>
                          <a:latin typeface="Times New Roman" panose="02020603050405020304" pitchFamily="18" charset="0"/>
                          <a:ea typeface="Times New Roman" panose="02020603050405020304" pitchFamily="18" charset="0"/>
                        </a:rPr>
                        <a:t>Preparation to monitoring and evaluation of the QA by external expert</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effectLst/>
                          <a:latin typeface="Times New Roman" panose="02020603050405020304" pitchFamily="18" charset="0"/>
                          <a:ea typeface="Times New Roman" panose="02020603050405020304" pitchFamily="18" charset="0"/>
                        </a:rPr>
                        <a:t>10.15</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800">
                          <a:effectLst/>
                          <a:latin typeface="Times New Roman" panose="02020603050405020304" pitchFamily="18" charset="0"/>
                          <a:ea typeface="Times New Roman" panose="02020603050405020304" pitchFamily="18" charset="0"/>
                        </a:rPr>
                        <a:t>A. Zabašta</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501997"/>
                  </a:ext>
                </a:extLst>
              </a:tr>
              <a:tr h="0">
                <a:tc>
                  <a:txBody>
                    <a:bodyPr/>
                    <a:lstStyle/>
                    <a:p>
                      <a:pPr algn="l">
                        <a:spcAft>
                          <a:spcPts val="300"/>
                        </a:spcAft>
                      </a:pPr>
                      <a:r>
                        <a:rPr lang="en-GB" sz="1800">
                          <a:solidFill>
                            <a:srgbClr val="000000"/>
                          </a:solidFill>
                          <a:effectLst/>
                          <a:latin typeface="Times New Roman" panose="02020603050405020304" pitchFamily="18" charset="0"/>
                          <a:ea typeface="Times New Roman" panose="02020603050405020304" pitchFamily="18" charset="0"/>
                        </a:rPr>
                        <a:t>Project financial aspects and results of additional Financial report. </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effectLst/>
                          <a:latin typeface="Times New Roman" panose="02020603050405020304" pitchFamily="18" charset="0"/>
                          <a:ea typeface="Times New Roman" panose="02020603050405020304" pitchFamily="18" charset="0"/>
                        </a:rPr>
                        <a:t>10.30</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800">
                          <a:effectLst/>
                          <a:latin typeface="Times New Roman" panose="02020603050405020304" pitchFamily="18" charset="0"/>
                          <a:ea typeface="Times New Roman" panose="02020603050405020304" pitchFamily="18" charset="0"/>
                        </a:rPr>
                        <a:t>A. Zabašta, all partners.</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088539"/>
                  </a:ext>
                </a:extLst>
              </a:tr>
              <a:tr h="0">
                <a:tc>
                  <a:txBody>
                    <a:bodyPr/>
                    <a:lstStyle/>
                    <a:p>
                      <a:pPr algn="l">
                        <a:spcAft>
                          <a:spcPts val="300"/>
                        </a:spcAft>
                      </a:pPr>
                      <a:r>
                        <a:rPr lang="en-GB" sz="1800">
                          <a:solidFill>
                            <a:srgbClr val="000000"/>
                          </a:solidFill>
                          <a:effectLst/>
                          <a:latin typeface="Times New Roman" panose="02020603050405020304" pitchFamily="18" charset="0"/>
                          <a:ea typeface="Times New Roman" panose="02020603050405020304" pitchFamily="18" charset="0"/>
                        </a:rPr>
                        <a:t>Feedback from EACEA on Midterm Technical report (remaining issues, which have not been discussed in the previous topics of the agenda)</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effectLst/>
                          <a:latin typeface="Times New Roman" panose="02020603050405020304" pitchFamily="18" charset="0"/>
                          <a:ea typeface="Times New Roman" panose="02020603050405020304" pitchFamily="18" charset="0"/>
                        </a:rPr>
                        <a:t>11.00</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800">
                          <a:effectLst/>
                          <a:latin typeface="Times New Roman" panose="02020603050405020304" pitchFamily="18" charset="0"/>
                          <a:ea typeface="Times New Roman" panose="02020603050405020304" pitchFamily="18" charset="0"/>
                        </a:rPr>
                        <a:t>A. Zabašta, N. Kuņicina, J. Peuteman, I. Ciornei, L. Kruhlenko, V. Kazymyr, A. Hnatov, </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1830420"/>
                  </a:ext>
                </a:extLst>
              </a:tr>
              <a:tr h="0">
                <a:tc>
                  <a:txBody>
                    <a:bodyPr/>
                    <a:lstStyle/>
                    <a:p>
                      <a:pPr>
                        <a:spcAft>
                          <a:spcPts val="0"/>
                        </a:spcAft>
                      </a:pPr>
                      <a:r>
                        <a:rPr lang="en-GB" sz="1800">
                          <a:solidFill>
                            <a:srgbClr val="000000"/>
                          </a:solidFill>
                          <a:effectLst/>
                          <a:latin typeface="Times New Roman" panose="02020603050405020304" pitchFamily="18" charset="0"/>
                          <a:ea typeface="MS Mincho"/>
                        </a:rPr>
                        <a:t>Continuing of discussion about project progress: WP2, WP3, WP4, WP5 and WP6</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solidFill>
                            <a:srgbClr val="000000"/>
                          </a:solidFill>
                          <a:effectLst/>
                          <a:latin typeface="Times New Roman" panose="02020603050405020304" pitchFamily="18" charset="0"/>
                          <a:ea typeface="MS Mincho"/>
                        </a:rPr>
                        <a:t>11.30</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solidFill>
                            <a:srgbClr val="000000"/>
                          </a:solidFill>
                          <a:effectLst/>
                          <a:latin typeface="Times New Roman" panose="02020603050405020304" pitchFamily="18" charset="0"/>
                          <a:ea typeface="MS Mincho"/>
                        </a:rPr>
                        <a:t>All partners</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271094"/>
                  </a:ext>
                </a:extLst>
              </a:tr>
              <a:tr h="0">
                <a:tc>
                  <a:txBody>
                    <a:bodyPr/>
                    <a:lstStyle/>
                    <a:p>
                      <a:pPr algn="l">
                        <a:spcAft>
                          <a:spcPts val="300"/>
                        </a:spcAft>
                      </a:pPr>
                      <a:r>
                        <a:rPr lang="en-GB" sz="1800" b="1" i="1">
                          <a:solidFill>
                            <a:srgbClr val="1F4E79"/>
                          </a:solidFill>
                          <a:effectLst/>
                          <a:latin typeface="Times New Roman" panose="02020603050405020304" pitchFamily="18" charset="0"/>
                          <a:ea typeface="Times New Roman" panose="02020603050405020304" pitchFamily="18" charset="0"/>
                        </a:rPr>
                        <a:t>Coffee break</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300"/>
                        </a:spcAft>
                      </a:pPr>
                      <a:r>
                        <a:rPr lang="en-GB" sz="1800" b="1" i="1">
                          <a:solidFill>
                            <a:srgbClr val="1F4E79"/>
                          </a:solidFill>
                          <a:effectLst/>
                          <a:latin typeface="Times New Roman" panose="02020603050405020304" pitchFamily="18" charset="0"/>
                          <a:ea typeface="Times New Roman" panose="02020603050405020304" pitchFamily="18" charset="0"/>
                        </a:rPr>
                        <a:t>12.00</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spcAft>
                          <a:spcPts val="300"/>
                        </a:spcAft>
                      </a:pPr>
                      <a:r>
                        <a:rPr lang="en-GB" sz="1800" b="1" i="1">
                          <a:solidFill>
                            <a:srgbClr val="1F4E79"/>
                          </a:solidFill>
                          <a:effectLst/>
                          <a:latin typeface="Times New Roman" panose="02020603050405020304" pitchFamily="18" charset="0"/>
                          <a:ea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016192882"/>
                  </a:ext>
                </a:extLst>
              </a:tr>
              <a:tr h="0">
                <a:tc>
                  <a:txBody>
                    <a:bodyPr/>
                    <a:lstStyle/>
                    <a:p>
                      <a:pPr algn="l">
                        <a:spcAft>
                          <a:spcPts val="300"/>
                        </a:spcAft>
                      </a:pPr>
                      <a:r>
                        <a:rPr lang="en-GB" sz="1800">
                          <a:solidFill>
                            <a:srgbClr val="000000"/>
                          </a:solidFill>
                          <a:effectLst/>
                          <a:latin typeface="Times New Roman" panose="02020603050405020304" pitchFamily="18" charset="0"/>
                          <a:ea typeface="Times New Roman" panose="02020603050405020304" pitchFamily="18" charset="0"/>
                        </a:rPr>
                        <a:t>Other issues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effectLst/>
                          <a:latin typeface="Times New Roman" panose="02020603050405020304" pitchFamily="18" charset="0"/>
                          <a:ea typeface="Times New Roman" panose="02020603050405020304" pitchFamily="18" charset="0"/>
                        </a:rPr>
                        <a:t>12.15</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800">
                          <a:effectLst/>
                          <a:latin typeface="Times New Roman" panose="02020603050405020304" pitchFamily="18" charset="0"/>
                          <a:ea typeface="Times New Roman" panose="02020603050405020304" pitchFamily="18" charset="0"/>
                        </a:rPr>
                        <a:t>All participants</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948649"/>
                  </a:ext>
                </a:extLst>
              </a:tr>
              <a:tr h="0">
                <a:tc>
                  <a:txBody>
                    <a:bodyPr/>
                    <a:lstStyle/>
                    <a:p>
                      <a:pPr algn="l">
                        <a:spcAft>
                          <a:spcPts val="300"/>
                        </a:spcAft>
                      </a:pPr>
                      <a:r>
                        <a:rPr lang="en-GB" sz="1800">
                          <a:solidFill>
                            <a:srgbClr val="000000"/>
                          </a:solidFill>
                          <a:effectLst/>
                          <a:latin typeface="Times New Roman" panose="02020603050405020304" pitchFamily="18" charset="0"/>
                          <a:ea typeface="Times New Roman" panose="02020603050405020304" pitchFamily="18" charset="0"/>
                        </a:rPr>
                        <a:t>Conclusions, next steps.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GB" sz="1800">
                          <a:effectLst/>
                          <a:latin typeface="Times New Roman" panose="02020603050405020304" pitchFamily="18" charset="0"/>
                          <a:ea typeface="Times New Roman" panose="02020603050405020304" pitchFamily="18" charset="0"/>
                        </a:rPr>
                        <a:t>12.45</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300"/>
                        </a:spcAft>
                      </a:pPr>
                      <a:r>
                        <a:rPr lang="en-GB" sz="1800">
                          <a:effectLst/>
                          <a:latin typeface="Times New Roman" panose="02020603050405020304" pitchFamily="18" charset="0"/>
                          <a:ea typeface="Times New Roman" panose="02020603050405020304" pitchFamily="18" charset="0"/>
                        </a:rPr>
                        <a:t>RTU: A. Zabašta, all partners</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124398"/>
                  </a:ext>
                </a:extLst>
              </a:tr>
              <a:tr h="280035">
                <a:tc>
                  <a:txBody>
                    <a:bodyPr/>
                    <a:lstStyle/>
                    <a:p>
                      <a:pPr>
                        <a:spcAft>
                          <a:spcPts val="0"/>
                        </a:spcAft>
                      </a:pPr>
                      <a:r>
                        <a:rPr lang="en-GB" sz="1800">
                          <a:solidFill>
                            <a:srgbClr val="000000"/>
                          </a:solidFill>
                          <a:effectLst/>
                          <a:latin typeface="Times New Roman" panose="02020603050405020304" pitchFamily="18" charset="0"/>
                          <a:ea typeface="MS Mincho"/>
                        </a:rPr>
                        <a:t>The end of the day 2</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spcAft>
                          <a:spcPts val="0"/>
                        </a:spcAft>
                      </a:pPr>
                      <a:r>
                        <a:rPr lang="en-GB" sz="1800">
                          <a:solidFill>
                            <a:srgbClr val="000000"/>
                          </a:solidFill>
                          <a:effectLst/>
                          <a:latin typeface="Times New Roman" panose="02020603050405020304" pitchFamily="18" charset="0"/>
                          <a:ea typeface="MS Mincho"/>
                        </a:rPr>
                        <a:t>13.00</a:t>
                      </a:r>
                      <a:endParaRPr lang="en-US" sz="180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spcAft>
                          <a:spcPts val="0"/>
                        </a:spcAft>
                      </a:pPr>
                      <a:r>
                        <a:rPr lang="en-GB" sz="1800" dirty="0">
                          <a:solidFill>
                            <a:srgbClr val="000000"/>
                          </a:solidFill>
                          <a:effectLst/>
                          <a:latin typeface="Times New Roman" panose="02020603050405020304" pitchFamily="18" charset="0"/>
                          <a:ea typeface="MS Mincho"/>
                        </a:rPr>
                        <a:t> </a:t>
                      </a:r>
                      <a:endParaRPr lang="en-US" sz="1800" dirty="0">
                        <a:solidFill>
                          <a:srgbClr val="000000"/>
                        </a:solidFill>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2295227070"/>
                  </a:ext>
                </a:extLst>
              </a:tr>
            </a:tbl>
          </a:graphicData>
        </a:graphic>
      </p:graphicFrame>
    </p:spTree>
    <p:extLst>
      <p:ext uri="{BB962C8B-B14F-4D97-AF65-F5344CB8AC3E}">
        <p14:creationId xmlns:p14="http://schemas.microsoft.com/office/powerpoint/2010/main" val="22447391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7"/>
            <a:ext cx="10515600" cy="1862685"/>
          </a:xfrm>
        </p:spPr>
        <p:txBody>
          <a:bodyPr>
            <a:normAutofit fontScale="90000"/>
          </a:bodyPr>
          <a:lstStyle/>
          <a:p>
            <a:r>
              <a:rPr lang="lv-LV" dirty="0" err="1" smtClean="0">
                <a:solidFill>
                  <a:srgbClr val="00B050"/>
                </a:solidFill>
              </a:rPr>
              <a:t>Day</a:t>
            </a:r>
            <a:r>
              <a:rPr lang="lv-LV" dirty="0" smtClean="0">
                <a:solidFill>
                  <a:srgbClr val="00B050"/>
                </a:solidFill>
              </a:rPr>
              <a:t> 2</a:t>
            </a:r>
            <a:r>
              <a:rPr lang="ru-RU" dirty="0" smtClean="0">
                <a:solidFill>
                  <a:srgbClr val="00B050"/>
                </a:solidFill>
              </a:rPr>
              <a:t>: </a:t>
            </a:r>
            <a:r>
              <a:rPr lang="en-US" dirty="0" smtClean="0">
                <a:solidFill>
                  <a:srgbClr val="00B050"/>
                </a:solidFill>
              </a:rPr>
              <a:t>November 16</a:t>
            </a:r>
            <a:r>
              <a:rPr lang="en-US" baseline="30000" dirty="0" smtClean="0">
                <a:solidFill>
                  <a:srgbClr val="00B050"/>
                </a:solidFill>
              </a:rPr>
              <a:t>th</a:t>
            </a:r>
            <a:r>
              <a:rPr lang="en-US" dirty="0" smtClean="0">
                <a:solidFill>
                  <a:srgbClr val="00B050"/>
                </a:solidFill>
              </a:rPr>
              <a:t> </a:t>
            </a:r>
            <a:r>
              <a:rPr lang="lv-LV" dirty="0" smtClean="0">
                <a:solidFill>
                  <a:srgbClr val="00B050"/>
                </a:solidFill>
              </a:rPr>
              <a:t/>
            </a:r>
            <a:br>
              <a:rPr lang="lv-LV" dirty="0" smtClean="0">
                <a:solidFill>
                  <a:srgbClr val="00B050"/>
                </a:solidFill>
              </a:rPr>
            </a:br>
            <a:r>
              <a:rPr lang="lv-LV" dirty="0"/>
              <a:t/>
            </a:r>
            <a:br>
              <a:rPr lang="lv-LV" dirty="0"/>
            </a:br>
            <a:r>
              <a:rPr lang="en-US" dirty="0" smtClean="0"/>
              <a:t>Preparation </a:t>
            </a:r>
            <a:r>
              <a:rPr lang="en-US" dirty="0"/>
              <a:t>to monitoring and evaluation of the QA by external expert</a:t>
            </a:r>
          </a:p>
        </p:txBody>
      </p:sp>
    </p:spTree>
    <p:extLst>
      <p:ext uri="{BB962C8B-B14F-4D97-AF65-F5344CB8AC3E}">
        <p14:creationId xmlns:p14="http://schemas.microsoft.com/office/powerpoint/2010/main" val="2700798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External evaluation and monitoring of the project </a:t>
            </a:r>
          </a:p>
        </p:txBody>
      </p:sp>
      <p:sp>
        <p:nvSpPr>
          <p:cNvPr id="4" name="Rectangle 3">
            <a:extLst>
              <a:ext uri="{FF2B5EF4-FFF2-40B4-BE49-F238E27FC236}">
                <a16:creationId xmlns:a16="http://schemas.microsoft.com/office/drawing/2014/main" id="{73EDDEB1-057B-4520-AD4E-E8728349B5C0}"/>
              </a:ext>
            </a:extLst>
          </p:cNvPr>
          <p:cNvSpPr/>
          <p:nvPr/>
        </p:nvSpPr>
        <p:spPr>
          <a:xfrm>
            <a:off x="479368" y="1560023"/>
            <a:ext cx="11067228" cy="4862870"/>
          </a:xfrm>
          <a:prstGeom prst="rect">
            <a:avLst/>
          </a:prstGeom>
        </p:spPr>
        <p:txBody>
          <a:bodyPr wrap="square">
            <a:spAutoFit/>
          </a:bodyPr>
          <a:lstStyle/>
          <a:p>
            <a:pPr>
              <a:spcAft>
                <a:spcPts val="1200"/>
              </a:spcAft>
            </a:pPr>
            <a:r>
              <a:rPr lang="en-US" sz="2400" dirty="0" smtClean="0"/>
              <a:t>What is expected by this project:</a:t>
            </a:r>
          </a:p>
          <a:p>
            <a:pPr>
              <a:spcAft>
                <a:spcPts val="1200"/>
              </a:spcAft>
            </a:pPr>
            <a:endParaRPr lang="en-US" dirty="0" smtClean="0"/>
          </a:p>
          <a:p>
            <a:pPr marL="342900" indent="-342900">
              <a:spcAft>
                <a:spcPts val="1200"/>
              </a:spcAft>
              <a:buFont typeface="Wingdings" panose="05000000000000000000" pitchFamily="2" charset="2"/>
              <a:buChar char="q"/>
            </a:pPr>
            <a:r>
              <a:rPr lang="en-US" sz="2000" dirty="0" smtClean="0"/>
              <a:t>Intended learning outcomes are developed and published in the new syllabi. </a:t>
            </a:r>
          </a:p>
          <a:p>
            <a:pPr marL="342900" indent="-342900">
              <a:spcAft>
                <a:spcPts val="1200"/>
              </a:spcAft>
              <a:buFont typeface="Wingdings" panose="05000000000000000000" pitchFamily="2" charset="2"/>
              <a:buChar char="q"/>
            </a:pPr>
            <a:r>
              <a:rPr lang="en-US" sz="2000" dirty="0" smtClean="0"/>
              <a:t>Industry (professional associations, etc.) representatives and students participate in syllabi design. </a:t>
            </a:r>
          </a:p>
          <a:p>
            <a:pPr marL="342900" indent="-342900">
              <a:spcAft>
                <a:spcPts val="1200"/>
              </a:spcAft>
              <a:buFont typeface="Wingdings" panose="05000000000000000000" pitchFamily="2" charset="2"/>
              <a:buChar char="q"/>
            </a:pPr>
            <a:r>
              <a:rPr lang="en-US" sz="2000" dirty="0" smtClean="0"/>
              <a:t>The curriculum and program design and content is reviewed and evaluated by involved parties and stakeholders; suggestions are offered and follow‐up procedures are determined. </a:t>
            </a:r>
          </a:p>
          <a:p>
            <a:pPr marL="342900" indent="-342900">
              <a:spcAft>
                <a:spcPts val="1200"/>
              </a:spcAft>
              <a:buFont typeface="Wingdings" panose="05000000000000000000" pitchFamily="2" charset="2"/>
              <a:buChar char="q"/>
            </a:pPr>
            <a:r>
              <a:rPr lang="en-US" sz="2000" dirty="0" smtClean="0"/>
              <a:t>Specific needs of different modes of delivery (e.g. lecturing, lab work, e‐learning) and target groups are taken into account. </a:t>
            </a:r>
          </a:p>
          <a:p>
            <a:pPr marL="342900" indent="-342900">
              <a:spcAft>
                <a:spcPts val="1200"/>
              </a:spcAft>
              <a:buFont typeface="Wingdings" panose="05000000000000000000" pitchFamily="2" charset="2"/>
              <a:buChar char="q"/>
            </a:pPr>
            <a:r>
              <a:rPr lang="en-US" sz="2000" dirty="0" smtClean="0"/>
              <a:t>Learning resources are available to the teachers and students </a:t>
            </a:r>
          </a:p>
          <a:p>
            <a:pPr marL="342900" indent="-342900">
              <a:spcAft>
                <a:spcPts val="1200"/>
              </a:spcAft>
              <a:buFont typeface="Wingdings" panose="05000000000000000000" pitchFamily="2" charset="2"/>
              <a:buChar char="q"/>
            </a:pPr>
            <a:r>
              <a:rPr lang="en-US" sz="2000" dirty="0" smtClean="0"/>
              <a:t>Formal program approval procedures by the university authorities are initiated and completed timely. </a:t>
            </a:r>
          </a:p>
          <a:p>
            <a:pPr marL="342900" indent="-342900">
              <a:spcAft>
                <a:spcPts val="1200"/>
              </a:spcAft>
              <a:buFont typeface="Wingdings" panose="05000000000000000000" pitchFamily="2" charset="2"/>
              <a:buChar char="q"/>
            </a:pPr>
            <a:r>
              <a:rPr lang="en-US" sz="2000" dirty="0" smtClean="0"/>
              <a:t>Monitoring of the progress and achievements of students is in place </a:t>
            </a:r>
            <a:endParaRPr lang="en-US" sz="2000" dirty="0"/>
          </a:p>
        </p:txBody>
      </p:sp>
    </p:spTree>
    <p:extLst>
      <p:ext uri="{BB962C8B-B14F-4D97-AF65-F5344CB8AC3E}">
        <p14:creationId xmlns:p14="http://schemas.microsoft.com/office/powerpoint/2010/main" val="115003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External evaluation and monitoring of the project </a:t>
            </a:r>
          </a:p>
        </p:txBody>
      </p:sp>
      <p:sp>
        <p:nvSpPr>
          <p:cNvPr id="6" name="Rectangle 5">
            <a:extLst>
              <a:ext uri="{FF2B5EF4-FFF2-40B4-BE49-F238E27FC236}">
                <a16:creationId xmlns:a16="http://schemas.microsoft.com/office/drawing/2014/main" id="{73EDDEB1-057B-4520-AD4E-E8728349B5C0}"/>
              </a:ext>
            </a:extLst>
          </p:cNvPr>
          <p:cNvSpPr/>
          <p:nvPr/>
        </p:nvSpPr>
        <p:spPr>
          <a:xfrm>
            <a:off x="1014153" y="1385455"/>
            <a:ext cx="10524130" cy="4862870"/>
          </a:xfrm>
          <a:prstGeom prst="rect">
            <a:avLst/>
          </a:prstGeom>
        </p:spPr>
        <p:txBody>
          <a:bodyPr wrap="square">
            <a:spAutoFit/>
          </a:bodyPr>
          <a:lstStyle/>
          <a:p>
            <a:pPr>
              <a:spcAft>
                <a:spcPts val="600"/>
              </a:spcAft>
            </a:pPr>
            <a:endParaRPr lang="en-US" sz="2800" b="1" dirty="0" smtClean="0">
              <a:solidFill>
                <a:srgbClr val="7030A0"/>
              </a:solidFill>
            </a:endParaRPr>
          </a:p>
          <a:p>
            <a:pPr>
              <a:spcAft>
                <a:spcPts val="600"/>
              </a:spcAft>
            </a:pPr>
            <a:r>
              <a:rPr lang="en-US" sz="2800" b="1" dirty="0" smtClean="0"/>
              <a:t>Primary data for Evaluation and Monitoring should be gathered by:</a:t>
            </a:r>
          </a:p>
          <a:p>
            <a:pPr>
              <a:spcAft>
                <a:spcPts val="600"/>
              </a:spcAft>
            </a:pPr>
            <a:endParaRPr lang="en-US" dirty="0" smtClean="0">
              <a:solidFill>
                <a:schemeClr val="accent1">
                  <a:lumMod val="50000"/>
                </a:schemeClr>
              </a:solidFill>
            </a:endParaRPr>
          </a:p>
          <a:p>
            <a:pPr marL="285750" indent="-285750">
              <a:spcAft>
                <a:spcPts val="600"/>
              </a:spcAft>
              <a:buFont typeface="Wingdings" panose="05000000000000000000" pitchFamily="2" charset="2"/>
              <a:buChar char="q"/>
            </a:pPr>
            <a:r>
              <a:rPr lang="en-US" sz="2400" dirty="0" smtClean="0">
                <a:solidFill>
                  <a:schemeClr val="accent1">
                    <a:lumMod val="50000"/>
                  </a:schemeClr>
                </a:solidFill>
              </a:rPr>
              <a:t>Questionnaires </a:t>
            </a:r>
          </a:p>
          <a:p>
            <a:pPr marL="285750" indent="-285750">
              <a:spcAft>
                <a:spcPts val="600"/>
              </a:spcAft>
              <a:buFont typeface="Wingdings" panose="05000000000000000000" pitchFamily="2" charset="2"/>
              <a:buChar char="q"/>
            </a:pPr>
            <a:r>
              <a:rPr lang="en-US" sz="2400" dirty="0" smtClean="0">
                <a:solidFill>
                  <a:schemeClr val="accent1">
                    <a:lumMod val="50000"/>
                  </a:schemeClr>
                </a:solidFill>
              </a:rPr>
              <a:t>Interviews with Universities and Industry representatives</a:t>
            </a:r>
          </a:p>
          <a:p>
            <a:pPr marL="285750" indent="-285750">
              <a:spcAft>
                <a:spcPts val="600"/>
              </a:spcAft>
              <a:buFont typeface="Wingdings" panose="05000000000000000000" pitchFamily="2" charset="2"/>
              <a:buChar char="q"/>
            </a:pPr>
            <a:r>
              <a:rPr lang="en-US" sz="2400" dirty="0" smtClean="0">
                <a:solidFill>
                  <a:schemeClr val="accent1">
                    <a:lumMod val="50000"/>
                  </a:schemeClr>
                </a:solidFill>
              </a:rPr>
              <a:t>Study program curriculum, syllabus analysis </a:t>
            </a:r>
          </a:p>
          <a:p>
            <a:pPr marL="285750" indent="-285750">
              <a:spcAft>
                <a:spcPts val="600"/>
              </a:spcAft>
              <a:buFont typeface="Wingdings" panose="05000000000000000000" pitchFamily="2" charset="2"/>
              <a:buChar char="q"/>
            </a:pPr>
            <a:r>
              <a:rPr lang="en-US" sz="2400" dirty="0" smtClean="0">
                <a:solidFill>
                  <a:schemeClr val="accent1">
                    <a:lumMod val="50000"/>
                  </a:schemeClr>
                </a:solidFill>
              </a:rPr>
              <a:t>Feedback reports from Workshops, Seminars, Conferences etc. </a:t>
            </a:r>
          </a:p>
          <a:p>
            <a:pPr marL="285750" indent="-285750">
              <a:spcAft>
                <a:spcPts val="600"/>
              </a:spcAft>
              <a:buFont typeface="Wingdings" panose="05000000000000000000" pitchFamily="2" charset="2"/>
              <a:buChar char="q"/>
            </a:pPr>
            <a:r>
              <a:rPr lang="en-US" sz="2400" dirty="0" smtClean="0">
                <a:solidFill>
                  <a:schemeClr val="accent1">
                    <a:lumMod val="50000"/>
                  </a:schemeClr>
                </a:solidFill>
              </a:rPr>
              <a:t>Discussions with stakeholders’ and target groups’ meetings </a:t>
            </a:r>
          </a:p>
          <a:p>
            <a:pPr>
              <a:spcAft>
                <a:spcPts val="600"/>
              </a:spcAft>
            </a:pPr>
            <a:r>
              <a:rPr lang="en-US" sz="2400" dirty="0" smtClean="0">
                <a:solidFill>
                  <a:srgbClr val="7030A0"/>
                </a:solidFill>
              </a:rPr>
              <a:t> </a:t>
            </a:r>
          </a:p>
          <a:p>
            <a:pPr>
              <a:spcAft>
                <a:spcPts val="600"/>
              </a:spcAft>
            </a:pPr>
            <a:endParaRPr lang="en-US" sz="2400" dirty="0" smtClean="0">
              <a:solidFill>
                <a:schemeClr val="accent1"/>
              </a:solidFill>
            </a:endParaRPr>
          </a:p>
          <a:p>
            <a:pPr>
              <a:spcAft>
                <a:spcPts val="600"/>
              </a:spcAft>
            </a:pPr>
            <a:endParaRPr lang="en-US" dirty="0"/>
          </a:p>
        </p:txBody>
      </p:sp>
    </p:spTree>
    <p:extLst>
      <p:ext uri="{BB962C8B-B14F-4D97-AF65-F5344CB8AC3E}">
        <p14:creationId xmlns:p14="http://schemas.microsoft.com/office/powerpoint/2010/main" val="847958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External evaluation and monitoring of the project </a:t>
            </a:r>
          </a:p>
        </p:txBody>
      </p:sp>
      <p:sp>
        <p:nvSpPr>
          <p:cNvPr id="5" name="Rectangle 4">
            <a:extLst>
              <a:ext uri="{FF2B5EF4-FFF2-40B4-BE49-F238E27FC236}">
                <a16:creationId xmlns:a16="http://schemas.microsoft.com/office/drawing/2014/main" id="{73EDDEB1-057B-4520-AD4E-E8728349B5C0}"/>
              </a:ext>
            </a:extLst>
          </p:cNvPr>
          <p:cNvSpPr/>
          <p:nvPr/>
        </p:nvSpPr>
        <p:spPr>
          <a:xfrm>
            <a:off x="1451957" y="1634837"/>
            <a:ext cx="9171708" cy="4278094"/>
          </a:xfrm>
          <a:prstGeom prst="rect">
            <a:avLst/>
          </a:prstGeom>
        </p:spPr>
        <p:txBody>
          <a:bodyPr wrap="square">
            <a:spAutoFit/>
          </a:bodyPr>
          <a:lstStyle/>
          <a:p>
            <a:endParaRPr lang="en-US" sz="2800" b="1" dirty="0" smtClean="0">
              <a:solidFill>
                <a:srgbClr val="7030A0"/>
              </a:solidFill>
            </a:endParaRPr>
          </a:p>
          <a:p>
            <a:r>
              <a:rPr lang="en-US" sz="2800" b="1" dirty="0" smtClean="0"/>
              <a:t>Monitoring Outcome</a:t>
            </a:r>
          </a:p>
          <a:p>
            <a:endParaRPr lang="en-US" sz="2800" dirty="0" smtClean="0"/>
          </a:p>
          <a:p>
            <a:pPr marL="285750" indent="-285750">
              <a:buFont typeface="Wingdings" panose="05000000000000000000" pitchFamily="2" charset="2"/>
              <a:buChar char="q"/>
            </a:pPr>
            <a:r>
              <a:rPr lang="en-US" sz="2400" dirty="0" smtClean="0">
                <a:solidFill>
                  <a:srgbClr val="7030A0"/>
                </a:solidFill>
              </a:rPr>
              <a:t>Feed back to Project Management Committee </a:t>
            </a:r>
          </a:p>
          <a:p>
            <a:endParaRPr lang="en-US" sz="2800" b="1" dirty="0" smtClean="0">
              <a:solidFill>
                <a:srgbClr val="7030A0"/>
              </a:solidFill>
            </a:endParaRPr>
          </a:p>
          <a:p>
            <a:r>
              <a:rPr lang="en-US" sz="2800" b="1" dirty="0" smtClean="0"/>
              <a:t>Evaluation Outcome</a:t>
            </a:r>
          </a:p>
          <a:p>
            <a:endParaRPr lang="en-US" dirty="0" smtClean="0"/>
          </a:p>
          <a:p>
            <a:pPr marL="285750" indent="-285750">
              <a:buFont typeface="Wingdings" panose="05000000000000000000" pitchFamily="2" charset="2"/>
              <a:buChar char="q"/>
            </a:pPr>
            <a:r>
              <a:rPr lang="en-US" sz="2400" dirty="0" smtClean="0">
                <a:solidFill>
                  <a:srgbClr val="7030A0"/>
                </a:solidFill>
              </a:rPr>
              <a:t>Intermediary Report 2022 Spring </a:t>
            </a:r>
          </a:p>
          <a:p>
            <a:pPr marL="285750" indent="-285750">
              <a:buFont typeface="Wingdings" panose="05000000000000000000" pitchFamily="2" charset="2"/>
              <a:buChar char="q"/>
            </a:pPr>
            <a:r>
              <a:rPr lang="en-US" sz="2400" dirty="0" smtClean="0">
                <a:solidFill>
                  <a:srgbClr val="7030A0"/>
                </a:solidFill>
              </a:rPr>
              <a:t>Final Report 2022 June - July</a:t>
            </a:r>
          </a:p>
          <a:p>
            <a:endParaRPr lang="en-US" sz="2400" dirty="0" smtClean="0">
              <a:solidFill>
                <a:schemeClr val="accent1"/>
              </a:solidFill>
            </a:endParaRPr>
          </a:p>
          <a:p>
            <a:endParaRPr lang="en-US" dirty="0"/>
          </a:p>
        </p:txBody>
      </p:sp>
    </p:spTree>
    <p:extLst>
      <p:ext uri="{BB962C8B-B14F-4D97-AF65-F5344CB8AC3E}">
        <p14:creationId xmlns:p14="http://schemas.microsoft.com/office/powerpoint/2010/main" val="2517854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5374"/>
            <a:ext cx="10515600" cy="919978"/>
          </a:xfrm>
        </p:spPr>
        <p:txBody>
          <a:bodyPr/>
          <a:lstStyle/>
          <a:p>
            <a:r>
              <a:rPr lang="en-US" dirty="0" smtClean="0"/>
              <a:t>Project progress</a:t>
            </a:r>
            <a:endParaRPr lang="en-US" dirty="0"/>
          </a:p>
        </p:txBody>
      </p:sp>
      <p:sp>
        <p:nvSpPr>
          <p:cNvPr id="3" name="Content Placeholder 2"/>
          <p:cNvSpPr>
            <a:spLocks noGrp="1"/>
          </p:cNvSpPr>
          <p:nvPr>
            <p:ph idx="1"/>
          </p:nvPr>
        </p:nvSpPr>
        <p:spPr>
          <a:xfrm>
            <a:off x="838200" y="1371600"/>
            <a:ext cx="11040687" cy="3857105"/>
          </a:xfrm>
        </p:spPr>
        <p:txBody>
          <a:bodyPr>
            <a:normAutofit/>
          </a:bodyPr>
          <a:lstStyle/>
          <a:p>
            <a:pPr>
              <a:spcBef>
                <a:spcPts val="0"/>
              </a:spcBef>
              <a:spcAft>
                <a:spcPts val="1200"/>
              </a:spcAft>
            </a:pPr>
            <a:r>
              <a:rPr lang="en-US" dirty="0" smtClean="0">
                <a:solidFill>
                  <a:schemeClr val="accent1">
                    <a:lumMod val="50000"/>
                  </a:schemeClr>
                </a:solidFill>
              </a:rPr>
              <a:t>Teachers training courses:</a:t>
            </a:r>
          </a:p>
          <a:p>
            <a:pPr lvl="1">
              <a:spcBef>
                <a:spcPts val="0"/>
              </a:spcBef>
              <a:spcAft>
                <a:spcPts val="1200"/>
              </a:spcAft>
            </a:pPr>
            <a:r>
              <a:rPr lang="en-US" dirty="0" smtClean="0"/>
              <a:t>English </a:t>
            </a:r>
            <a:r>
              <a:rPr lang="en-US" dirty="0"/>
              <a:t>courses: on-site in </a:t>
            </a:r>
            <a:r>
              <a:rPr lang="en-US" dirty="0" smtClean="0"/>
              <a:t>Bruges: </a:t>
            </a:r>
            <a:r>
              <a:rPr lang="en-US" u="sng" dirty="0" smtClean="0"/>
              <a:t>12 </a:t>
            </a:r>
            <a:r>
              <a:rPr lang="en-US" u="sng" dirty="0"/>
              <a:t>trainees </a:t>
            </a:r>
          </a:p>
          <a:p>
            <a:pPr lvl="1">
              <a:spcBef>
                <a:spcPts val="0"/>
              </a:spcBef>
              <a:spcAft>
                <a:spcPts val="1200"/>
              </a:spcAft>
            </a:pPr>
            <a:r>
              <a:rPr lang="en-US" dirty="0" err="1"/>
              <a:t>CybPhys</a:t>
            </a:r>
            <a:r>
              <a:rPr lang="en-US" dirty="0"/>
              <a:t> Training School for Academics in Partner </a:t>
            </a:r>
            <a:r>
              <a:rPr lang="en-US" dirty="0" smtClean="0"/>
              <a:t>Countries: </a:t>
            </a:r>
            <a:r>
              <a:rPr lang="en-US" u="sng" dirty="0"/>
              <a:t>40 trainees </a:t>
            </a:r>
            <a:r>
              <a:rPr lang="en-US" dirty="0"/>
              <a:t>at Ukrainian and </a:t>
            </a:r>
            <a:r>
              <a:rPr lang="en-US" u="sng" dirty="0"/>
              <a:t>5 a</a:t>
            </a:r>
            <a:r>
              <a:rPr lang="en-US" dirty="0"/>
              <a:t>t Belarusian </a:t>
            </a:r>
            <a:r>
              <a:rPr lang="en-US" dirty="0" smtClean="0"/>
              <a:t>universities</a:t>
            </a:r>
          </a:p>
          <a:p>
            <a:pPr lvl="1">
              <a:spcBef>
                <a:spcPts val="0"/>
              </a:spcBef>
              <a:spcAft>
                <a:spcPts val="1200"/>
              </a:spcAft>
            </a:pPr>
            <a:r>
              <a:rPr lang="en-US" dirty="0" smtClean="0"/>
              <a:t>We will try to prepare certificates by the end of November</a:t>
            </a:r>
            <a:endParaRPr lang="en-US" dirty="0"/>
          </a:p>
          <a:p>
            <a:pPr>
              <a:spcBef>
                <a:spcPts val="0"/>
              </a:spcBef>
              <a:spcAft>
                <a:spcPts val="1200"/>
              </a:spcAft>
            </a:pPr>
            <a:r>
              <a:rPr lang="en-US" dirty="0" smtClean="0">
                <a:solidFill>
                  <a:schemeClr val="accent1">
                    <a:lumMod val="50000"/>
                  </a:schemeClr>
                </a:solidFill>
              </a:rPr>
              <a:t>Extraordinary Financial report was submitted on November 4</a:t>
            </a:r>
            <a:r>
              <a:rPr lang="en-US" baseline="30000" dirty="0" smtClean="0">
                <a:solidFill>
                  <a:schemeClr val="accent1">
                    <a:lumMod val="50000"/>
                  </a:schemeClr>
                </a:solidFill>
              </a:rPr>
              <a:t>th</a:t>
            </a:r>
            <a:r>
              <a:rPr lang="en-US" dirty="0" smtClean="0">
                <a:solidFill>
                  <a:schemeClr val="accent1">
                    <a:lumMod val="50000"/>
                  </a:schemeClr>
                </a:solidFill>
              </a:rPr>
              <a:t> </a:t>
            </a:r>
          </a:p>
          <a:p>
            <a:pPr>
              <a:spcBef>
                <a:spcPts val="0"/>
              </a:spcBef>
              <a:spcAft>
                <a:spcPts val="1200"/>
              </a:spcAft>
            </a:pPr>
            <a:r>
              <a:rPr lang="en-US" dirty="0" smtClean="0">
                <a:solidFill>
                  <a:schemeClr val="accent1">
                    <a:lumMod val="50000"/>
                  </a:schemeClr>
                </a:solidFill>
              </a:rPr>
              <a:t>EACEA still have not confirmed neither budget, neither responsibilities of the partners, neither schedule of the travels</a:t>
            </a:r>
          </a:p>
          <a:p>
            <a:pPr>
              <a:spcBef>
                <a:spcPts val="0"/>
              </a:spcBef>
              <a:spcAft>
                <a:spcPts val="1200"/>
              </a:spcAft>
            </a:pPr>
            <a:endParaRPr lang="en-US" dirty="0">
              <a:solidFill>
                <a:schemeClr val="accent1">
                  <a:lumMod val="50000"/>
                </a:schemeClr>
              </a:solidFill>
            </a:endParaRPr>
          </a:p>
        </p:txBody>
      </p:sp>
    </p:spTree>
    <p:extLst>
      <p:ext uri="{BB962C8B-B14F-4D97-AF65-F5344CB8AC3E}">
        <p14:creationId xmlns:p14="http://schemas.microsoft.com/office/powerpoint/2010/main" val="4049162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919978"/>
          </a:xfrm>
        </p:spPr>
        <p:txBody>
          <a:bodyPr>
            <a:normAutofit fontScale="90000"/>
          </a:bodyPr>
          <a:lstStyle/>
          <a:p>
            <a:r>
              <a:rPr lang="en-US" dirty="0"/>
              <a:t>Project financial aspects and results of additional Financial </a:t>
            </a:r>
            <a:r>
              <a:rPr lang="en-US" dirty="0" smtClean="0"/>
              <a:t>report </a:t>
            </a:r>
            <a:endParaRPr lang="en-US" dirty="0"/>
          </a:p>
        </p:txBody>
      </p:sp>
    </p:spTree>
    <p:extLst>
      <p:ext uri="{BB962C8B-B14F-4D97-AF65-F5344CB8AC3E}">
        <p14:creationId xmlns:p14="http://schemas.microsoft.com/office/powerpoint/2010/main" val="3229314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65" y="365126"/>
            <a:ext cx="11197243" cy="919978"/>
          </a:xfrm>
        </p:spPr>
        <p:txBody>
          <a:bodyPr>
            <a:normAutofit fontScale="90000"/>
          </a:bodyPr>
          <a:lstStyle/>
          <a:p>
            <a:r>
              <a:rPr lang="en-US" dirty="0" smtClean="0"/>
              <a:t>Financial results – Financial report on 30.10 21</a:t>
            </a:r>
            <a:endParaRPr lang="en-US" dirty="0"/>
          </a:p>
        </p:txBody>
      </p:sp>
      <p:sp>
        <p:nvSpPr>
          <p:cNvPr id="3" name="Content Placeholder 2"/>
          <p:cNvSpPr>
            <a:spLocks noGrp="1"/>
          </p:cNvSpPr>
          <p:nvPr>
            <p:ph idx="1"/>
          </p:nvPr>
        </p:nvSpPr>
        <p:spPr/>
        <p:txBody>
          <a:bodyPr/>
          <a:lstStyle/>
          <a:p>
            <a:r>
              <a:rPr lang="en-US" dirty="0" smtClean="0"/>
              <a:t>The consolidated report was sent before a deadline</a:t>
            </a:r>
          </a:p>
          <a:p>
            <a:r>
              <a:rPr lang="en-US" dirty="0" smtClean="0"/>
              <a:t>All partners sent their Financial statements – Excel file</a:t>
            </a:r>
          </a:p>
          <a:p>
            <a:r>
              <a:rPr lang="en-US" dirty="0" smtClean="0"/>
              <a:t>Partners have to deliver bookkeeping documents about the cost of salary and travel (excepted </a:t>
            </a:r>
            <a:r>
              <a:rPr lang="en-US" dirty="0" err="1" smtClean="0"/>
              <a:t>KhNAHU</a:t>
            </a:r>
            <a:r>
              <a:rPr lang="en-US" dirty="0" smtClean="0"/>
              <a:t>)</a:t>
            </a:r>
          </a:p>
          <a:p>
            <a:r>
              <a:rPr lang="en-US" dirty="0"/>
              <a:t>UCY </a:t>
            </a:r>
            <a:r>
              <a:rPr lang="en-US" dirty="0" smtClean="0"/>
              <a:t>– In </a:t>
            </a:r>
            <a:r>
              <a:rPr lang="en-US" dirty="0"/>
              <a:t>Financial statements WPs, </a:t>
            </a:r>
            <a:r>
              <a:rPr lang="en-US" dirty="0" smtClean="0"/>
              <a:t>Activities - </a:t>
            </a:r>
            <a:r>
              <a:rPr lang="en-US" dirty="0"/>
              <a:t>description does not conform </a:t>
            </a:r>
            <a:r>
              <a:rPr lang="en-US" dirty="0" smtClean="0"/>
              <a:t>between columns.</a:t>
            </a:r>
            <a:endParaRPr lang="en-US" dirty="0"/>
          </a:p>
          <a:p>
            <a:endParaRPr lang="en-US" dirty="0"/>
          </a:p>
        </p:txBody>
      </p:sp>
    </p:spTree>
    <p:extLst>
      <p:ext uri="{BB962C8B-B14F-4D97-AF65-F5344CB8AC3E}">
        <p14:creationId xmlns:p14="http://schemas.microsoft.com/office/powerpoint/2010/main" val="3073152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4" y="198871"/>
            <a:ext cx="10515600" cy="919978"/>
          </a:xfrm>
        </p:spPr>
        <p:txBody>
          <a:bodyPr>
            <a:normAutofit fontScale="90000"/>
          </a:bodyPr>
          <a:lstStyle/>
          <a:p>
            <a:r>
              <a:rPr lang="en-US" dirty="0"/>
              <a:t>Project financial aspects and results of additional Financial </a:t>
            </a:r>
            <a:r>
              <a:rPr lang="en-US" dirty="0" smtClean="0"/>
              <a:t>report</a:t>
            </a:r>
            <a:endParaRPr lang="en-US" dirty="0"/>
          </a:p>
        </p:txBody>
      </p:sp>
      <p:pic>
        <p:nvPicPr>
          <p:cNvPr id="4" name="Picture 3"/>
          <p:cNvPicPr>
            <a:picLocks noChangeAspect="1"/>
          </p:cNvPicPr>
          <p:nvPr/>
        </p:nvPicPr>
        <p:blipFill>
          <a:blip r:embed="rId2"/>
          <a:stretch>
            <a:fillRect/>
          </a:stretch>
        </p:blipFill>
        <p:spPr>
          <a:xfrm>
            <a:off x="347749" y="1827284"/>
            <a:ext cx="4786386" cy="3118789"/>
          </a:xfrm>
          <a:prstGeom prst="rect">
            <a:avLst/>
          </a:prstGeom>
        </p:spPr>
      </p:pic>
      <p:pic>
        <p:nvPicPr>
          <p:cNvPr id="5" name="Picture 4"/>
          <p:cNvPicPr>
            <a:picLocks noChangeAspect="1"/>
          </p:cNvPicPr>
          <p:nvPr/>
        </p:nvPicPr>
        <p:blipFill>
          <a:blip r:embed="rId3"/>
          <a:stretch>
            <a:fillRect/>
          </a:stretch>
        </p:blipFill>
        <p:spPr>
          <a:xfrm>
            <a:off x="5255385" y="1238524"/>
            <a:ext cx="4164583" cy="2710021"/>
          </a:xfrm>
          <a:prstGeom prst="rect">
            <a:avLst/>
          </a:prstGeom>
        </p:spPr>
      </p:pic>
      <p:pic>
        <p:nvPicPr>
          <p:cNvPr id="6" name="Picture 5"/>
          <p:cNvPicPr>
            <a:picLocks noChangeAspect="1"/>
          </p:cNvPicPr>
          <p:nvPr/>
        </p:nvPicPr>
        <p:blipFill>
          <a:blip r:embed="rId4"/>
          <a:stretch>
            <a:fillRect/>
          </a:stretch>
        </p:blipFill>
        <p:spPr>
          <a:xfrm>
            <a:off x="5763083" y="4068220"/>
            <a:ext cx="4529721" cy="2755631"/>
          </a:xfrm>
          <a:prstGeom prst="rect">
            <a:avLst/>
          </a:prstGeom>
        </p:spPr>
      </p:pic>
    </p:spTree>
    <p:extLst>
      <p:ext uri="{BB962C8B-B14F-4D97-AF65-F5344CB8AC3E}">
        <p14:creationId xmlns:p14="http://schemas.microsoft.com/office/powerpoint/2010/main" val="719143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4" y="198871"/>
            <a:ext cx="10515600" cy="919978"/>
          </a:xfrm>
        </p:spPr>
        <p:txBody>
          <a:bodyPr>
            <a:normAutofit fontScale="90000"/>
          </a:bodyPr>
          <a:lstStyle/>
          <a:p>
            <a:r>
              <a:rPr lang="en-US" dirty="0"/>
              <a:t>Project financial aspects and results of additional Financial </a:t>
            </a:r>
            <a:r>
              <a:rPr lang="en-US" dirty="0" smtClean="0"/>
              <a:t>report</a:t>
            </a:r>
            <a:endParaRPr lang="en-US" dirty="0"/>
          </a:p>
        </p:txBody>
      </p:sp>
      <p:pic>
        <p:nvPicPr>
          <p:cNvPr id="3" name="Picture 2"/>
          <p:cNvPicPr>
            <a:picLocks noChangeAspect="1"/>
          </p:cNvPicPr>
          <p:nvPr/>
        </p:nvPicPr>
        <p:blipFill>
          <a:blip r:embed="rId2"/>
          <a:stretch>
            <a:fillRect/>
          </a:stretch>
        </p:blipFill>
        <p:spPr>
          <a:xfrm>
            <a:off x="412112" y="1344603"/>
            <a:ext cx="4871593" cy="2928139"/>
          </a:xfrm>
          <a:prstGeom prst="rect">
            <a:avLst/>
          </a:prstGeom>
        </p:spPr>
      </p:pic>
      <p:pic>
        <p:nvPicPr>
          <p:cNvPr id="7" name="Picture 6"/>
          <p:cNvPicPr>
            <a:picLocks noChangeAspect="1"/>
          </p:cNvPicPr>
          <p:nvPr/>
        </p:nvPicPr>
        <p:blipFill>
          <a:blip r:embed="rId3"/>
          <a:stretch>
            <a:fillRect/>
          </a:stretch>
        </p:blipFill>
        <p:spPr>
          <a:xfrm>
            <a:off x="5945340" y="1344603"/>
            <a:ext cx="4878072" cy="2928139"/>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741346137"/>
              </p:ext>
            </p:extLst>
          </p:nvPr>
        </p:nvGraphicFramePr>
        <p:xfrm>
          <a:off x="412111" y="5163513"/>
          <a:ext cx="4101699" cy="1356360"/>
        </p:xfrm>
        <a:graphic>
          <a:graphicData uri="http://schemas.openxmlformats.org/drawingml/2006/table">
            <a:tbl>
              <a:tblPr/>
              <a:tblGrid>
                <a:gridCol w="3253802">
                  <a:extLst>
                    <a:ext uri="{9D8B030D-6E8A-4147-A177-3AD203B41FA5}">
                      <a16:colId xmlns:a16="http://schemas.microsoft.com/office/drawing/2014/main" val="4025537169"/>
                    </a:ext>
                  </a:extLst>
                </a:gridCol>
                <a:gridCol w="847897">
                  <a:extLst>
                    <a:ext uri="{9D8B030D-6E8A-4147-A177-3AD203B41FA5}">
                      <a16:colId xmlns:a16="http://schemas.microsoft.com/office/drawing/2014/main" val="801588205"/>
                    </a:ext>
                  </a:extLst>
                </a:gridCol>
              </a:tblGrid>
              <a:tr h="238125">
                <a:tc>
                  <a:txBody>
                    <a:bodyPr/>
                    <a:lstStyle/>
                    <a:p>
                      <a:pPr algn="l" fontAlgn="b"/>
                      <a:r>
                        <a:rPr lang="en-US" sz="1600" b="0" i="0" u="none" strike="noStrike" dirty="0">
                          <a:solidFill>
                            <a:srgbClr val="0070C0"/>
                          </a:solidFill>
                          <a:effectLst/>
                          <a:latin typeface="Arial Narrow" panose="020B0606020202030204" pitchFamily="34" charset="0"/>
                        </a:rPr>
                        <a:t>1st advance no Brussels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70C0"/>
                          </a:solidFill>
                          <a:effectLst/>
                          <a:latin typeface="Arial Narrow" panose="020B0606020202030204" pitchFamily="34" charset="0"/>
                        </a:rPr>
                        <a:t>415 830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787106"/>
                  </a:ext>
                </a:extLst>
              </a:tr>
              <a:tr h="200025">
                <a:tc>
                  <a:txBody>
                    <a:bodyPr/>
                    <a:lstStyle/>
                    <a:p>
                      <a:pPr algn="l" fontAlgn="ctr"/>
                      <a:r>
                        <a:rPr lang="en-US" sz="1600" b="0" i="0" u="none" strike="noStrike" dirty="0">
                          <a:solidFill>
                            <a:srgbClr val="000000"/>
                          </a:solidFill>
                          <a:effectLst/>
                          <a:latin typeface="Arial Narrow" panose="020B0606020202030204" pitchFamily="34" charset="0"/>
                        </a:rPr>
                        <a:t>1st advance used (all partners):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Arial Narrow" panose="020B0606020202030204" pitchFamily="34" charset="0"/>
                        </a:rPr>
                        <a:t>61.2%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194467"/>
                  </a:ext>
                </a:extLst>
              </a:tr>
              <a:tr h="381000">
                <a:tc>
                  <a:txBody>
                    <a:bodyPr/>
                    <a:lstStyle/>
                    <a:p>
                      <a:pPr algn="l" fontAlgn="ctr"/>
                      <a:r>
                        <a:rPr lang="en-US" sz="1600" b="1" i="0" u="none" strike="noStrike">
                          <a:solidFill>
                            <a:srgbClr val="00B050"/>
                          </a:solidFill>
                          <a:effectLst/>
                          <a:latin typeface="Arial Narrow" panose="020B0606020202030204" pitchFamily="34" charset="0"/>
                        </a:rPr>
                        <a:t>1st advance used EU and UA partners: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1600" b="1" i="0" u="none" strike="noStrike" dirty="0">
                          <a:solidFill>
                            <a:srgbClr val="00B050"/>
                          </a:solidFill>
                          <a:effectLst/>
                          <a:latin typeface="Arial Narrow" panose="020B0606020202030204" pitchFamily="34" charset="0"/>
                        </a:rPr>
                        <a:t>78.3%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65258819"/>
                  </a:ext>
                </a:extLst>
              </a:tr>
              <a:tr h="109699">
                <a:tc>
                  <a:txBody>
                    <a:bodyPr/>
                    <a:lstStyle/>
                    <a:p>
                      <a:pPr algn="l" fontAlgn="b"/>
                      <a:endParaRPr lang="en-US" sz="1600" b="0" i="0" u="none" strike="noStrike" dirty="0">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600" b="0" i="0" u="none" strike="noStrike" dirty="0">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775407"/>
                  </a:ext>
                </a:extLst>
              </a:tr>
              <a:tr h="209550">
                <a:tc>
                  <a:txBody>
                    <a:bodyPr/>
                    <a:lstStyle/>
                    <a:p>
                      <a:pPr algn="l" fontAlgn="b"/>
                      <a:r>
                        <a:rPr lang="en-US" sz="1600" b="0" i="0" u="none" strike="noStrike" dirty="0">
                          <a:solidFill>
                            <a:srgbClr val="000000"/>
                          </a:solidFill>
                          <a:effectLst/>
                          <a:latin typeface="Arial Narrow" panose="020B0606020202030204" pitchFamily="34" charset="0"/>
                        </a:rPr>
                        <a:t>Remains on </a:t>
                      </a:r>
                      <a:r>
                        <a:rPr lang="en-US" sz="1600" b="0" i="0" u="none" strike="noStrike" dirty="0" smtClean="0">
                          <a:solidFill>
                            <a:srgbClr val="000000"/>
                          </a:solidFill>
                          <a:effectLst/>
                          <a:latin typeface="Arial Narrow" panose="020B0606020202030204" pitchFamily="34" charset="0"/>
                        </a:rPr>
                        <a:t>RTU account on 3.11.21</a:t>
                      </a:r>
                      <a:endParaRPr lang="en-US" sz="1600" b="0" i="0" u="none" strike="noStrike" dirty="0">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solidFill>
                            <a:srgbClr val="000000"/>
                          </a:solidFill>
                          <a:effectLst/>
                          <a:latin typeface="Arial Narrow" panose="020B0606020202030204" pitchFamily="34" charset="0"/>
                        </a:rPr>
                        <a:t>90 </a:t>
                      </a:r>
                      <a:r>
                        <a:rPr lang="en-US" sz="1600" b="0" i="0" u="none" strike="noStrike" dirty="0">
                          <a:solidFill>
                            <a:srgbClr val="000000"/>
                          </a:solidFill>
                          <a:effectLst/>
                          <a:latin typeface="Arial Narrow" panose="020B060602020203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7917458"/>
                  </a:ext>
                </a:extLst>
              </a:tr>
            </a:tbl>
          </a:graphicData>
        </a:graphic>
      </p:graphicFrame>
      <p:sp>
        <p:nvSpPr>
          <p:cNvPr id="9" name="TextBox 8"/>
          <p:cNvSpPr txBox="1"/>
          <p:nvPr/>
        </p:nvSpPr>
        <p:spPr>
          <a:xfrm>
            <a:off x="5577839" y="4838007"/>
            <a:ext cx="6392488" cy="1754326"/>
          </a:xfrm>
          <a:prstGeom prst="rect">
            <a:avLst/>
          </a:prstGeom>
          <a:noFill/>
        </p:spPr>
        <p:txBody>
          <a:bodyPr wrap="square" rtlCol="0">
            <a:spAutoFit/>
          </a:bodyPr>
          <a:lstStyle/>
          <a:p>
            <a:r>
              <a:rPr lang="en-US" u="sng" dirty="0" smtClean="0"/>
              <a:t>Suggestion: New advance payment to the partners in November</a:t>
            </a:r>
          </a:p>
          <a:p>
            <a:pPr marL="285750" indent="-285750">
              <a:buFont typeface="Arial" panose="020B0604020202020204" pitchFamily="34" charset="0"/>
              <a:buChar char="•"/>
            </a:pPr>
            <a:r>
              <a:rPr lang="en-US" dirty="0" smtClean="0"/>
              <a:t>KU - Leuven 10 000</a:t>
            </a:r>
          </a:p>
          <a:p>
            <a:pPr marL="285750" indent="-285750">
              <a:buFont typeface="Arial" panose="020B0604020202020204" pitchFamily="34" charset="0"/>
              <a:buChar char="•"/>
            </a:pPr>
            <a:r>
              <a:rPr lang="en-US" dirty="0" smtClean="0"/>
              <a:t>UCY - No</a:t>
            </a:r>
          </a:p>
          <a:p>
            <a:pPr marL="285750" indent="-285750">
              <a:buFont typeface="Arial" panose="020B0604020202020204" pitchFamily="34" charset="0"/>
              <a:buChar char="•"/>
            </a:pPr>
            <a:r>
              <a:rPr lang="en-US" dirty="0" smtClean="0"/>
              <a:t>NCPU - 5 000</a:t>
            </a:r>
          </a:p>
          <a:p>
            <a:pPr marL="285750" indent="-285750">
              <a:buFont typeface="Arial" panose="020B0604020202020204" pitchFamily="34" charset="0"/>
              <a:buChar char="•"/>
            </a:pPr>
            <a:r>
              <a:rPr lang="en-US" dirty="0" err="1" smtClean="0"/>
              <a:t>KhNAHU</a:t>
            </a:r>
            <a:r>
              <a:rPr lang="en-US" dirty="0" smtClean="0"/>
              <a:t> - 5000</a:t>
            </a:r>
          </a:p>
          <a:p>
            <a:pPr marL="285750" indent="-285750">
              <a:buFont typeface="Arial" panose="020B0604020202020204" pitchFamily="34" charset="0"/>
              <a:buChar char="•"/>
            </a:pPr>
            <a:r>
              <a:rPr lang="en-US" dirty="0" smtClean="0"/>
              <a:t>KNU - 5000</a:t>
            </a:r>
            <a:endParaRPr lang="en-US" dirty="0"/>
          </a:p>
        </p:txBody>
      </p:sp>
      <p:sp>
        <p:nvSpPr>
          <p:cNvPr id="10" name="TextBox 9"/>
          <p:cNvSpPr txBox="1"/>
          <p:nvPr/>
        </p:nvSpPr>
        <p:spPr>
          <a:xfrm>
            <a:off x="390698" y="4329219"/>
            <a:ext cx="5187141" cy="338554"/>
          </a:xfrm>
          <a:prstGeom prst="rect">
            <a:avLst/>
          </a:prstGeom>
          <a:noFill/>
        </p:spPr>
        <p:txBody>
          <a:bodyPr wrap="square" rtlCol="0">
            <a:spAutoFit/>
          </a:bodyPr>
          <a:lstStyle/>
          <a:p>
            <a:r>
              <a:rPr lang="en-US" sz="1600" u="sng" dirty="0" smtClean="0">
                <a:solidFill>
                  <a:schemeClr val="accent1">
                    <a:lumMod val="50000"/>
                  </a:schemeClr>
                </a:solidFill>
              </a:rPr>
              <a:t>Note</a:t>
            </a:r>
            <a:r>
              <a:rPr lang="en-US" sz="1600" dirty="0" smtClean="0">
                <a:solidFill>
                  <a:schemeClr val="accent1">
                    <a:lumMod val="50000"/>
                  </a:schemeClr>
                </a:solidFill>
              </a:rPr>
              <a:t>: </a:t>
            </a:r>
            <a:r>
              <a:rPr lang="en-US" sz="1600" dirty="0" smtClean="0">
                <a:solidFill>
                  <a:srgbClr val="C00000"/>
                </a:solidFill>
              </a:rPr>
              <a:t>CPNU</a:t>
            </a:r>
            <a:r>
              <a:rPr lang="en-US" sz="1600" dirty="0" smtClean="0">
                <a:solidFill>
                  <a:schemeClr val="accent1">
                    <a:lumMod val="50000"/>
                  </a:schemeClr>
                </a:solidFill>
              </a:rPr>
              <a:t> – 18 040 EUR – tender for additional equipment </a:t>
            </a:r>
            <a:endParaRPr lang="en-US" sz="1600" dirty="0">
              <a:solidFill>
                <a:schemeClr val="accent1">
                  <a:lumMod val="50000"/>
                </a:schemeClr>
              </a:solidFill>
            </a:endParaRPr>
          </a:p>
        </p:txBody>
      </p:sp>
    </p:spTree>
    <p:extLst>
      <p:ext uri="{BB962C8B-B14F-4D97-AF65-F5344CB8AC3E}">
        <p14:creationId xmlns:p14="http://schemas.microsoft.com/office/powerpoint/2010/main" val="660967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142" y="2168988"/>
            <a:ext cx="10515600" cy="1895936"/>
          </a:xfrm>
        </p:spPr>
        <p:txBody>
          <a:bodyPr>
            <a:normAutofit fontScale="90000"/>
          </a:bodyPr>
          <a:lstStyle/>
          <a:p>
            <a:r>
              <a:rPr lang="en-US" dirty="0"/>
              <a:t>Feedback from EACEA on Midterm Technical report (remaining issues, which have not been discussed in the previous topics of the agenda)</a:t>
            </a:r>
          </a:p>
        </p:txBody>
      </p:sp>
    </p:spTree>
    <p:extLst>
      <p:ext uri="{BB962C8B-B14F-4D97-AF65-F5344CB8AC3E}">
        <p14:creationId xmlns:p14="http://schemas.microsoft.com/office/powerpoint/2010/main" val="3695985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EACEA </a:t>
            </a:r>
          </a:p>
        </p:txBody>
      </p:sp>
      <p:sp>
        <p:nvSpPr>
          <p:cNvPr id="3" name="Content Placeholder 2"/>
          <p:cNvSpPr>
            <a:spLocks noGrp="1"/>
          </p:cNvSpPr>
          <p:nvPr>
            <p:ph idx="1"/>
          </p:nvPr>
        </p:nvSpPr>
        <p:spPr/>
        <p:txBody>
          <a:bodyPr/>
          <a:lstStyle/>
          <a:p>
            <a:r>
              <a:rPr lang="en-US" dirty="0" smtClean="0"/>
              <a:t>“</a:t>
            </a:r>
            <a:r>
              <a:rPr lang="en-US" dirty="0"/>
              <a:t>T</a:t>
            </a:r>
            <a:r>
              <a:rPr lang="en-US" dirty="0" smtClean="0"/>
              <a:t>here </a:t>
            </a:r>
            <a:r>
              <a:rPr lang="en-US" dirty="0"/>
              <a:t>is sometimes confusion about where the information should be reported, and we had to look throughout the report to find the answers to our </a:t>
            </a:r>
            <a:r>
              <a:rPr lang="en-US" dirty="0" smtClean="0"/>
              <a:t>questions.</a:t>
            </a:r>
          </a:p>
          <a:p>
            <a:r>
              <a:rPr lang="en-US" dirty="0"/>
              <a:t>In the final report, we would recommend that the partners re-read the e-Reports Explanatory Note in the EACEA Beneficiaries’ Space to make sure the information is displayed in the right </a:t>
            </a:r>
            <a:r>
              <a:rPr lang="en-US" dirty="0" smtClean="0"/>
              <a:t>places”.</a:t>
            </a:r>
          </a:p>
          <a:p>
            <a:r>
              <a:rPr lang="en-US" dirty="0" smtClean="0">
                <a:solidFill>
                  <a:srgbClr val="0070C0"/>
                </a:solidFill>
              </a:rPr>
              <a:t>Coordinator will send a </a:t>
            </a:r>
            <a:r>
              <a:rPr lang="en-US" b="1" dirty="0" smtClean="0">
                <a:solidFill>
                  <a:srgbClr val="0070C0"/>
                </a:solidFill>
              </a:rPr>
              <a:t>Final Report template </a:t>
            </a:r>
            <a:r>
              <a:rPr lang="en-US" dirty="0" smtClean="0">
                <a:solidFill>
                  <a:srgbClr val="0070C0"/>
                </a:solidFill>
              </a:rPr>
              <a:t>and </a:t>
            </a:r>
            <a:r>
              <a:rPr lang="en-US" b="1" dirty="0" smtClean="0">
                <a:solidFill>
                  <a:srgbClr val="0070C0"/>
                </a:solidFill>
              </a:rPr>
              <a:t>The </a:t>
            </a:r>
            <a:r>
              <a:rPr lang="en-US" b="1" dirty="0">
                <a:solidFill>
                  <a:srgbClr val="0070C0"/>
                </a:solidFill>
              </a:rPr>
              <a:t>e-Reports Explanatory </a:t>
            </a:r>
            <a:r>
              <a:rPr lang="en-US" b="1" dirty="0" smtClean="0">
                <a:solidFill>
                  <a:srgbClr val="0070C0"/>
                </a:solidFill>
              </a:rPr>
              <a:t>Note</a:t>
            </a:r>
            <a:r>
              <a:rPr lang="en-US" dirty="0" smtClean="0">
                <a:solidFill>
                  <a:srgbClr val="0070C0"/>
                </a:solidFill>
              </a:rPr>
              <a:t>. </a:t>
            </a:r>
            <a:r>
              <a:rPr lang="en-US" i="1" dirty="0" smtClean="0">
                <a:solidFill>
                  <a:srgbClr val="0070C0"/>
                </a:solidFill>
              </a:rPr>
              <a:t>Next Midterm report om March 15</a:t>
            </a:r>
            <a:r>
              <a:rPr lang="en-US" i="1" baseline="30000" dirty="0" smtClean="0">
                <a:solidFill>
                  <a:srgbClr val="0070C0"/>
                </a:solidFill>
              </a:rPr>
              <a:t>th</a:t>
            </a:r>
            <a:r>
              <a:rPr lang="en-US" i="1" dirty="0" smtClean="0">
                <a:solidFill>
                  <a:srgbClr val="0070C0"/>
                </a:solidFill>
              </a:rPr>
              <a:t> </a:t>
            </a:r>
          </a:p>
          <a:p>
            <a:pPr marL="0" indent="0">
              <a:buNone/>
            </a:pPr>
            <a:r>
              <a:rPr lang="en-US" i="1" u="sng" dirty="0" smtClean="0">
                <a:solidFill>
                  <a:srgbClr val="0070C0"/>
                </a:solidFill>
              </a:rPr>
              <a:t>Note</a:t>
            </a:r>
            <a:r>
              <a:rPr lang="en-US" i="1" dirty="0" smtClean="0">
                <a:solidFill>
                  <a:srgbClr val="0070C0"/>
                </a:solidFill>
              </a:rPr>
              <a:t>: restricted number of characters in the report form (3600)</a:t>
            </a:r>
            <a:endParaRPr lang="en-US" i="1" dirty="0">
              <a:solidFill>
                <a:srgbClr val="0070C0"/>
              </a:solidFill>
            </a:endParaRPr>
          </a:p>
        </p:txBody>
      </p:sp>
    </p:spTree>
    <p:extLst>
      <p:ext uri="{BB962C8B-B14F-4D97-AF65-F5344CB8AC3E}">
        <p14:creationId xmlns:p14="http://schemas.microsoft.com/office/powerpoint/2010/main" val="1937743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a:t>
            </a:r>
            <a:r>
              <a:rPr lang="en-US" dirty="0" smtClean="0"/>
              <a:t>EACEA</a:t>
            </a:r>
            <a:r>
              <a:rPr lang="en-US" b="0" dirty="0" smtClean="0"/>
              <a:t>: equipment  </a:t>
            </a:r>
            <a:endParaRPr lang="en-US" b="0" dirty="0"/>
          </a:p>
        </p:txBody>
      </p:sp>
      <p:sp>
        <p:nvSpPr>
          <p:cNvPr id="3" name="Content Placeholder 2"/>
          <p:cNvSpPr>
            <a:spLocks noGrp="1"/>
          </p:cNvSpPr>
          <p:nvPr>
            <p:ph idx="1"/>
          </p:nvPr>
        </p:nvSpPr>
        <p:spPr/>
        <p:txBody>
          <a:bodyPr/>
          <a:lstStyle/>
          <a:p>
            <a:r>
              <a:rPr lang="en-US" dirty="0" smtClean="0"/>
              <a:t>“The </a:t>
            </a:r>
            <a:r>
              <a:rPr lang="en-US" b="1" dirty="0" smtClean="0"/>
              <a:t>equipment</a:t>
            </a:r>
            <a:r>
              <a:rPr lang="en-US" dirty="0" smtClean="0"/>
              <a:t> </a:t>
            </a:r>
            <a:r>
              <a:rPr lang="en-US" dirty="0"/>
              <a:t>should be registered in the inventory of the corresponding </a:t>
            </a:r>
            <a:r>
              <a:rPr lang="en-US" dirty="0" smtClean="0"/>
              <a:t>university.</a:t>
            </a:r>
          </a:p>
          <a:p>
            <a:r>
              <a:rPr lang="en-US" dirty="0" smtClean="0"/>
              <a:t>Coordinator </a:t>
            </a:r>
            <a:r>
              <a:rPr lang="en-US" dirty="0"/>
              <a:t>should keep </a:t>
            </a:r>
            <a:r>
              <a:rPr lang="en-US" b="1" dirty="0"/>
              <a:t>proof of this in his files, together with all documentation</a:t>
            </a:r>
            <a:r>
              <a:rPr lang="en-US" dirty="0"/>
              <a:t> regarding the tendering process (publication of specs, offers received, etc</a:t>
            </a:r>
            <a:r>
              <a:rPr lang="en-US" dirty="0" smtClean="0"/>
              <a:t>.).</a:t>
            </a:r>
          </a:p>
          <a:p>
            <a:r>
              <a:rPr lang="en-US" dirty="0"/>
              <a:t>The purchase of services and equipment in Partner Countries is </a:t>
            </a:r>
            <a:r>
              <a:rPr lang="en-US" b="1" dirty="0"/>
              <a:t>exempt from </a:t>
            </a:r>
            <a:r>
              <a:rPr lang="en-US" b="1" dirty="0" smtClean="0"/>
              <a:t>VAT</a:t>
            </a:r>
            <a:r>
              <a:rPr lang="en-US" dirty="0" smtClean="0"/>
              <a:t>.”</a:t>
            </a:r>
          </a:p>
          <a:p>
            <a:r>
              <a:rPr lang="en-US" dirty="0" smtClean="0">
                <a:solidFill>
                  <a:srgbClr val="0070C0"/>
                </a:solidFill>
              </a:rPr>
              <a:t>All partners have sent documents and proofs about equipment, however, please keep all proofs, because we will receive questions from EACEA.</a:t>
            </a:r>
            <a:endParaRPr lang="en-US" dirty="0">
              <a:solidFill>
                <a:srgbClr val="0070C0"/>
              </a:solidFill>
            </a:endParaRPr>
          </a:p>
        </p:txBody>
      </p:sp>
    </p:spTree>
    <p:extLst>
      <p:ext uri="{BB962C8B-B14F-4D97-AF65-F5344CB8AC3E}">
        <p14:creationId xmlns:p14="http://schemas.microsoft.com/office/powerpoint/2010/main" val="2633961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EACEA </a:t>
            </a:r>
          </a:p>
        </p:txBody>
      </p:sp>
      <p:sp>
        <p:nvSpPr>
          <p:cNvPr id="3" name="Content Placeholder 2"/>
          <p:cNvSpPr>
            <a:spLocks noGrp="1"/>
          </p:cNvSpPr>
          <p:nvPr>
            <p:ph idx="1"/>
          </p:nvPr>
        </p:nvSpPr>
        <p:spPr>
          <a:xfrm>
            <a:off x="838200" y="1468177"/>
            <a:ext cx="10515600" cy="5173691"/>
          </a:xfrm>
        </p:spPr>
        <p:txBody>
          <a:bodyPr>
            <a:normAutofit/>
          </a:bodyPr>
          <a:lstStyle/>
          <a:p>
            <a:r>
              <a:rPr lang="en-US" dirty="0"/>
              <a:t>“The European Commission is currently reflecting on a way to deal with the </a:t>
            </a:r>
            <a:r>
              <a:rPr lang="en-US" dirty="0" smtClean="0"/>
              <a:t>situation”.</a:t>
            </a:r>
          </a:p>
          <a:p>
            <a:r>
              <a:rPr lang="en-US" dirty="0" smtClean="0">
                <a:solidFill>
                  <a:srgbClr val="0070C0"/>
                </a:solidFill>
              </a:rPr>
              <a:t>We have not got answers to two RTU letters about adjustments in the consortium.</a:t>
            </a:r>
          </a:p>
          <a:p>
            <a:r>
              <a:rPr lang="en-US" dirty="0"/>
              <a:t>As regards the Staff costs Excel sheet, the "</a:t>
            </a:r>
            <a:r>
              <a:rPr lang="en-US" b="1" dirty="0"/>
              <a:t>Short description of tasks</a:t>
            </a:r>
            <a:r>
              <a:rPr lang="en-US" dirty="0"/>
              <a:t>" should be more explicit. The Agency must be able to assess whether the requested amount of unit costs is consistent with the deliverables produced. To this end, we would like to ask you to be more precise in the description of tasks</a:t>
            </a:r>
            <a:r>
              <a:rPr lang="en-US" dirty="0" smtClean="0">
                <a:solidFill>
                  <a:srgbClr val="0070C0"/>
                </a:solidFill>
              </a:rPr>
              <a:t>.</a:t>
            </a:r>
          </a:p>
          <a:p>
            <a:r>
              <a:rPr lang="en-US" dirty="0" smtClean="0">
                <a:solidFill>
                  <a:srgbClr val="0070C0"/>
                </a:solidFill>
              </a:rPr>
              <a:t>I have not got explanation from PO </a:t>
            </a:r>
            <a:r>
              <a:rPr lang="en-US" dirty="0">
                <a:solidFill>
                  <a:srgbClr val="0070C0"/>
                </a:solidFill>
              </a:rPr>
              <a:t>about </a:t>
            </a:r>
            <a:r>
              <a:rPr lang="en-US" dirty="0" smtClean="0">
                <a:solidFill>
                  <a:srgbClr val="0070C0"/>
                </a:solidFill>
              </a:rPr>
              <a:t>“Short </a:t>
            </a:r>
            <a:r>
              <a:rPr lang="en-US" dirty="0">
                <a:solidFill>
                  <a:srgbClr val="0070C0"/>
                </a:solidFill>
              </a:rPr>
              <a:t>description of </a:t>
            </a:r>
            <a:r>
              <a:rPr lang="en-US" dirty="0" smtClean="0">
                <a:solidFill>
                  <a:srgbClr val="0070C0"/>
                </a:solidFill>
              </a:rPr>
              <a:t>tasks”</a:t>
            </a:r>
          </a:p>
          <a:p>
            <a:r>
              <a:rPr lang="en-US" dirty="0" smtClean="0">
                <a:solidFill>
                  <a:srgbClr val="0070C0"/>
                </a:solidFill>
              </a:rPr>
              <a:t>Description of tasks in JD has to conform description in TS. EACEA will request proofs for tasks description declared in JD.</a:t>
            </a:r>
          </a:p>
          <a:p>
            <a:endParaRPr lang="en-US" dirty="0">
              <a:solidFill>
                <a:srgbClr val="0070C0"/>
              </a:solidFill>
            </a:endParaRPr>
          </a:p>
        </p:txBody>
      </p:sp>
    </p:spTree>
    <p:extLst>
      <p:ext uri="{BB962C8B-B14F-4D97-AF65-F5344CB8AC3E}">
        <p14:creationId xmlns:p14="http://schemas.microsoft.com/office/powerpoint/2010/main" val="1239246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from </a:t>
            </a:r>
            <a:r>
              <a:rPr lang="en-US" dirty="0" smtClean="0"/>
              <a:t>EACEA: dissemination</a:t>
            </a:r>
            <a:endParaRPr lang="en-US" dirty="0"/>
          </a:p>
        </p:txBody>
      </p:sp>
      <p:sp>
        <p:nvSpPr>
          <p:cNvPr id="3" name="Content Placeholder 2"/>
          <p:cNvSpPr>
            <a:spLocks noGrp="1"/>
          </p:cNvSpPr>
          <p:nvPr>
            <p:ph idx="1"/>
          </p:nvPr>
        </p:nvSpPr>
        <p:spPr>
          <a:xfrm>
            <a:off x="838200" y="1213658"/>
            <a:ext cx="10849495" cy="5577839"/>
          </a:xfrm>
        </p:spPr>
        <p:txBody>
          <a:bodyPr>
            <a:normAutofit fontScale="77500" lnSpcReduction="20000"/>
          </a:bodyPr>
          <a:lstStyle/>
          <a:p>
            <a:pPr>
              <a:lnSpc>
                <a:spcPct val="90000"/>
              </a:lnSpc>
            </a:pPr>
            <a:r>
              <a:rPr lang="en-US" dirty="0"/>
              <a:t>“</a:t>
            </a:r>
            <a:r>
              <a:rPr lang="en-US" b="1" dirty="0"/>
              <a:t>A dissemination and exploitation </a:t>
            </a:r>
            <a:r>
              <a:rPr lang="en-US" b="1" dirty="0" smtClean="0"/>
              <a:t>plan</a:t>
            </a:r>
            <a:r>
              <a:rPr lang="en-US" dirty="0" smtClean="0"/>
              <a:t>. We </a:t>
            </a:r>
            <a:r>
              <a:rPr lang="en-US" dirty="0"/>
              <a:t>consider this plan is a good basis for </a:t>
            </a:r>
            <a:r>
              <a:rPr lang="en-US" b="1" dirty="0"/>
              <a:t>improvement</a:t>
            </a:r>
            <a:r>
              <a:rPr lang="en-US" dirty="0"/>
              <a:t>. The various dissemination activities are listed, but the plan should </a:t>
            </a:r>
            <a:r>
              <a:rPr lang="en-US" b="1" dirty="0"/>
              <a:t>be more </a:t>
            </a:r>
            <a:r>
              <a:rPr lang="en-US" b="1" dirty="0" smtClean="0"/>
              <a:t>detailed”</a:t>
            </a:r>
            <a:r>
              <a:rPr lang="en-US" dirty="0" smtClean="0"/>
              <a:t>.</a:t>
            </a:r>
          </a:p>
          <a:p>
            <a:pPr>
              <a:lnSpc>
                <a:spcPct val="90000"/>
              </a:lnSpc>
            </a:pPr>
            <a:r>
              <a:rPr lang="en-US" dirty="0" smtClean="0">
                <a:solidFill>
                  <a:srgbClr val="0070C0"/>
                </a:solidFill>
              </a:rPr>
              <a:t>Dissemination plan by December 15</a:t>
            </a:r>
            <a:r>
              <a:rPr lang="en-US" baseline="30000" dirty="0" smtClean="0">
                <a:solidFill>
                  <a:srgbClr val="0070C0"/>
                </a:solidFill>
              </a:rPr>
              <a:t>th</a:t>
            </a:r>
            <a:r>
              <a:rPr lang="en-US" dirty="0" smtClean="0">
                <a:solidFill>
                  <a:srgbClr val="0070C0"/>
                </a:solidFill>
              </a:rPr>
              <a:t> </a:t>
            </a:r>
            <a:endParaRPr lang="en-US" dirty="0" smtClean="0">
              <a:solidFill>
                <a:srgbClr val="0070C0"/>
              </a:solidFill>
            </a:endParaRPr>
          </a:p>
          <a:p>
            <a:pPr marL="457200" lvl="1" indent="0">
              <a:lnSpc>
                <a:spcPct val="90000"/>
              </a:lnSpc>
              <a:buNone/>
            </a:pPr>
            <a:r>
              <a:rPr lang="en-US" dirty="0">
                <a:solidFill>
                  <a:srgbClr val="0070C0"/>
                </a:solidFill>
                <a:hlinkClick r:id="rId2"/>
              </a:rPr>
              <a:t>https://</a:t>
            </a:r>
            <a:r>
              <a:rPr lang="en-US" dirty="0" smtClean="0">
                <a:solidFill>
                  <a:srgbClr val="0070C0"/>
                </a:solidFill>
                <a:hlinkClick r:id="rId2"/>
              </a:rPr>
              <a:t>eduphys.bsu.by/mod/folder/view.php?id=2265</a:t>
            </a:r>
            <a:r>
              <a:rPr lang="en-US" dirty="0" smtClean="0">
                <a:solidFill>
                  <a:srgbClr val="0070C0"/>
                </a:solidFill>
              </a:rPr>
              <a:t> </a:t>
            </a:r>
          </a:p>
          <a:p>
            <a:pPr lvl="1">
              <a:lnSpc>
                <a:spcPct val="90000"/>
              </a:lnSpc>
            </a:pPr>
            <a:r>
              <a:rPr lang="en-US" dirty="0">
                <a:solidFill>
                  <a:srgbClr val="0070C0"/>
                </a:solidFill>
              </a:rPr>
              <a:t>Dissemination and Exploitation </a:t>
            </a:r>
            <a:r>
              <a:rPr lang="en-US" dirty="0" smtClean="0">
                <a:solidFill>
                  <a:srgbClr val="0070C0"/>
                </a:solidFill>
              </a:rPr>
              <a:t>Plan (July 2021)</a:t>
            </a:r>
          </a:p>
          <a:p>
            <a:pPr lvl="1">
              <a:lnSpc>
                <a:spcPct val="90000"/>
              </a:lnSpc>
            </a:pPr>
            <a:r>
              <a:rPr lang="en-US" dirty="0" smtClean="0">
                <a:solidFill>
                  <a:srgbClr val="0070C0"/>
                </a:solidFill>
              </a:rPr>
              <a:t>Closest tasks for dissemination and exploitation (March 2021)</a:t>
            </a:r>
          </a:p>
          <a:p>
            <a:pPr lvl="1">
              <a:lnSpc>
                <a:spcPct val="90000"/>
              </a:lnSpc>
            </a:pPr>
            <a:r>
              <a:rPr lang="en-US" dirty="0" smtClean="0">
                <a:solidFill>
                  <a:srgbClr val="0070C0"/>
                </a:solidFill>
              </a:rPr>
              <a:t>Communication report (June 2021)</a:t>
            </a:r>
          </a:p>
          <a:p>
            <a:pPr marL="457200" lvl="1" indent="0">
              <a:lnSpc>
                <a:spcPct val="90000"/>
              </a:lnSpc>
              <a:buNone/>
            </a:pPr>
            <a:r>
              <a:rPr lang="en-US" dirty="0" smtClean="0">
                <a:solidFill>
                  <a:srgbClr val="0070C0"/>
                </a:solidFill>
                <a:hlinkClick r:id="rId3"/>
              </a:rPr>
              <a:t>https://eduphys.bsu.by/course/view.php?id=84#section-4</a:t>
            </a:r>
            <a:r>
              <a:rPr lang="en-US" dirty="0" smtClean="0">
                <a:solidFill>
                  <a:srgbClr val="0070C0"/>
                </a:solidFill>
              </a:rPr>
              <a:t> (Communication reports of the partners)</a:t>
            </a:r>
          </a:p>
          <a:p>
            <a:pPr>
              <a:lnSpc>
                <a:spcPct val="90000"/>
              </a:lnSpc>
            </a:pPr>
            <a:r>
              <a:rPr lang="en-US" dirty="0" smtClean="0"/>
              <a:t>The </a:t>
            </a:r>
            <a:r>
              <a:rPr lang="en-US" dirty="0"/>
              <a:t>project </a:t>
            </a:r>
            <a:r>
              <a:rPr lang="en-US" b="1" dirty="0"/>
              <a:t>website</a:t>
            </a:r>
            <a:r>
              <a:rPr lang="en-US" dirty="0"/>
              <a:t> provides general information about the </a:t>
            </a:r>
            <a:r>
              <a:rPr lang="en-US" dirty="0" smtClean="0"/>
              <a:t>project. </a:t>
            </a:r>
            <a:r>
              <a:rPr lang="en-US" dirty="0"/>
              <a:t>However, the website should also be </a:t>
            </a:r>
            <a:r>
              <a:rPr lang="en-US" b="1" dirty="0"/>
              <a:t>updated </a:t>
            </a:r>
            <a:r>
              <a:rPr lang="en-US" b="1" dirty="0" smtClean="0"/>
              <a:t>regularly</a:t>
            </a:r>
            <a:r>
              <a:rPr lang="en-US" dirty="0" smtClean="0"/>
              <a:t>.”</a:t>
            </a:r>
          </a:p>
          <a:p>
            <a:pPr>
              <a:lnSpc>
                <a:spcPct val="90000"/>
              </a:lnSpc>
            </a:pPr>
            <a:r>
              <a:rPr lang="en-US" dirty="0" smtClean="0">
                <a:solidFill>
                  <a:srgbClr val="0070C0"/>
                </a:solidFill>
              </a:rPr>
              <a:t>WP6 leader will prepare dissemination information for publishing at least once per month</a:t>
            </a:r>
          </a:p>
          <a:p>
            <a:pPr>
              <a:lnSpc>
                <a:spcPct val="90000"/>
              </a:lnSpc>
            </a:pPr>
            <a:r>
              <a:rPr lang="en-US" dirty="0"/>
              <a:t>Although, the universities have included information about the project on their websites, </a:t>
            </a:r>
            <a:r>
              <a:rPr lang="en-US" b="1" dirty="0"/>
              <a:t>it is difficult to find the project’s webpage without the direct </a:t>
            </a:r>
            <a:r>
              <a:rPr lang="en-US" b="1" dirty="0" err="1"/>
              <a:t>weblink</a:t>
            </a:r>
            <a:r>
              <a:rPr lang="en-US" dirty="0"/>
              <a:t>. In order to increase dissemination, EU projects should </a:t>
            </a:r>
            <a:r>
              <a:rPr lang="en-US" b="1" dirty="0"/>
              <a:t>be easier to spot on the university </a:t>
            </a:r>
            <a:r>
              <a:rPr lang="en-US" b="1" dirty="0" smtClean="0"/>
              <a:t>websites</a:t>
            </a:r>
            <a:r>
              <a:rPr lang="en-US" b="1" dirty="0" smtClean="0"/>
              <a:t>. </a:t>
            </a:r>
            <a:endParaRPr lang="en-US" b="1" dirty="0" smtClean="0"/>
          </a:p>
        </p:txBody>
      </p:sp>
    </p:spTree>
    <p:extLst>
      <p:ext uri="{BB962C8B-B14F-4D97-AF65-F5344CB8AC3E}">
        <p14:creationId xmlns:p14="http://schemas.microsoft.com/office/powerpoint/2010/main" val="12828147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810"/>
            <a:ext cx="10515600" cy="919978"/>
          </a:xfrm>
        </p:spPr>
        <p:txBody>
          <a:bodyPr/>
          <a:lstStyle/>
          <a:p>
            <a:r>
              <a:rPr lang="en-US" dirty="0"/>
              <a:t>Feedback from EACEA: sustainability</a:t>
            </a:r>
          </a:p>
        </p:txBody>
      </p:sp>
      <p:sp>
        <p:nvSpPr>
          <p:cNvPr id="3" name="Content Placeholder 2"/>
          <p:cNvSpPr>
            <a:spLocks noGrp="1"/>
          </p:cNvSpPr>
          <p:nvPr>
            <p:ph idx="1"/>
          </p:nvPr>
        </p:nvSpPr>
        <p:spPr>
          <a:xfrm>
            <a:off x="838200" y="1213658"/>
            <a:ext cx="10849495" cy="5577839"/>
          </a:xfrm>
        </p:spPr>
        <p:txBody>
          <a:bodyPr>
            <a:normAutofit fontScale="85000" lnSpcReduction="20000"/>
          </a:bodyPr>
          <a:lstStyle/>
          <a:p>
            <a:pPr>
              <a:lnSpc>
                <a:spcPct val="90000"/>
              </a:lnSpc>
            </a:pPr>
            <a:r>
              <a:rPr lang="en-US" dirty="0" smtClean="0"/>
              <a:t>“</a:t>
            </a:r>
            <a:r>
              <a:rPr lang="en-US" dirty="0"/>
              <a:t>Please make sure you </a:t>
            </a:r>
            <a:r>
              <a:rPr lang="en-US" b="1" dirty="0"/>
              <a:t>keep proof of the accreditation </a:t>
            </a:r>
            <a:r>
              <a:rPr lang="en-US" dirty="0"/>
              <a:t>as supporting document. If modules do not require accreditation under national law, please </a:t>
            </a:r>
            <a:r>
              <a:rPr lang="en-US" b="1" dirty="0"/>
              <a:t>mention it in the final report</a:t>
            </a:r>
            <a:r>
              <a:rPr lang="en-US" dirty="0" smtClean="0"/>
              <a:t>.</a:t>
            </a:r>
          </a:p>
          <a:p>
            <a:pPr>
              <a:lnSpc>
                <a:spcPct val="90000"/>
              </a:lnSpc>
            </a:pPr>
            <a:r>
              <a:rPr lang="en-US" dirty="0"/>
              <a:t>Guidelines were produced on how to develop new PhD </a:t>
            </a:r>
            <a:r>
              <a:rPr lang="en-US" dirty="0" smtClean="0"/>
              <a:t>Programs </a:t>
            </a:r>
            <a:r>
              <a:rPr lang="en-US" dirty="0"/>
              <a:t>in the </a:t>
            </a:r>
            <a:r>
              <a:rPr lang="en-US" dirty="0" smtClean="0"/>
              <a:t>Cyber-Physical Modelling field”. </a:t>
            </a:r>
            <a:r>
              <a:rPr lang="en-US" dirty="0" smtClean="0">
                <a:solidFill>
                  <a:srgbClr val="0070C0"/>
                </a:solidFill>
              </a:rPr>
              <a:t>???</a:t>
            </a:r>
          </a:p>
          <a:p>
            <a:pPr>
              <a:lnSpc>
                <a:spcPct val="90000"/>
              </a:lnSpc>
            </a:pPr>
            <a:r>
              <a:rPr lang="en-US" dirty="0" smtClean="0"/>
              <a:t>“The </a:t>
            </a:r>
            <a:r>
              <a:rPr lang="en-US" dirty="0"/>
              <a:t>consortium </a:t>
            </a:r>
            <a:r>
              <a:rPr lang="en-US" dirty="0" smtClean="0"/>
              <a:t>is </a:t>
            </a:r>
            <a:r>
              <a:rPr lang="en-US" dirty="0"/>
              <a:t>invited to develop a concrete </a:t>
            </a:r>
            <a:r>
              <a:rPr lang="en-US" b="1" dirty="0"/>
              <a:t>sustainability strategy</a:t>
            </a:r>
            <a:r>
              <a:rPr lang="en-US" dirty="0"/>
              <a:t>, with measurable </a:t>
            </a:r>
            <a:r>
              <a:rPr lang="en-US" b="1" dirty="0"/>
              <a:t>quantitative/qualitative indicators </a:t>
            </a:r>
            <a:r>
              <a:rPr lang="en-US" dirty="0"/>
              <a:t>to (</a:t>
            </a:r>
            <a:r>
              <a:rPr lang="en-US" dirty="0" err="1"/>
              <a:t>i</a:t>
            </a:r>
            <a:r>
              <a:rPr lang="en-US" dirty="0"/>
              <a:t>) increase the interest of students for the newly developed courses; (ii) identify and secure funding sources to ensure the sustainability of these courses in the </a:t>
            </a:r>
            <a:r>
              <a:rPr lang="en-US" dirty="0" smtClean="0"/>
              <a:t>future”</a:t>
            </a:r>
            <a:r>
              <a:rPr lang="en-US" dirty="0" smtClean="0">
                <a:solidFill>
                  <a:srgbClr val="0070C0"/>
                </a:solidFill>
              </a:rPr>
              <a:t>.</a:t>
            </a:r>
          </a:p>
          <a:p>
            <a:pPr>
              <a:lnSpc>
                <a:spcPct val="90000"/>
              </a:lnSpc>
            </a:pPr>
            <a:r>
              <a:rPr lang="en-US" dirty="0" smtClean="0">
                <a:solidFill>
                  <a:srgbClr val="0070C0"/>
                </a:solidFill>
              </a:rPr>
              <a:t>QAP WP6 (D6.4): A </a:t>
            </a:r>
            <a:r>
              <a:rPr lang="en-US" dirty="0">
                <a:solidFill>
                  <a:srgbClr val="0070C0"/>
                </a:solidFill>
              </a:rPr>
              <a:t>report with recommendations for new master-level program: introduction in PCs universities beyond the project</a:t>
            </a:r>
            <a:r>
              <a:rPr lang="en-US" dirty="0" smtClean="0">
                <a:solidFill>
                  <a:srgbClr val="0070C0"/>
                </a:solidFill>
              </a:rPr>
              <a:t>.</a:t>
            </a:r>
          </a:p>
          <a:p>
            <a:pPr lvl="1">
              <a:lnSpc>
                <a:spcPct val="90000"/>
              </a:lnSpc>
            </a:pPr>
            <a:r>
              <a:rPr lang="en-US" b="1" dirty="0" smtClean="0">
                <a:solidFill>
                  <a:srgbClr val="0070C0"/>
                </a:solidFill>
              </a:rPr>
              <a:t>Interviews with the stakeholders</a:t>
            </a:r>
            <a:r>
              <a:rPr lang="en-US" dirty="0" smtClean="0">
                <a:solidFill>
                  <a:srgbClr val="0070C0"/>
                </a:solidFill>
              </a:rPr>
              <a:t>: industry representatives should be arranged in order to get a feedback and recommendations about new programs and courses;</a:t>
            </a:r>
          </a:p>
          <a:p>
            <a:pPr lvl="1">
              <a:lnSpc>
                <a:spcPct val="90000"/>
              </a:lnSpc>
            </a:pPr>
            <a:r>
              <a:rPr lang="en-US" b="1" dirty="0" smtClean="0">
                <a:solidFill>
                  <a:srgbClr val="0070C0"/>
                </a:solidFill>
              </a:rPr>
              <a:t>Recommendation</a:t>
            </a:r>
            <a:r>
              <a:rPr lang="en-US" dirty="0" smtClean="0">
                <a:solidFill>
                  <a:srgbClr val="0070C0"/>
                </a:solidFill>
              </a:rPr>
              <a:t>s based on </a:t>
            </a:r>
            <a:r>
              <a:rPr lang="en-US" b="1" dirty="0" smtClean="0">
                <a:solidFill>
                  <a:srgbClr val="0070C0"/>
                </a:solidFill>
              </a:rPr>
              <a:t>feedback</a:t>
            </a:r>
            <a:r>
              <a:rPr lang="en-US" dirty="0" smtClean="0">
                <a:solidFill>
                  <a:srgbClr val="0070C0"/>
                </a:solidFill>
              </a:rPr>
              <a:t> from new courses testing;</a:t>
            </a:r>
          </a:p>
          <a:p>
            <a:pPr lvl="1">
              <a:lnSpc>
                <a:spcPct val="90000"/>
              </a:lnSpc>
            </a:pPr>
            <a:r>
              <a:rPr lang="en-US" dirty="0">
                <a:solidFill>
                  <a:srgbClr val="0070C0"/>
                </a:solidFill>
              </a:rPr>
              <a:t>recommendations obtained in the meetings and workshops with associated partners and other </a:t>
            </a:r>
            <a:r>
              <a:rPr lang="en-US" dirty="0" smtClean="0">
                <a:solidFill>
                  <a:srgbClr val="0070C0"/>
                </a:solidFill>
              </a:rPr>
              <a:t>stakeholders</a:t>
            </a:r>
          </a:p>
          <a:p>
            <a:pPr lvl="1">
              <a:lnSpc>
                <a:spcPct val="90000"/>
              </a:lnSpc>
            </a:pPr>
            <a:r>
              <a:rPr lang="en-US" dirty="0" smtClean="0">
                <a:solidFill>
                  <a:srgbClr val="0070C0"/>
                </a:solidFill>
              </a:rPr>
              <a:t>Sustainability of SMSE platform</a:t>
            </a:r>
          </a:p>
        </p:txBody>
      </p:sp>
    </p:spTree>
    <p:extLst>
      <p:ext uri="{BB962C8B-B14F-4D97-AF65-F5344CB8AC3E}">
        <p14:creationId xmlns:p14="http://schemas.microsoft.com/office/powerpoint/2010/main" val="2443678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773"/>
            <a:ext cx="10515600" cy="1596678"/>
          </a:xfrm>
        </p:spPr>
        <p:txBody>
          <a:bodyPr>
            <a:normAutofit fontScale="90000"/>
          </a:bodyPr>
          <a:lstStyle/>
          <a:p>
            <a:r>
              <a:rPr lang="en-US" dirty="0"/>
              <a:t>WP2: Acceptance of new study programs and courses by the Ministry of Education on Ukraine and by Partner’ universities</a:t>
            </a:r>
          </a:p>
        </p:txBody>
      </p:sp>
    </p:spTree>
    <p:extLst>
      <p:ext uri="{BB962C8B-B14F-4D97-AF65-F5344CB8AC3E}">
        <p14:creationId xmlns:p14="http://schemas.microsoft.com/office/powerpoint/2010/main" val="1110450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3562"/>
            <a:ext cx="10515600" cy="919978"/>
          </a:xfrm>
        </p:spPr>
        <p:txBody>
          <a:bodyPr>
            <a:normAutofit fontScale="90000"/>
          </a:bodyPr>
          <a:lstStyle/>
          <a:p>
            <a:r>
              <a:rPr lang="en-US" dirty="0"/>
              <a:t>Feedback from EACEA</a:t>
            </a:r>
            <a:r>
              <a:rPr lang="en-US" dirty="0" smtClean="0"/>
              <a:t>: </a:t>
            </a:r>
            <a:r>
              <a:rPr lang="en-US" b="0" dirty="0" smtClean="0"/>
              <a:t>sustainability </a:t>
            </a:r>
            <a:r>
              <a:rPr lang="en-US" b="0" dirty="0"/>
              <a:t>of the projects</a:t>
            </a:r>
          </a:p>
        </p:txBody>
      </p:sp>
      <p:sp>
        <p:nvSpPr>
          <p:cNvPr id="3" name="Content Placeholder 2"/>
          <p:cNvSpPr>
            <a:spLocks noGrp="1"/>
          </p:cNvSpPr>
          <p:nvPr>
            <p:ph idx="1"/>
          </p:nvPr>
        </p:nvSpPr>
        <p:spPr>
          <a:xfrm>
            <a:off x="838200" y="1626119"/>
            <a:ext cx="10849495" cy="5082252"/>
          </a:xfrm>
        </p:spPr>
        <p:txBody>
          <a:bodyPr>
            <a:normAutofit/>
          </a:bodyPr>
          <a:lstStyle/>
          <a:p>
            <a:r>
              <a:rPr lang="en-US" sz="2400" dirty="0" smtClean="0"/>
              <a:t>“</a:t>
            </a:r>
            <a:r>
              <a:rPr lang="en-US" sz="2400" dirty="0"/>
              <a:t>The Agency is placing a special emphasis on the sustainability of the projects and the dissemination and exploitation of the results. For this purpose, we are conducting </a:t>
            </a:r>
            <a:r>
              <a:rPr lang="en-US" sz="2400" b="1" dirty="0"/>
              <a:t>regularly ex-post impact monitoring </a:t>
            </a:r>
            <a:r>
              <a:rPr lang="en-US" sz="2400" b="1" dirty="0" smtClean="0"/>
              <a:t>visits</a:t>
            </a:r>
            <a:r>
              <a:rPr lang="en-US" sz="2400" dirty="0" smtClean="0"/>
              <a:t>”.</a:t>
            </a:r>
          </a:p>
          <a:p>
            <a:r>
              <a:rPr lang="en-US" sz="2400" dirty="0"/>
              <a:t>T</a:t>
            </a:r>
            <a:r>
              <a:rPr lang="en-US" sz="2400" dirty="0" smtClean="0"/>
              <a:t>o </a:t>
            </a:r>
            <a:r>
              <a:rPr lang="en-US" sz="2400" dirty="0"/>
              <a:t>upload the project results on the Project Results Platform at the project end: </a:t>
            </a:r>
            <a:r>
              <a:rPr lang="en-US" sz="2400" dirty="0">
                <a:hlinkClick r:id="rId2"/>
              </a:rPr>
              <a:t>https://ec.europa.eu/programmes/erasmus-plus/projects</a:t>
            </a:r>
            <a:r>
              <a:rPr lang="en-US" sz="2400" dirty="0" smtClean="0">
                <a:hlinkClick r:id="rId2"/>
              </a:rPr>
              <a:t>/</a:t>
            </a:r>
            <a:r>
              <a:rPr lang="en-US" sz="2400" dirty="0" smtClean="0"/>
              <a:t>  </a:t>
            </a:r>
          </a:p>
          <a:p>
            <a:r>
              <a:rPr lang="en-US" sz="2400" dirty="0"/>
              <a:t>W</a:t>
            </a:r>
            <a:r>
              <a:rPr lang="en-US" sz="2400" dirty="0" smtClean="0"/>
              <a:t>e </a:t>
            </a:r>
            <a:r>
              <a:rPr lang="en-US" sz="2400" dirty="0"/>
              <a:t>consider </a:t>
            </a:r>
            <a:r>
              <a:rPr lang="en-US" sz="2400" dirty="0">
                <a:solidFill>
                  <a:srgbClr val="0070C0"/>
                </a:solidFill>
              </a:rPr>
              <a:t>valid project </a:t>
            </a:r>
            <a:r>
              <a:rPr lang="en-US" sz="2400" dirty="0" smtClean="0">
                <a:solidFill>
                  <a:srgbClr val="0070C0"/>
                </a:solidFill>
              </a:rPr>
              <a:t>results</a:t>
            </a:r>
            <a:r>
              <a:rPr lang="en-US" sz="2400" dirty="0" smtClean="0"/>
              <a:t>: </a:t>
            </a:r>
          </a:p>
          <a:p>
            <a:pPr lvl="1"/>
            <a:r>
              <a:rPr lang="en-US" sz="2000" dirty="0" smtClean="0"/>
              <a:t>They </a:t>
            </a:r>
            <a:r>
              <a:rPr lang="en-US" sz="2000" dirty="0"/>
              <a:t>are the overall and </a:t>
            </a:r>
            <a:r>
              <a:rPr lang="en-US" sz="2000" dirty="0">
                <a:solidFill>
                  <a:srgbClr val="0070C0"/>
                </a:solidFill>
              </a:rPr>
              <a:t>tangible outputs </a:t>
            </a:r>
            <a:r>
              <a:rPr lang="en-US" sz="2000" dirty="0"/>
              <a:t>of your project activities (rather than the actual activities themselves), </a:t>
            </a:r>
            <a:endParaRPr lang="en-US" sz="2000" dirty="0" smtClean="0"/>
          </a:p>
          <a:p>
            <a:pPr lvl="1"/>
            <a:r>
              <a:rPr lang="en-US" sz="2000" dirty="0" smtClean="0"/>
              <a:t>such </a:t>
            </a:r>
            <a:r>
              <a:rPr lang="en-US" sz="2000" dirty="0"/>
              <a:t>as </a:t>
            </a:r>
            <a:r>
              <a:rPr lang="en-US" sz="2000" dirty="0">
                <a:solidFill>
                  <a:srgbClr val="0070C0"/>
                </a:solidFill>
              </a:rPr>
              <a:t>curricula</a:t>
            </a:r>
            <a:r>
              <a:rPr lang="en-US" sz="2000" dirty="0"/>
              <a:t> (or at least curricula compendia), </a:t>
            </a:r>
            <a:endParaRPr lang="en-US" sz="2000" dirty="0" smtClean="0"/>
          </a:p>
          <a:p>
            <a:pPr lvl="1"/>
            <a:r>
              <a:rPr lang="en-US" sz="2000" dirty="0" smtClean="0"/>
              <a:t>reports</a:t>
            </a:r>
            <a:r>
              <a:rPr lang="en-US" sz="2000" dirty="0"/>
              <a:t>, operating guidelines of the teaching </a:t>
            </a:r>
            <a:r>
              <a:rPr lang="en-US" sz="2000" dirty="0" smtClean="0"/>
              <a:t>centers, </a:t>
            </a:r>
            <a:r>
              <a:rPr lang="en-US" sz="2000" dirty="0"/>
              <a:t>etc</a:t>
            </a:r>
            <a:r>
              <a:rPr lang="en-US" sz="2000" dirty="0" smtClean="0"/>
              <a:t>.</a:t>
            </a:r>
          </a:p>
          <a:p>
            <a:pPr lvl="1"/>
            <a:r>
              <a:rPr lang="en-US" sz="2000" dirty="0" smtClean="0"/>
              <a:t>Agreements with stakeholders, etc.</a:t>
            </a:r>
          </a:p>
          <a:p>
            <a:pPr lvl="1"/>
            <a:r>
              <a:rPr lang="en-US" sz="2000" b="1" dirty="0">
                <a:solidFill>
                  <a:srgbClr val="0070C0"/>
                </a:solidFill>
              </a:rPr>
              <a:t>internal</a:t>
            </a:r>
            <a:r>
              <a:rPr lang="en-US" sz="2000" dirty="0">
                <a:solidFill>
                  <a:srgbClr val="0070C0"/>
                </a:solidFill>
              </a:rPr>
              <a:t> project documents </a:t>
            </a:r>
            <a:r>
              <a:rPr lang="en-US" sz="2000" dirty="0"/>
              <a:t>(such as a quality assurance plans, dissemination plans etc.) or promotion material (leaflets, posters, etc</a:t>
            </a:r>
            <a:r>
              <a:rPr lang="en-US" sz="2000" dirty="0">
                <a:solidFill>
                  <a:srgbClr val="0070C0"/>
                </a:solidFill>
              </a:rPr>
              <a:t>.) </a:t>
            </a:r>
            <a:r>
              <a:rPr lang="en-US" sz="2000" b="1" dirty="0">
                <a:solidFill>
                  <a:srgbClr val="0070C0"/>
                </a:solidFill>
              </a:rPr>
              <a:t>are not considered </a:t>
            </a:r>
            <a:r>
              <a:rPr lang="en-US" sz="2000" b="1" dirty="0" smtClean="0">
                <a:solidFill>
                  <a:srgbClr val="0070C0"/>
                </a:solidFill>
              </a:rPr>
              <a:t>as a </a:t>
            </a:r>
            <a:r>
              <a:rPr lang="en-US" sz="2000" dirty="0" smtClean="0">
                <a:solidFill>
                  <a:srgbClr val="0070C0"/>
                </a:solidFill>
              </a:rPr>
              <a:t>project </a:t>
            </a:r>
            <a:r>
              <a:rPr lang="en-US" sz="2000" dirty="0">
                <a:solidFill>
                  <a:srgbClr val="0070C0"/>
                </a:solidFill>
              </a:rPr>
              <a:t>results</a:t>
            </a:r>
          </a:p>
          <a:p>
            <a:endParaRPr lang="en-US" sz="2400" b="1" dirty="0"/>
          </a:p>
          <a:p>
            <a:endParaRPr lang="en-US" sz="2400" b="1" dirty="0" smtClean="0"/>
          </a:p>
          <a:p>
            <a:endParaRPr lang="en-US" sz="2400" dirty="0"/>
          </a:p>
        </p:txBody>
      </p:sp>
    </p:spTree>
    <p:extLst>
      <p:ext uri="{BB962C8B-B14F-4D97-AF65-F5344CB8AC3E}">
        <p14:creationId xmlns:p14="http://schemas.microsoft.com/office/powerpoint/2010/main" val="683211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9207" y="2319251"/>
            <a:ext cx="5370022"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Other questions</a:t>
            </a:r>
            <a:endPar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0896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Next meeting schedules</a:t>
            </a:r>
            <a:endParaRPr lang="en-US" dirty="0"/>
          </a:p>
        </p:txBody>
      </p:sp>
      <p:sp>
        <p:nvSpPr>
          <p:cNvPr id="3" name="Content Placeholder 2"/>
          <p:cNvSpPr>
            <a:spLocks noGrp="1"/>
          </p:cNvSpPr>
          <p:nvPr>
            <p:ph idx="1"/>
          </p:nvPr>
        </p:nvSpPr>
        <p:spPr>
          <a:xfrm>
            <a:off x="1228898" y="1325563"/>
            <a:ext cx="10515600" cy="4730549"/>
          </a:xfrm>
        </p:spPr>
        <p:txBody>
          <a:bodyPr>
            <a:normAutofit/>
          </a:bodyPr>
          <a:lstStyle/>
          <a:p>
            <a:pPr marL="0" indent="0">
              <a:lnSpc>
                <a:spcPct val="80000"/>
              </a:lnSpc>
              <a:buNone/>
            </a:pPr>
            <a:r>
              <a:rPr lang="en-US" sz="3200" b="1" dirty="0" smtClean="0">
                <a:solidFill>
                  <a:srgbClr val="0070C0"/>
                </a:solidFill>
              </a:rPr>
              <a:t>The meeting will be held on line:</a:t>
            </a:r>
          </a:p>
          <a:p>
            <a:pPr marL="457200" lvl="1" indent="0">
              <a:lnSpc>
                <a:spcPct val="80000"/>
              </a:lnSpc>
              <a:buNone/>
            </a:pPr>
            <a:r>
              <a:rPr lang="en-US" sz="2800" dirty="0" smtClean="0"/>
              <a:t>On December </a:t>
            </a:r>
            <a:r>
              <a:rPr lang="en-US" sz="2800" b="1" dirty="0" smtClean="0">
                <a:solidFill>
                  <a:srgbClr val="00B050"/>
                </a:solidFill>
              </a:rPr>
              <a:t>Fr. 17</a:t>
            </a:r>
            <a:r>
              <a:rPr lang="en-US" sz="2800" b="1" baseline="30000" dirty="0" smtClean="0">
                <a:solidFill>
                  <a:srgbClr val="00B050"/>
                </a:solidFill>
              </a:rPr>
              <a:t>th</a:t>
            </a:r>
            <a:r>
              <a:rPr lang="en-US" sz="2800" b="1" dirty="0" smtClean="0">
                <a:solidFill>
                  <a:srgbClr val="00B050"/>
                </a:solidFill>
              </a:rPr>
              <a:t> 15.00 - 16.30</a:t>
            </a:r>
            <a:endParaRPr lang="en-US" sz="2800" b="1" dirty="0" smtClean="0">
              <a:solidFill>
                <a:srgbClr val="00B050"/>
              </a:solidFill>
            </a:endParaRPr>
          </a:p>
          <a:p>
            <a:pPr marL="457200" lvl="1" indent="0">
              <a:lnSpc>
                <a:spcPct val="80000"/>
              </a:lnSpc>
              <a:buNone/>
            </a:pPr>
            <a:r>
              <a:rPr lang="en-US" sz="2800" u="sng" dirty="0" smtClean="0"/>
              <a:t>Agenda:</a:t>
            </a:r>
          </a:p>
          <a:p>
            <a:pPr marL="971550" lvl="1" indent="-514350">
              <a:lnSpc>
                <a:spcPct val="80000"/>
              </a:lnSpc>
              <a:buFont typeface="+mj-lt"/>
              <a:buAutoNum type="arabicPeriod"/>
            </a:pPr>
            <a:r>
              <a:rPr lang="en-US" sz="2800" dirty="0" smtClean="0"/>
              <a:t>Methods of the feedback on courses testing and reporting</a:t>
            </a:r>
          </a:p>
          <a:p>
            <a:pPr marL="971550" lvl="1" indent="-514350">
              <a:lnSpc>
                <a:spcPct val="80000"/>
              </a:lnSpc>
              <a:buFont typeface="+mj-lt"/>
              <a:buAutoNum type="arabicPeriod"/>
            </a:pPr>
            <a:r>
              <a:rPr lang="en-US" sz="2800" dirty="0" smtClean="0"/>
              <a:t>Dissemination and exploitation plan </a:t>
            </a:r>
            <a:endParaRPr lang="en-US" sz="2800" dirty="0"/>
          </a:p>
        </p:txBody>
      </p:sp>
    </p:spTree>
    <p:extLst>
      <p:ext uri="{BB962C8B-B14F-4D97-AF65-F5344CB8AC3E}">
        <p14:creationId xmlns:p14="http://schemas.microsoft.com/office/powerpoint/2010/main" val="2277647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338" y="2601248"/>
            <a:ext cx="10515600" cy="1325563"/>
          </a:xfrm>
        </p:spPr>
        <p:txBody>
          <a:bodyPr/>
          <a:lstStyle/>
          <a:p>
            <a:pPr algn="ctr"/>
            <a:r>
              <a:rPr lang="en-US"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Thank you for contribution and participation!</a:t>
            </a:r>
            <a:endParaRPr lang="en-US" dirty="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482954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5328936"/>
              </p:ext>
            </p:extLst>
          </p:nvPr>
        </p:nvGraphicFramePr>
        <p:xfrm>
          <a:off x="342483" y="89525"/>
          <a:ext cx="11070893" cy="6733199"/>
        </p:xfrm>
        <a:graphic>
          <a:graphicData uri="http://schemas.openxmlformats.org/drawingml/2006/table">
            <a:tbl>
              <a:tblPr/>
              <a:tblGrid>
                <a:gridCol w="721567">
                  <a:extLst>
                    <a:ext uri="{9D8B030D-6E8A-4147-A177-3AD203B41FA5}">
                      <a16:colId xmlns:a16="http://schemas.microsoft.com/office/drawing/2014/main" val="3510641563"/>
                    </a:ext>
                  </a:extLst>
                </a:gridCol>
                <a:gridCol w="5607601">
                  <a:extLst>
                    <a:ext uri="{9D8B030D-6E8A-4147-A177-3AD203B41FA5}">
                      <a16:colId xmlns:a16="http://schemas.microsoft.com/office/drawing/2014/main" val="1111832025"/>
                    </a:ext>
                  </a:extLst>
                </a:gridCol>
                <a:gridCol w="989576">
                  <a:extLst>
                    <a:ext uri="{9D8B030D-6E8A-4147-A177-3AD203B41FA5}">
                      <a16:colId xmlns:a16="http://schemas.microsoft.com/office/drawing/2014/main" val="3484214364"/>
                    </a:ext>
                  </a:extLst>
                </a:gridCol>
                <a:gridCol w="1236973">
                  <a:extLst>
                    <a:ext uri="{9D8B030D-6E8A-4147-A177-3AD203B41FA5}">
                      <a16:colId xmlns:a16="http://schemas.microsoft.com/office/drawing/2014/main" val="3159107883"/>
                    </a:ext>
                  </a:extLst>
                </a:gridCol>
                <a:gridCol w="1195740">
                  <a:extLst>
                    <a:ext uri="{9D8B030D-6E8A-4147-A177-3AD203B41FA5}">
                      <a16:colId xmlns:a16="http://schemas.microsoft.com/office/drawing/2014/main" val="4142569483"/>
                    </a:ext>
                  </a:extLst>
                </a:gridCol>
                <a:gridCol w="1319436">
                  <a:extLst>
                    <a:ext uri="{9D8B030D-6E8A-4147-A177-3AD203B41FA5}">
                      <a16:colId xmlns:a16="http://schemas.microsoft.com/office/drawing/2014/main" val="297089432"/>
                    </a:ext>
                  </a:extLst>
                </a:gridCol>
              </a:tblGrid>
              <a:tr h="561207">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300" b="1" i="0" u="none" strike="noStrike" dirty="0">
                          <a:solidFill>
                            <a:srgbClr val="000000"/>
                          </a:solidFill>
                          <a:effectLst/>
                          <a:latin typeface="Calibri" panose="020F0502020204030204" pitchFamily="34" charset="0"/>
                        </a:rPr>
                        <a:t>Level of study</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1" i="0" u="none" strike="noStrike">
                          <a:solidFill>
                            <a:srgbClr val="000000"/>
                          </a:solidFill>
                          <a:effectLst/>
                          <a:latin typeface="Calibri" panose="020F0502020204030204" pitchFamily="34" charset="0"/>
                        </a:rPr>
                        <a:t>credits</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1" i="0" u="none" strike="noStrike">
                          <a:solidFill>
                            <a:srgbClr val="000000"/>
                          </a:solidFill>
                          <a:effectLst/>
                          <a:latin typeface="Calibri" panose="020F0502020204030204" pitchFamily="34" charset="0"/>
                        </a:rPr>
                        <a:t>Number of students in the first year</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1" i="0" u="none" strike="noStrike">
                          <a:solidFill>
                            <a:srgbClr val="000000"/>
                          </a:solidFill>
                          <a:effectLst/>
                          <a:latin typeface="Calibri" panose="020F0502020204030204" pitchFamily="34" charset="0"/>
                        </a:rPr>
                        <a:t>Number of students  in the second year</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300" b="1" i="0" u="none" strike="noStrike">
                          <a:solidFill>
                            <a:srgbClr val="000000"/>
                          </a:solidFill>
                          <a:effectLst/>
                          <a:latin typeface="Calibri" panose="020F0502020204030204" pitchFamily="34" charset="0"/>
                        </a:rPr>
                        <a:t>Number of teaching staff to be trained</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6564797"/>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CNTU</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10244298"/>
                  </a:ext>
                </a:extLst>
              </a:tr>
              <a:tr h="113375">
                <a:tc>
                  <a:txBody>
                    <a:bodyPr/>
                    <a:lstStyle/>
                    <a:p>
                      <a:pPr algn="r" fontAlgn="b"/>
                      <a:r>
                        <a:rPr lang="en-US" sz="1300" b="0" i="0" u="none" strike="noStrike">
                          <a:solidFill>
                            <a:srgbClr val="000000"/>
                          </a:solidFill>
                          <a:effectLst/>
                          <a:latin typeface="Calibri" panose="020F0502020204030204" pitchFamily="34" charset="0"/>
                        </a:rPr>
                        <a:t>31</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Model-oriented control in Digital Manufacturing</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69091767"/>
                  </a:ext>
                </a:extLst>
              </a:tr>
              <a:tr h="113375">
                <a:tc>
                  <a:txBody>
                    <a:bodyPr/>
                    <a:lstStyle/>
                    <a:p>
                      <a:pPr algn="r" fontAlgn="b"/>
                      <a:r>
                        <a:rPr lang="en-US" sz="1300" b="0" i="0" u="none" strike="noStrike">
                          <a:solidFill>
                            <a:srgbClr val="000000"/>
                          </a:solidFill>
                          <a:effectLst/>
                          <a:latin typeface="Calibri" panose="020F0502020204030204" pitchFamily="34" charset="0"/>
                        </a:rPr>
                        <a:t>32</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Programming of Automation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8405861"/>
                  </a:ext>
                </a:extLst>
              </a:tr>
              <a:tr h="113375">
                <a:tc>
                  <a:txBody>
                    <a:bodyPr/>
                    <a:lstStyle/>
                    <a:p>
                      <a:pPr algn="r" fontAlgn="b"/>
                      <a:r>
                        <a:rPr lang="en-US" sz="1300" b="0" i="0" u="none" strike="noStrike">
                          <a:solidFill>
                            <a:srgbClr val="000000"/>
                          </a:solidFill>
                          <a:effectLst/>
                          <a:latin typeface="Calibri" panose="020F0502020204030204" pitchFamily="34" charset="0"/>
                        </a:rPr>
                        <a:t>33</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Design and Simulation of Power electronics components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479832"/>
                  </a:ext>
                </a:extLst>
              </a:tr>
              <a:tr h="205209">
                <a:tc>
                  <a:txBody>
                    <a:bodyPr/>
                    <a:lstStyle/>
                    <a:p>
                      <a:pPr algn="r" fontAlgn="b"/>
                      <a:r>
                        <a:rPr lang="en-US" sz="1300" b="0" i="0" u="none" strike="noStrike">
                          <a:solidFill>
                            <a:srgbClr val="000000"/>
                          </a:solidFill>
                          <a:effectLst/>
                          <a:latin typeface="Calibri" panose="020F0502020204030204" pitchFamily="34" charset="0"/>
                        </a:rPr>
                        <a:t>34</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Modelling and Measurement of physical processes in Robotics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64856092"/>
                  </a:ext>
                </a:extLst>
              </a:tr>
              <a:tr h="113375">
                <a:tc>
                  <a:txBody>
                    <a:bodyPr/>
                    <a:lstStyle/>
                    <a:p>
                      <a:pPr algn="r" fontAlgn="b"/>
                      <a:r>
                        <a:rPr lang="en-US" sz="1300" b="0" i="0" u="none" strike="noStrike">
                          <a:solidFill>
                            <a:srgbClr val="000000"/>
                          </a:solidFill>
                          <a:effectLst/>
                          <a:latin typeface="Calibri" panose="020F0502020204030204" pitchFamily="34" charset="0"/>
                        </a:rPr>
                        <a:t>35</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Simulation of Manufacturing Environment</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0358342"/>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72408429"/>
                  </a:ext>
                </a:extLst>
              </a:tr>
              <a:tr h="113375">
                <a:tc>
                  <a:txBody>
                    <a:bodyPr/>
                    <a:lstStyle/>
                    <a:p>
                      <a:pPr algn="r" fontAlgn="b"/>
                      <a:r>
                        <a:rPr lang="en-US" sz="1300" b="0" i="0" u="none" strike="noStrike">
                          <a:solidFill>
                            <a:srgbClr val="000000"/>
                          </a:solidFill>
                          <a:effectLst/>
                          <a:latin typeface="Calibri" panose="020F0502020204030204" pitchFamily="34" charset="0"/>
                        </a:rPr>
                        <a:t>36</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Simulation of electronic circuits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05452194"/>
                  </a:ext>
                </a:extLst>
              </a:tr>
              <a:tr h="113375">
                <a:tc>
                  <a:txBody>
                    <a:bodyPr/>
                    <a:lstStyle/>
                    <a:p>
                      <a:pPr algn="r" fontAlgn="b"/>
                      <a:r>
                        <a:rPr lang="en-US" sz="1300" b="0" i="0" u="none" strike="noStrike">
                          <a:solidFill>
                            <a:srgbClr val="000000"/>
                          </a:solidFill>
                          <a:effectLst/>
                          <a:latin typeface="Calibri" panose="020F0502020204030204" pitchFamily="34" charset="0"/>
                        </a:rPr>
                        <a:t>37</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dirty="0">
                          <a:solidFill>
                            <a:srgbClr val="7030A0"/>
                          </a:solidFill>
                          <a:effectLst/>
                          <a:latin typeface="Calibri" panose="020F0502020204030204" pitchFamily="34" charset="0"/>
                        </a:rPr>
                        <a:t>Development of electromechanical robotic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25209287"/>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5386010"/>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300" b="1" i="0" u="none" strike="noStrike">
                          <a:solidFill>
                            <a:srgbClr val="000000"/>
                          </a:solidFill>
                          <a:effectLst/>
                          <a:latin typeface="Calibri" panose="020F0502020204030204" pitchFamily="34" charset="0"/>
                        </a:rPr>
                        <a:t>KhNTHU</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1317659"/>
                  </a:ext>
                </a:extLst>
              </a:tr>
              <a:tr h="113375">
                <a:tc>
                  <a:txBody>
                    <a:bodyPr/>
                    <a:lstStyle/>
                    <a:p>
                      <a:pPr algn="r" fontAlgn="b"/>
                      <a:r>
                        <a:rPr lang="en-US" sz="1300" b="0" i="0" u="none" strike="noStrike">
                          <a:solidFill>
                            <a:srgbClr val="000000"/>
                          </a:solidFill>
                          <a:effectLst/>
                          <a:latin typeface="Calibri" panose="020F0502020204030204" pitchFamily="34" charset="0"/>
                        </a:rPr>
                        <a:t>38</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Energy-saving technologies in transport       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4120650"/>
                  </a:ext>
                </a:extLst>
              </a:tr>
              <a:tr h="113375">
                <a:tc>
                  <a:txBody>
                    <a:bodyPr/>
                    <a:lstStyle/>
                    <a:p>
                      <a:pPr algn="r" fontAlgn="b"/>
                      <a:r>
                        <a:rPr lang="en-US" sz="1300" b="0" i="0" u="none" strike="noStrike">
                          <a:solidFill>
                            <a:srgbClr val="000000"/>
                          </a:solidFill>
                          <a:effectLst/>
                          <a:latin typeface="Calibri" panose="020F0502020204030204" pitchFamily="34" charset="0"/>
                        </a:rPr>
                        <a:t>39</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The structure of hybrid and electric vehicles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3862393"/>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0259806"/>
                  </a:ext>
                </a:extLst>
              </a:tr>
              <a:tr h="113375">
                <a:tc>
                  <a:txBody>
                    <a:bodyPr/>
                    <a:lstStyle/>
                    <a:p>
                      <a:pPr algn="r" fontAlgn="b"/>
                      <a:r>
                        <a:rPr lang="en-US" sz="1300" b="0" i="0" u="none" strike="noStrike">
                          <a:solidFill>
                            <a:srgbClr val="000000"/>
                          </a:solidFill>
                          <a:effectLst/>
                          <a:latin typeface="Calibri" panose="020F0502020204030204" pitchFamily="34" charset="0"/>
                        </a:rPr>
                        <a:t>40</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Electric systems of environmentally friendly vehicles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4672559"/>
                  </a:ext>
                </a:extLst>
              </a:tr>
              <a:tr h="113375">
                <a:tc>
                  <a:txBody>
                    <a:bodyPr/>
                    <a:lstStyle/>
                    <a:p>
                      <a:pPr algn="r" fontAlgn="b"/>
                      <a:r>
                        <a:rPr lang="en-US" sz="1300" b="0" i="0" u="none" strike="noStrike">
                          <a:solidFill>
                            <a:srgbClr val="000000"/>
                          </a:solidFill>
                          <a:effectLst/>
                          <a:latin typeface="Calibri" panose="020F0502020204030204" pitchFamily="34" charset="0"/>
                        </a:rPr>
                        <a:t>41</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Methods of planning scientific research on vehicles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38855469"/>
                  </a:ext>
                </a:extLst>
              </a:tr>
              <a:tr h="113375">
                <a:tc>
                  <a:txBody>
                    <a:bodyPr/>
                    <a:lstStyle/>
                    <a:p>
                      <a:pPr algn="r" fontAlgn="b"/>
                      <a:r>
                        <a:rPr lang="en-US" sz="1300" b="0" i="0" u="none" strike="noStrike">
                          <a:solidFill>
                            <a:srgbClr val="000000"/>
                          </a:solidFill>
                          <a:effectLst/>
                          <a:latin typeface="Calibri" panose="020F0502020204030204" pitchFamily="34" charset="0"/>
                        </a:rPr>
                        <a:t>42</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Mathematical modelling and methods of optimization</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6036787"/>
                  </a:ext>
                </a:extLst>
              </a:tr>
              <a:tr h="205209">
                <a:tc>
                  <a:txBody>
                    <a:bodyPr/>
                    <a:lstStyle/>
                    <a:p>
                      <a:pPr algn="r" fontAlgn="b"/>
                      <a:r>
                        <a:rPr lang="en-US" sz="1300" b="0" i="0" u="none" strike="noStrike">
                          <a:solidFill>
                            <a:srgbClr val="000000"/>
                          </a:solidFill>
                          <a:effectLst/>
                          <a:latin typeface="Calibri" panose="020F0502020204030204" pitchFamily="34" charset="0"/>
                        </a:rPr>
                        <a:t>43</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Intelligent information technologies and systems in transport</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9798712"/>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1301597"/>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300" b="1" i="0" u="none" strike="noStrike">
                          <a:solidFill>
                            <a:srgbClr val="000000"/>
                          </a:solidFill>
                          <a:effectLst/>
                          <a:latin typeface="Calibri" panose="020F0502020204030204" pitchFamily="34" charset="0"/>
                        </a:rPr>
                        <a:t>KNU</a:t>
                      </a:r>
                    </a:p>
                  </a:txBody>
                  <a:tcPr marL="5669" marR="5669" marT="56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96306444"/>
                  </a:ext>
                </a:extLst>
              </a:tr>
              <a:tr h="113375">
                <a:tc>
                  <a:txBody>
                    <a:bodyPr/>
                    <a:lstStyle/>
                    <a:p>
                      <a:pPr algn="r" fontAlgn="b"/>
                      <a:r>
                        <a:rPr lang="en-US" sz="1300" b="0" i="0" u="none" strike="noStrike">
                          <a:solidFill>
                            <a:srgbClr val="000000"/>
                          </a:solidFill>
                          <a:effectLst/>
                          <a:latin typeface="Calibri" panose="020F0502020204030204" pitchFamily="34" charset="0"/>
                        </a:rPr>
                        <a:t>44</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Smart manufacturing based on cyber-physical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0646518"/>
                  </a:ext>
                </a:extLst>
              </a:tr>
              <a:tr h="205209">
                <a:tc>
                  <a:txBody>
                    <a:bodyPr/>
                    <a:lstStyle/>
                    <a:p>
                      <a:pPr algn="r" fontAlgn="b"/>
                      <a:r>
                        <a:rPr lang="en-US" sz="1300" b="0" i="0" u="none" strike="noStrike">
                          <a:solidFill>
                            <a:srgbClr val="000000"/>
                          </a:solidFill>
                          <a:effectLst/>
                          <a:latin typeface="Calibri" panose="020F0502020204030204" pitchFamily="34" charset="0"/>
                        </a:rPr>
                        <a:t>45</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Machine Learning for Cyber Physical Systems and Industry 4.0</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213715"/>
                  </a:ext>
                </a:extLst>
              </a:tr>
              <a:tr h="113375">
                <a:tc>
                  <a:txBody>
                    <a:bodyPr/>
                    <a:lstStyle/>
                    <a:p>
                      <a:pPr algn="r" fontAlgn="b"/>
                      <a:r>
                        <a:rPr lang="en-US" sz="1300" b="0" i="0" u="none" strike="noStrike">
                          <a:solidFill>
                            <a:srgbClr val="000000"/>
                          </a:solidFill>
                          <a:effectLst/>
                          <a:latin typeface="Calibri" panose="020F0502020204030204" pitchFamily="34" charset="0"/>
                        </a:rPr>
                        <a:t>46</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Transportation Cyber-Physical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3815224"/>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34922339"/>
                  </a:ext>
                </a:extLst>
              </a:tr>
              <a:tr h="113375">
                <a:tc>
                  <a:txBody>
                    <a:bodyPr/>
                    <a:lstStyle/>
                    <a:p>
                      <a:pPr algn="r" fontAlgn="b"/>
                      <a:r>
                        <a:rPr lang="en-US" sz="1300" b="0" i="0" u="none" strike="noStrike">
                          <a:solidFill>
                            <a:srgbClr val="000000"/>
                          </a:solidFill>
                          <a:effectLst/>
                          <a:latin typeface="Calibri" panose="020F0502020204030204" pitchFamily="34" charset="0"/>
                        </a:rPr>
                        <a:t>47</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Designing Computer-Integrated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0495093"/>
                  </a:ext>
                </a:extLst>
              </a:tr>
              <a:tr h="113375">
                <a:tc>
                  <a:txBody>
                    <a:bodyPr/>
                    <a:lstStyle/>
                    <a:p>
                      <a:pPr algn="r" fontAlgn="b"/>
                      <a:r>
                        <a:rPr lang="en-US" sz="1300" b="0" i="0" u="none" strike="noStrike">
                          <a:solidFill>
                            <a:srgbClr val="000000"/>
                          </a:solidFill>
                          <a:effectLst/>
                          <a:latin typeface="Calibri" panose="020F0502020204030204" pitchFamily="34" charset="0"/>
                        </a:rPr>
                        <a:t>48</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Adaptive and Robust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53566379"/>
                  </a:ext>
                </a:extLst>
              </a:tr>
              <a:tr h="113375">
                <a:tc>
                  <a:txBody>
                    <a:bodyPr/>
                    <a:lstStyle/>
                    <a:p>
                      <a:pPr algn="r" fontAlgn="b"/>
                      <a:r>
                        <a:rPr lang="en-US" sz="1300" b="0" i="0" u="none" strike="noStrike">
                          <a:solidFill>
                            <a:srgbClr val="000000"/>
                          </a:solidFill>
                          <a:effectLst/>
                          <a:latin typeface="Calibri" panose="020F0502020204030204" pitchFamily="34" charset="0"/>
                        </a:rPr>
                        <a:t>49</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Computer modelling of physical processes and systems</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93391777"/>
                  </a:ext>
                </a:extLst>
              </a:tr>
              <a:tr h="113375">
                <a:tc>
                  <a:txBody>
                    <a:bodyPr/>
                    <a:lstStyle/>
                    <a:p>
                      <a:pPr algn="r" fontAlgn="b"/>
                      <a:r>
                        <a:rPr lang="en-US" sz="1300" b="0" i="0" u="none" strike="noStrike">
                          <a:solidFill>
                            <a:srgbClr val="000000"/>
                          </a:solidFill>
                          <a:effectLst/>
                          <a:latin typeface="Calibri" panose="020F0502020204030204" pitchFamily="34" charset="0"/>
                        </a:rPr>
                        <a:t>50</a:t>
                      </a:r>
                    </a:p>
                  </a:txBody>
                  <a:tcPr marL="5669" marR="5669" marT="5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7030A0"/>
                          </a:solidFill>
                          <a:effectLst/>
                          <a:latin typeface="Calibri" panose="020F0502020204030204" pitchFamily="34" charset="0"/>
                        </a:rPr>
                        <a:t>Modern Information Technologies in Transport</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a:solidFill>
                            <a:srgbClr val="000000"/>
                          </a:solidFill>
                          <a:effectLst/>
                          <a:latin typeface="Calibri" panose="020F0502020204030204" pitchFamily="34" charset="0"/>
                        </a:rPr>
                        <a:t>8</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5669" marR="5669" marT="5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136785"/>
                  </a:ext>
                </a:extLst>
              </a:tr>
              <a:tr h="113375">
                <a:tc>
                  <a:txBody>
                    <a:bodyPr/>
                    <a:lstStyle/>
                    <a:p>
                      <a:pPr algn="l" fontAlgn="b"/>
                      <a:endParaRPr lang="en-US" sz="1300" b="0" i="0" u="none" strike="noStrike" dirty="0">
                        <a:solidFill>
                          <a:srgbClr val="000000"/>
                        </a:solidFill>
                        <a:effectLst/>
                        <a:latin typeface="Calibri" panose="020F0502020204030204" pitchFamily="34" charset="0"/>
                      </a:endParaRPr>
                    </a:p>
                  </a:txBody>
                  <a:tcPr marL="5669" marR="5669" marT="5669"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rgbClr val="000000"/>
                          </a:solidFill>
                          <a:effectLst/>
                          <a:latin typeface="Calibri" panose="020F0502020204030204" pitchFamily="34" charset="0"/>
                        </a:rPr>
                        <a:t>122.5</a:t>
                      </a:r>
                    </a:p>
                  </a:txBody>
                  <a:tcPr marL="5669" marR="5669" marT="56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rgbClr val="000000"/>
                          </a:solidFill>
                          <a:effectLst/>
                          <a:latin typeface="Calibri" panose="020F0502020204030204" pitchFamily="34" charset="0"/>
                        </a:rPr>
                        <a:t>410</a:t>
                      </a:r>
                    </a:p>
                  </a:txBody>
                  <a:tcPr marL="5669" marR="5669" marT="56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a:solidFill>
                            <a:srgbClr val="000000"/>
                          </a:solidFill>
                          <a:effectLst/>
                          <a:latin typeface="Calibri" panose="020F0502020204030204" pitchFamily="34" charset="0"/>
                        </a:rPr>
                        <a:t>0</a:t>
                      </a:r>
                    </a:p>
                  </a:txBody>
                  <a:tcPr marL="5669" marR="5669" marT="56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a:solidFill>
                            <a:srgbClr val="000000"/>
                          </a:solidFill>
                          <a:effectLst/>
                          <a:latin typeface="Calibri" panose="020F0502020204030204" pitchFamily="34" charset="0"/>
                        </a:rPr>
                        <a:t>34</a:t>
                      </a:r>
                    </a:p>
                  </a:txBody>
                  <a:tcPr marL="5669" marR="5669" marT="566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85746778"/>
                  </a:ext>
                </a:extLst>
              </a:tr>
              <a:tr h="113375">
                <a:tc>
                  <a:txBody>
                    <a:bodyPr/>
                    <a:lstStyle/>
                    <a:p>
                      <a:pPr algn="l" fontAlgn="b"/>
                      <a:endParaRPr lang="en-US" sz="1300" b="0" i="0" u="none" strike="noStrike">
                        <a:solidFill>
                          <a:srgbClr val="000000"/>
                        </a:solidFill>
                        <a:effectLst/>
                        <a:latin typeface="Calibri" panose="020F0502020204030204" pitchFamily="34" charset="0"/>
                      </a:endParaRPr>
                    </a:p>
                  </a:txBody>
                  <a:tcPr marL="5669" marR="5669" marT="5669" marB="0" anchor="b">
                    <a:lnL>
                      <a:noFill/>
                    </a:lnL>
                    <a:lnR>
                      <a:noFill/>
                    </a:lnR>
                    <a:lnT>
                      <a:noFill/>
                    </a:lnT>
                    <a:lnB>
                      <a:noFill/>
                    </a:lnB>
                  </a:tcPr>
                </a:tc>
                <a:tc>
                  <a:txBody>
                    <a:bodyPr/>
                    <a:lstStyle/>
                    <a:p>
                      <a:pPr algn="l" fontAlgn="b"/>
                      <a:r>
                        <a:rPr lang="en-US" sz="1400" b="0" i="0" u="none" strike="noStrike" dirty="0">
                          <a:solidFill>
                            <a:srgbClr val="C00000"/>
                          </a:solidFill>
                          <a:effectLst/>
                          <a:latin typeface="Calibri" panose="020F0502020204030204" pitchFamily="34" charset="0"/>
                        </a:rPr>
                        <a:t>Our </a:t>
                      </a:r>
                      <a:r>
                        <a:rPr lang="en-US" sz="1400" b="0" i="0" u="none" strike="noStrike" dirty="0" err="1">
                          <a:solidFill>
                            <a:srgbClr val="C00000"/>
                          </a:solidFill>
                          <a:effectLst/>
                          <a:latin typeface="Calibri" panose="020F0502020204030204" pitchFamily="34" charset="0"/>
                        </a:rPr>
                        <a:t>promisses</a:t>
                      </a:r>
                      <a:r>
                        <a:rPr lang="en-US" sz="1400" b="0" i="0" u="none" strike="noStrike" dirty="0">
                          <a:solidFill>
                            <a:srgbClr val="C00000"/>
                          </a:solidFill>
                          <a:effectLst/>
                          <a:latin typeface="Calibri" panose="020F0502020204030204" pitchFamily="34" charset="0"/>
                        </a:rPr>
                        <a:t> at the project Application</a:t>
                      </a:r>
                    </a:p>
                  </a:txBody>
                  <a:tcPr marL="5669" marR="5669" marT="5669" marB="0" anchor="b">
                    <a:lnL>
                      <a:noFill/>
                    </a:lnL>
                    <a:lnR>
                      <a:noFill/>
                    </a:lnR>
                    <a:lnT>
                      <a:noFill/>
                    </a:lnT>
                    <a:lnB>
                      <a:noFill/>
                    </a:lnB>
                  </a:tcPr>
                </a:tc>
                <a:tc>
                  <a:txBody>
                    <a:bodyPr/>
                    <a:lstStyle/>
                    <a:p>
                      <a:pPr algn="r" fontAlgn="b"/>
                      <a:r>
                        <a:rPr lang="en-US" sz="1300" b="0" i="0" u="none" strike="noStrike">
                          <a:solidFill>
                            <a:srgbClr val="C00000"/>
                          </a:solidFill>
                          <a:effectLst/>
                          <a:latin typeface="Calibri" panose="020F0502020204030204" pitchFamily="34" charset="0"/>
                        </a:rPr>
                        <a:t>240</a:t>
                      </a:r>
                    </a:p>
                  </a:txBody>
                  <a:tcPr marL="5669" marR="5669" marT="5669" marB="0" anchor="b">
                    <a:lnL>
                      <a:noFill/>
                    </a:lnL>
                    <a:lnR>
                      <a:noFill/>
                    </a:lnR>
                    <a:lnT>
                      <a:noFill/>
                    </a:lnT>
                    <a:lnB>
                      <a:noFill/>
                    </a:lnB>
                  </a:tcPr>
                </a:tc>
                <a:tc>
                  <a:txBody>
                    <a:bodyPr/>
                    <a:lstStyle/>
                    <a:p>
                      <a:pPr algn="r" fontAlgn="b"/>
                      <a:r>
                        <a:rPr lang="en-US" sz="1300" b="0" i="0" u="none" strike="noStrike">
                          <a:solidFill>
                            <a:srgbClr val="C00000"/>
                          </a:solidFill>
                          <a:effectLst/>
                          <a:latin typeface="Calibri" panose="020F0502020204030204" pitchFamily="34" charset="0"/>
                        </a:rPr>
                        <a:t>420</a:t>
                      </a:r>
                    </a:p>
                  </a:txBody>
                  <a:tcPr marL="5669" marR="5669" marT="5669" marB="0" anchor="b">
                    <a:lnL>
                      <a:noFill/>
                    </a:lnL>
                    <a:lnR>
                      <a:noFill/>
                    </a:lnR>
                    <a:lnT>
                      <a:noFill/>
                    </a:lnT>
                    <a:lnB>
                      <a:noFill/>
                    </a:lnB>
                  </a:tcPr>
                </a:tc>
                <a:tc>
                  <a:txBody>
                    <a:bodyPr/>
                    <a:lstStyle/>
                    <a:p>
                      <a:pPr algn="l" fontAlgn="b"/>
                      <a:endParaRPr lang="en-US" sz="1300" b="0" i="0" u="none" strike="noStrike">
                        <a:solidFill>
                          <a:srgbClr val="C00000"/>
                        </a:solidFill>
                        <a:effectLst/>
                        <a:latin typeface="Calibri" panose="020F0502020204030204" pitchFamily="34" charset="0"/>
                      </a:endParaRPr>
                    </a:p>
                  </a:txBody>
                  <a:tcPr marL="5669" marR="5669" marT="5669" marB="0" anchor="b">
                    <a:lnL>
                      <a:noFill/>
                    </a:lnL>
                    <a:lnR>
                      <a:noFill/>
                    </a:lnR>
                    <a:lnT>
                      <a:noFill/>
                    </a:lnT>
                    <a:lnB>
                      <a:noFill/>
                    </a:lnB>
                  </a:tcPr>
                </a:tc>
                <a:tc>
                  <a:txBody>
                    <a:bodyPr/>
                    <a:lstStyle/>
                    <a:p>
                      <a:pPr algn="r" fontAlgn="b"/>
                      <a:r>
                        <a:rPr lang="en-US" sz="1300" b="0" i="0" u="none" strike="noStrike" dirty="0">
                          <a:solidFill>
                            <a:srgbClr val="C00000"/>
                          </a:solidFill>
                          <a:effectLst/>
                          <a:latin typeface="Calibri" panose="020F0502020204030204" pitchFamily="34" charset="0"/>
                        </a:rPr>
                        <a:t>102</a:t>
                      </a:r>
                    </a:p>
                  </a:txBody>
                  <a:tcPr marL="5669" marR="5669" marT="5669" marB="0" anchor="b">
                    <a:lnL>
                      <a:noFill/>
                    </a:lnL>
                    <a:lnR>
                      <a:noFill/>
                    </a:lnR>
                    <a:lnT>
                      <a:noFill/>
                    </a:lnT>
                    <a:lnB>
                      <a:noFill/>
                    </a:lnB>
                  </a:tcPr>
                </a:tc>
                <a:extLst>
                  <a:ext uri="{0D108BD9-81ED-4DB2-BD59-A6C34878D82A}">
                    <a16:rowId xmlns:a16="http://schemas.microsoft.com/office/drawing/2014/main" val="2215101509"/>
                  </a:ext>
                </a:extLst>
              </a:tr>
            </a:tbl>
          </a:graphicData>
        </a:graphic>
      </p:graphicFrame>
    </p:spTree>
    <p:extLst>
      <p:ext uri="{BB962C8B-B14F-4D97-AF65-F5344CB8AC3E}">
        <p14:creationId xmlns:p14="http://schemas.microsoft.com/office/powerpoint/2010/main" val="350511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2792" y="1831640"/>
            <a:ext cx="9892145" cy="3212161"/>
          </a:xfrm>
          <a:prstGeom prst="rect">
            <a:avLst/>
          </a:prstGeom>
        </p:spPr>
        <p:txBody>
          <a:bodyPr wrap="square">
            <a:spAutoFit/>
          </a:bodyPr>
          <a:lstStyle/>
          <a:p>
            <a:pPr lvl="0">
              <a:lnSpc>
                <a:spcPct val="90000"/>
              </a:lnSpc>
              <a:spcBef>
                <a:spcPts val="1000"/>
              </a:spcBef>
            </a:pPr>
            <a:r>
              <a:rPr lang="en-US" sz="3600" b="1" dirty="0">
                <a:solidFill>
                  <a:srgbClr val="5B9BD5">
                    <a:lumMod val="50000"/>
                  </a:srgbClr>
                </a:solidFill>
              </a:rPr>
              <a:t>Method of new curricula testing with feedback </a:t>
            </a:r>
            <a:r>
              <a:rPr lang="en-US" sz="3600" dirty="0">
                <a:solidFill>
                  <a:srgbClr val="5B9BD5">
                    <a:lumMod val="50000"/>
                  </a:srgbClr>
                </a:solidFill>
              </a:rPr>
              <a:t>from teaching staff, students, students organizations and entrepreneurs (professional associations, enterprises, etc.) involved in student teaching and curricula enhancement </a:t>
            </a:r>
            <a:endParaRPr lang="en-US" sz="3600" dirty="0" smtClean="0">
              <a:solidFill>
                <a:srgbClr val="5B9BD5">
                  <a:lumMod val="50000"/>
                </a:srgbClr>
              </a:solidFill>
            </a:endParaRPr>
          </a:p>
          <a:p>
            <a:pPr lvl="0">
              <a:lnSpc>
                <a:spcPct val="90000"/>
              </a:lnSpc>
              <a:spcBef>
                <a:spcPts val="1000"/>
              </a:spcBef>
            </a:pPr>
            <a:r>
              <a:rPr lang="en-US" sz="3600" i="1" dirty="0" smtClean="0">
                <a:solidFill>
                  <a:srgbClr val="5B9BD5">
                    <a:lumMod val="50000"/>
                  </a:srgbClr>
                </a:solidFill>
              </a:rPr>
              <a:t>(</a:t>
            </a:r>
            <a:r>
              <a:rPr lang="en-US" sz="3600" i="1" dirty="0">
                <a:solidFill>
                  <a:srgbClr val="7030A0"/>
                </a:solidFill>
              </a:rPr>
              <a:t>covered 2.8 and D5.5 of the QAP)</a:t>
            </a:r>
          </a:p>
        </p:txBody>
      </p:sp>
    </p:spTree>
    <p:extLst>
      <p:ext uri="{BB962C8B-B14F-4D97-AF65-F5344CB8AC3E}">
        <p14:creationId xmlns:p14="http://schemas.microsoft.com/office/powerpoint/2010/main" val="1509792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8"/>
            <a:ext cx="10515600" cy="919978"/>
          </a:xfrm>
        </p:spPr>
        <p:txBody>
          <a:bodyPr/>
          <a:lstStyle/>
          <a:p>
            <a:r>
              <a:rPr lang="en-US" dirty="0" smtClean="0"/>
              <a:t>The goal of the courses testing</a:t>
            </a:r>
            <a:endParaRPr lang="en-US" dirty="0"/>
          </a:p>
        </p:txBody>
      </p:sp>
      <p:sp>
        <p:nvSpPr>
          <p:cNvPr id="3" name="Content Placeholder 2"/>
          <p:cNvSpPr>
            <a:spLocks noGrp="1"/>
          </p:cNvSpPr>
          <p:nvPr>
            <p:ph idx="1"/>
          </p:nvPr>
        </p:nvSpPr>
        <p:spPr>
          <a:xfrm>
            <a:off x="838199" y="1168726"/>
            <a:ext cx="10807931" cy="5456517"/>
          </a:xfrm>
        </p:spPr>
        <p:txBody>
          <a:bodyPr>
            <a:normAutofit fontScale="77500" lnSpcReduction="20000"/>
          </a:bodyPr>
          <a:lstStyle/>
          <a:p>
            <a:pPr>
              <a:lnSpc>
                <a:spcPct val="100000"/>
              </a:lnSpc>
              <a:spcBef>
                <a:spcPts val="0"/>
              </a:spcBef>
              <a:spcAft>
                <a:spcPts val="1200"/>
              </a:spcAft>
            </a:pPr>
            <a:r>
              <a:rPr lang="en-US" dirty="0" smtClean="0"/>
              <a:t>According </a:t>
            </a:r>
            <a:r>
              <a:rPr lang="en-US" dirty="0"/>
              <a:t>to Log Frame Matrix (LFM) </a:t>
            </a:r>
            <a:r>
              <a:rPr lang="en-US" dirty="0" smtClean="0"/>
              <a:t>Partners </a:t>
            </a:r>
            <a:r>
              <a:rPr lang="en-US" dirty="0"/>
              <a:t>reports with lists of the students studying in the </a:t>
            </a:r>
            <a:r>
              <a:rPr lang="en-US" dirty="0" smtClean="0"/>
              <a:t>modernized </a:t>
            </a:r>
            <a:r>
              <a:rPr lang="en-US" dirty="0"/>
              <a:t>study programs </a:t>
            </a:r>
          </a:p>
          <a:p>
            <a:pPr>
              <a:lnSpc>
                <a:spcPct val="100000"/>
              </a:lnSpc>
              <a:spcBef>
                <a:spcPts val="0"/>
              </a:spcBef>
              <a:spcAft>
                <a:spcPts val="1200"/>
              </a:spcAft>
            </a:pPr>
            <a:r>
              <a:rPr lang="en-US" dirty="0" smtClean="0"/>
              <a:t>Partners </a:t>
            </a:r>
            <a:r>
              <a:rPr lang="en-US" dirty="0"/>
              <a:t>reports with </a:t>
            </a:r>
            <a:r>
              <a:rPr lang="en-US" dirty="0" smtClean="0"/>
              <a:t>a feedback from:</a:t>
            </a:r>
          </a:p>
          <a:p>
            <a:pPr lvl="1">
              <a:lnSpc>
                <a:spcPct val="100000"/>
              </a:lnSpc>
              <a:spcBef>
                <a:spcPts val="0"/>
              </a:spcBef>
              <a:spcAft>
                <a:spcPts val="1200"/>
              </a:spcAft>
            </a:pPr>
            <a:r>
              <a:rPr lang="en-US" dirty="0" smtClean="0"/>
              <a:t>students </a:t>
            </a:r>
            <a:r>
              <a:rPr lang="en-US" dirty="0"/>
              <a:t>by </a:t>
            </a:r>
            <a:r>
              <a:rPr lang="en-US" dirty="0" smtClean="0"/>
              <a:t>courses </a:t>
            </a:r>
            <a:endParaRPr lang="en-US" dirty="0"/>
          </a:p>
          <a:p>
            <a:pPr lvl="1">
              <a:lnSpc>
                <a:spcPct val="100000"/>
              </a:lnSpc>
              <a:spcBef>
                <a:spcPts val="0"/>
              </a:spcBef>
              <a:spcAft>
                <a:spcPts val="1200"/>
              </a:spcAft>
            </a:pPr>
            <a:r>
              <a:rPr lang="en-US" dirty="0" smtClean="0"/>
              <a:t>academic/teacher </a:t>
            </a:r>
            <a:r>
              <a:rPr lang="en-US" dirty="0"/>
              <a:t>staff involved in teaching of students by </a:t>
            </a:r>
            <a:r>
              <a:rPr lang="en-US" dirty="0" smtClean="0"/>
              <a:t>courses</a:t>
            </a:r>
          </a:p>
          <a:p>
            <a:pPr lvl="1">
              <a:lnSpc>
                <a:spcPct val="100000"/>
              </a:lnSpc>
              <a:spcBef>
                <a:spcPts val="0"/>
              </a:spcBef>
              <a:spcAft>
                <a:spcPts val="1200"/>
              </a:spcAft>
            </a:pPr>
            <a:r>
              <a:rPr lang="en-US" dirty="0"/>
              <a:t>students organizations </a:t>
            </a:r>
          </a:p>
          <a:p>
            <a:pPr>
              <a:lnSpc>
                <a:spcPct val="100000"/>
              </a:lnSpc>
              <a:spcBef>
                <a:spcPts val="0"/>
              </a:spcBef>
              <a:spcAft>
                <a:spcPts val="1200"/>
              </a:spcAft>
            </a:pPr>
            <a:r>
              <a:rPr lang="en-US" dirty="0"/>
              <a:t>The measurement of indicators according to the LFM </a:t>
            </a:r>
            <a:r>
              <a:rPr lang="en-US" dirty="0" smtClean="0"/>
              <a:t>are:</a:t>
            </a:r>
          </a:p>
          <a:p>
            <a:pPr lvl="1">
              <a:lnSpc>
                <a:spcPct val="100000"/>
              </a:lnSpc>
              <a:spcBef>
                <a:spcPts val="0"/>
              </a:spcBef>
              <a:spcAft>
                <a:spcPts val="1200"/>
              </a:spcAft>
            </a:pPr>
            <a:r>
              <a:rPr lang="en-US" dirty="0"/>
              <a:t>t</a:t>
            </a:r>
            <a:r>
              <a:rPr lang="en-US" dirty="0" smtClean="0"/>
              <a:t>he </a:t>
            </a:r>
            <a:r>
              <a:rPr lang="en-US" dirty="0"/>
              <a:t>number of validated / tested during one-year master-level </a:t>
            </a:r>
            <a:r>
              <a:rPr lang="en-US" dirty="0" smtClean="0"/>
              <a:t>courses</a:t>
            </a:r>
          </a:p>
          <a:p>
            <a:pPr lvl="1">
              <a:lnSpc>
                <a:spcPct val="100000"/>
              </a:lnSpc>
              <a:spcBef>
                <a:spcPts val="0"/>
              </a:spcBef>
              <a:spcAft>
                <a:spcPts val="1200"/>
              </a:spcAft>
            </a:pPr>
            <a:r>
              <a:rPr lang="en-US" dirty="0" smtClean="0"/>
              <a:t>The number of students toughed  </a:t>
            </a:r>
            <a:endParaRPr lang="en-US" dirty="0"/>
          </a:p>
          <a:p>
            <a:pPr>
              <a:lnSpc>
                <a:spcPct val="100000"/>
              </a:lnSpc>
              <a:spcBef>
                <a:spcPts val="0"/>
              </a:spcBef>
              <a:spcAft>
                <a:spcPts val="1200"/>
              </a:spcAft>
            </a:pPr>
            <a:r>
              <a:rPr lang="en-US" dirty="0" smtClean="0"/>
              <a:t>Testing to be held twice: related an </a:t>
            </a:r>
            <a:r>
              <a:rPr lang="en-US" u="sng" dirty="0" smtClean="0"/>
              <a:t>Autumn of 2021 </a:t>
            </a:r>
            <a:r>
              <a:rPr lang="en-US" dirty="0" smtClean="0"/>
              <a:t>and </a:t>
            </a:r>
            <a:r>
              <a:rPr lang="en-US" u="sng" dirty="0" smtClean="0"/>
              <a:t>Spring 2022 semesters</a:t>
            </a:r>
          </a:p>
          <a:p>
            <a:pPr>
              <a:lnSpc>
                <a:spcPct val="100000"/>
              </a:lnSpc>
              <a:spcBef>
                <a:spcPts val="0"/>
              </a:spcBef>
              <a:spcAft>
                <a:spcPts val="1200"/>
              </a:spcAft>
            </a:pPr>
            <a:r>
              <a:rPr lang="en-US" dirty="0">
                <a:solidFill>
                  <a:srgbClr val="00B0F0"/>
                </a:solidFill>
              </a:rPr>
              <a:t>Partners reports on curricular testing with feedback from teaching staff, students </a:t>
            </a:r>
            <a:r>
              <a:rPr lang="en-US" dirty="0"/>
              <a:t>and </a:t>
            </a:r>
            <a:r>
              <a:rPr lang="en-US" dirty="0">
                <a:solidFill>
                  <a:srgbClr val="7030A0"/>
                </a:solidFill>
              </a:rPr>
              <a:t>experts from professional associations, enterprises and scientific research institutions </a:t>
            </a:r>
            <a:r>
              <a:rPr lang="en-US" dirty="0"/>
              <a:t>involved in teaching of students, curricular </a:t>
            </a:r>
            <a:r>
              <a:rPr lang="en-US" dirty="0" smtClean="0"/>
              <a:t>modernization </a:t>
            </a:r>
            <a:r>
              <a:rPr lang="en-US" dirty="0"/>
              <a:t>and reviewing. </a:t>
            </a:r>
            <a:endParaRPr lang="en-US" dirty="0" smtClean="0"/>
          </a:p>
          <a:p>
            <a:pPr>
              <a:lnSpc>
                <a:spcPct val="100000"/>
              </a:lnSpc>
              <a:spcBef>
                <a:spcPts val="0"/>
              </a:spcBef>
              <a:spcAft>
                <a:spcPts val="1200"/>
              </a:spcAft>
            </a:pPr>
            <a:r>
              <a:rPr lang="en-US" u="sng" dirty="0" smtClean="0"/>
              <a:t>Testing reports</a:t>
            </a:r>
            <a:r>
              <a:rPr lang="en-US" dirty="0" smtClean="0"/>
              <a:t>: </a:t>
            </a:r>
            <a:r>
              <a:rPr lang="en-US" dirty="0" smtClean="0">
                <a:solidFill>
                  <a:srgbClr val="7030A0"/>
                </a:solidFill>
              </a:rPr>
              <a:t>January 15</a:t>
            </a:r>
            <a:r>
              <a:rPr lang="en-US" baseline="30000" dirty="0" smtClean="0">
                <a:solidFill>
                  <a:srgbClr val="7030A0"/>
                </a:solidFill>
              </a:rPr>
              <a:t>th</a:t>
            </a:r>
            <a:r>
              <a:rPr lang="en-US" dirty="0" smtClean="0">
                <a:solidFill>
                  <a:srgbClr val="7030A0"/>
                </a:solidFill>
              </a:rPr>
              <a:t>, June 15</a:t>
            </a:r>
            <a:r>
              <a:rPr lang="en-US" baseline="30000" dirty="0" smtClean="0">
                <a:solidFill>
                  <a:srgbClr val="7030A0"/>
                </a:solidFill>
              </a:rPr>
              <a:t>th</a:t>
            </a:r>
            <a:r>
              <a:rPr lang="en-US" dirty="0" smtClean="0">
                <a:solidFill>
                  <a:srgbClr val="7030A0"/>
                </a:solidFill>
              </a:rPr>
              <a:t> </a:t>
            </a:r>
            <a:endParaRPr lang="en-US" dirty="0">
              <a:solidFill>
                <a:srgbClr val="7030A0"/>
              </a:solidFill>
            </a:endParaRPr>
          </a:p>
        </p:txBody>
      </p:sp>
    </p:spTree>
    <p:extLst>
      <p:ext uri="{BB962C8B-B14F-4D97-AF65-F5344CB8AC3E}">
        <p14:creationId xmlns:p14="http://schemas.microsoft.com/office/powerpoint/2010/main" val="192967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823"/>
            <a:ext cx="10515600" cy="698903"/>
          </a:xfrm>
        </p:spPr>
        <p:txBody>
          <a:bodyPr>
            <a:normAutofit/>
          </a:bodyPr>
          <a:lstStyle/>
          <a:p>
            <a:r>
              <a:rPr lang="en-US" sz="3200" dirty="0"/>
              <a:t>Training Evaluation Sheet for Students</a:t>
            </a:r>
          </a:p>
        </p:txBody>
      </p:sp>
      <p:graphicFrame>
        <p:nvGraphicFramePr>
          <p:cNvPr id="4" name="Table 3"/>
          <p:cNvGraphicFramePr>
            <a:graphicFrameLocks noGrp="1"/>
          </p:cNvGraphicFramePr>
          <p:nvPr>
            <p:extLst>
              <p:ext uri="{D42A27DB-BD31-4B8C-83A1-F6EECF244321}">
                <p14:modId xmlns:p14="http://schemas.microsoft.com/office/powerpoint/2010/main" val="3548352644"/>
              </p:ext>
            </p:extLst>
          </p:nvPr>
        </p:nvGraphicFramePr>
        <p:xfrm>
          <a:off x="0" y="540325"/>
          <a:ext cx="12103331" cy="6507598"/>
        </p:xfrm>
        <a:graphic>
          <a:graphicData uri="http://schemas.openxmlformats.org/drawingml/2006/table">
            <a:tbl>
              <a:tblPr firstRow="1" firstCol="1" lastRow="1" lastCol="1" bandRow="1" bandCol="1"/>
              <a:tblGrid>
                <a:gridCol w="704050">
                  <a:extLst>
                    <a:ext uri="{9D8B030D-6E8A-4147-A177-3AD203B41FA5}">
                      <a16:colId xmlns:a16="http://schemas.microsoft.com/office/drawing/2014/main" val="2082988407"/>
                    </a:ext>
                  </a:extLst>
                </a:gridCol>
                <a:gridCol w="6428265">
                  <a:extLst>
                    <a:ext uri="{9D8B030D-6E8A-4147-A177-3AD203B41FA5}">
                      <a16:colId xmlns:a16="http://schemas.microsoft.com/office/drawing/2014/main" val="3557369526"/>
                    </a:ext>
                  </a:extLst>
                </a:gridCol>
                <a:gridCol w="1019480">
                  <a:extLst>
                    <a:ext uri="{9D8B030D-6E8A-4147-A177-3AD203B41FA5}">
                      <a16:colId xmlns:a16="http://schemas.microsoft.com/office/drawing/2014/main" val="3359037867"/>
                    </a:ext>
                  </a:extLst>
                </a:gridCol>
                <a:gridCol w="1204840">
                  <a:extLst>
                    <a:ext uri="{9D8B030D-6E8A-4147-A177-3AD203B41FA5}">
                      <a16:colId xmlns:a16="http://schemas.microsoft.com/office/drawing/2014/main" val="607929968"/>
                    </a:ext>
                  </a:extLst>
                </a:gridCol>
                <a:gridCol w="1061606">
                  <a:extLst>
                    <a:ext uri="{9D8B030D-6E8A-4147-A177-3AD203B41FA5}">
                      <a16:colId xmlns:a16="http://schemas.microsoft.com/office/drawing/2014/main" val="2083189353"/>
                    </a:ext>
                  </a:extLst>
                </a:gridCol>
                <a:gridCol w="901524">
                  <a:extLst>
                    <a:ext uri="{9D8B030D-6E8A-4147-A177-3AD203B41FA5}">
                      <a16:colId xmlns:a16="http://schemas.microsoft.com/office/drawing/2014/main" val="1746851390"/>
                    </a:ext>
                  </a:extLst>
                </a:gridCol>
                <a:gridCol w="783566">
                  <a:extLst>
                    <a:ext uri="{9D8B030D-6E8A-4147-A177-3AD203B41FA5}">
                      <a16:colId xmlns:a16="http://schemas.microsoft.com/office/drawing/2014/main" val="1911967678"/>
                    </a:ext>
                  </a:extLst>
                </a:gridCol>
              </a:tblGrid>
              <a:tr h="871084">
                <a:tc>
                  <a:txBody>
                    <a:bodyPr/>
                    <a:lstStyle/>
                    <a:p>
                      <a:pPr algn="ctr">
                        <a:lnSpc>
                          <a:spcPct val="115000"/>
                        </a:lnSpc>
                        <a:spcAft>
                          <a:spcPts val="0"/>
                        </a:spcAft>
                      </a:pPr>
                      <a:r>
                        <a:rPr lang="en-GB" sz="1600" b="1" cap="all" dirty="0">
                          <a:solidFill>
                            <a:schemeClr val="tx1"/>
                          </a:solidFill>
                          <a:effectLst/>
                          <a:latin typeface="Times New Roman" panose="02020603050405020304" pitchFamily="18" charset="0"/>
                          <a:ea typeface="Times New Roman" panose="02020603050405020304" pitchFamily="18" charset="0"/>
                        </a:rPr>
                        <a:t>N</a:t>
                      </a:r>
                      <a:r>
                        <a:rPr lang="en-GB" sz="1600" b="1" dirty="0">
                          <a:solidFill>
                            <a:schemeClr val="tx1"/>
                          </a:solidFill>
                          <a:effectLst/>
                          <a:latin typeface="Times New Roman" panose="02020603050405020304" pitchFamily="18" charset="0"/>
                          <a:ea typeface="Times New Roman" panose="02020603050405020304" pitchFamily="18" charset="0"/>
                        </a:rPr>
                        <a:t>o</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Times New Roman" panose="02020603050405020304" pitchFamily="18" charset="0"/>
                          <a:ea typeface="Times New Roman" panose="02020603050405020304" pitchFamily="18" charset="0"/>
                        </a:rPr>
                        <a:t>Criterion</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a:solidFill>
                            <a:schemeClr val="tx1"/>
                          </a:solidFill>
                          <a:effectLst/>
                          <a:latin typeface="Times New Roman" panose="02020603050405020304" pitchFamily="18" charset="0"/>
                          <a:ea typeface="Times New Roman" panose="02020603050405020304" pitchFamily="18" charset="0"/>
                        </a:rPr>
                        <a:t>Strongly disagree, %</a:t>
                      </a:r>
                      <a:endParaRPr lang="en-US" sz="16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a:solidFill>
                            <a:schemeClr val="tx1"/>
                          </a:solidFill>
                          <a:effectLst/>
                          <a:latin typeface="Times New Roman" panose="02020603050405020304" pitchFamily="18" charset="0"/>
                          <a:ea typeface="Times New Roman" panose="02020603050405020304" pitchFamily="18" charset="0"/>
                        </a:rPr>
                        <a:t>Partially disagree, %</a:t>
                      </a:r>
                      <a:endParaRPr lang="en-US" sz="16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a:solidFill>
                            <a:schemeClr val="tx1"/>
                          </a:solidFill>
                          <a:effectLst/>
                          <a:latin typeface="Times New Roman" panose="02020603050405020304" pitchFamily="18" charset="0"/>
                          <a:ea typeface="Times New Roman" panose="02020603050405020304" pitchFamily="18" charset="0"/>
                        </a:rPr>
                        <a:t>Neutral assessment, %</a:t>
                      </a:r>
                      <a:endParaRPr lang="en-US" sz="16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Times New Roman" panose="02020603050405020304" pitchFamily="18" charset="0"/>
                          <a:ea typeface="Times New Roman" panose="02020603050405020304" pitchFamily="18" charset="0"/>
                        </a:rPr>
                        <a:t>Partially agree,</a:t>
                      </a:r>
                      <a:endParaRPr lang="en-US" sz="1600" dirty="0">
                        <a:solidFill>
                          <a:schemeClr val="tx1"/>
                        </a:solidFill>
                        <a:effectLst/>
                        <a:latin typeface="Times New Roman" panose="02020603050405020304" pitchFamily="18" charset="0"/>
                        <a:ea typeface="Times New Roman" panose="02020603050405020304" pitchFamily="18" charset="0"/>
                      </a:endParaRPr>
                    </a:p>
                    <a:p>
                      <a:pPr algn="ctr">
                        <a:lnSpc>
                          <a:spcPct val="115000"/>
                        </a:lnSpc>
                        <a:spcAft>
                          <a:spcPts val="0"/>
                        </a:spcAft>
                      </a:pPr>
                      <a:r>
                        <a:rPr lang="en-GB" sz="1600" b="1" dirty="0">
                          <a:solidFill>
                            <a:schemeClr val="tx1"/>
                          </a:solidFill>
                          <a:effectLst/>
                          <a:latin typeface="Times New Roman" panose="02020603050405020304" pitchFamily="18" charset="0"/>
                          <a:ea typeface="Times New Roman" panose="02020603050405020304" pitchFamily="18" charset="0"/>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Times New Roman" panose="02020603050405020304" pitchFamily="18" charset="0"/>
                          <a:ea typeface="Times New Roman" panose="02020603050405020304" pitchFamily="18" charset="0"/>
                        </a:rPr>
                        <a:t>Strongly agree,</a:t>
                      </a:r>
                      <a:endParaRPr lang="en-US" sz="1600" dirty="0">
                        <a:solidFill>
                          <a:schemeClr val="tx1"/>
                        </a:solidFill>
                        <a:effectLst/>
                        <a:latin typeface="Times New Roman" panose="02020603050405020304" pitchFamily="18" charset="0"/>
                        <a:ea typeface="Times New Roman" panose="02020603050405020304" pitchFamily="18" charset="0"/>
                      </a:endParaRPr>
                    </a:p>
                    <a:p>
                      <a:pPr algn="ctr">
                        <a:lnSpc>
                          <a:spcPct val="115000"/>
                        </a:lnSpc>
                        <a:spcAft>
                          <a:spcPts val="0"/>
                        </a:spcAft>
                      </a:pPr>
                      <a:r>
                        <a:rPr lang="en-GB" sz="1600" b="1" dirty="0">
                          <a:solidFill>
                            <a:schemeClr val="tx1"/>
                          </a:solidFill>
                          <a:effectLst/>
                          <a:latin typeface="Times New Roman" panose="02020603050405020304" pitchFamily="18" charset="0"/>
                          <a:ea typeface="Times New Roman" panose="02020603050405020304" pitchFamily="18" charset="0"/>
                        </a:rPr>
                        <a:t>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14652"/>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1</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dirty="0">
                          <a:solidFill>
                            <a:schemeClr val="tx1"/>
                          </a:solidFill>
                          <a:effectLst/>
                          <a:latin typeface="Times New Roman" panose="02020603050405020304" pitchFamily="18" charset="0"/>
                          <a:ea typeface="Times New Roman" panose="02020603050405020304" pitchFamily="18" charset="0"/>
                        </a:rPr>
                        <a:t>All study program themes required to achieve the defined learning outcomes were covered</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011490"/>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2</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The course was well-structured and the themes were explained in a comprehensible manner</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927348"/>
                  </a:ext>
                </a:extLst>
              </a:tr>
              <a:tr h="326656">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3</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The logical structure of the lecture was maintained</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2128811"/>
                  </a:ext>
                </a:extLst>
              </a:tr>
              <a:tr h="368334">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4</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Audio-visual materials were efficiently used during the lecture</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977800"/>
                  </a:ext>
                </a:extLst>
              </a:tr>
              <a:tr h="326656">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5</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Creative thinking was efficiently promoted</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914829"/>
                  </a:ext>
                </a:extLst>
              </a:tr>
              <a:tr h="326656">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6</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Practical application of theory was efficiently promoted</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8564844"/>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7</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During the class the amount of theoretical material and practical tasks was balanced</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83247"/>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8</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Recommended literature sources were accessible and helped in acquiring the course materials</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916547"/>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9</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The lecturer/professor’s attitude to the students was positive and helpful</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67058"/>
                  </a:ext>
                </a:extLst>
              </a:tr>
              <a:tr h="368334">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10</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The time for the completing of the practical tasks was enough</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165925"/>
                  </a:ext>
                </a:extLst>
              </a:tr>
              <a:tr h="653313">
                <a:tc>
                  <a:txBody>
                    <a:bodyPr/>
                    <a:lstStyle/>
                    <a:p>
                      <a:pPr algn="ctr">
                        <a:lnSpc>
                          <a:spcPct val="115000"/>
                        </a:lnSpc>
                        <a:spcAft>
                          <a:spcPts val="0"/>
                        </a:spcAft>
                      </a:pPr>
                      <a:r>
                        <a:rPr lang="en-GB" sz="1800" cap="all">
                          <a:solidFill>
                            <a:schemeClr val="tx1"/>
                          </a:solidFill>
                          <a:effectLst/>
                          <a:latin typeface="Times New Roman" panose="02020603050405020304" pitchFamily="18" charset="0"/>
                          <a:ea typeface="Times New Roman" panose="02020603050405020304" pitchFamily="18" charset="0"/>
                        </a:rPr>
                        <a:t>11</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800">
                          <a:solidFill>
                            <a:schemeClr val="tx1"/>
                          </a:solidFill>
                          <a:effectLst/>
                          <a:latin typeface="Times New Roman" panose="02020603050405020304" pitchFamily="18" charset="0"/>
                          <a:ea typeface="Times New Roman" panose="02020603050405020304" pitchFamily="18" charset="0"/>
                        </a:rPr>
                        <a:t>The information about the classes organisation was clear and easy available</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a:solidFill>
                            <a:schemeClr val="tx1"/>
                          </a:solidFill>
                          <a:effectLst/>
                          <a:latin typeface="Arial" panose="020B0604020202020204" pitchFamily="34" charset="0"/>
                          <a:ea typeface="Times New Roman" panose="02020603050405020304" pitchFamily="18" charset="0"/>
                        </a:rPr>
                        <a:t> </a:t>
                      </a:r>
                      <a:endParaRPr lang="en-US" sz="180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cap="all" dirty="0">
                          <a:solidFill>
                            <a:schemeClr val="tx1"/>
                          </a:solidFill>
                          <a:effectLst/>
                          <a:latin typeface="Arial" panose="020B0604020202020204" pitchFamily="34" charset="0"/>
                          <a:ea typeface="Times New Roman" panose="02020603050405020304" pitchFamily="18" charset="0"/>
                        </a:rPr>
                        <a:t>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48446" marR="484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8934444"/>
                  </a:ext>
                </a:extLst>
              </a:tr>
            </a:tbl>
          </a:graphicData>
        </a:graphic>
      </p:graphicFrame>
    </p:spTree>
    <p:extLst>
      <p:ext uri="{BB962C8B-B14F-4D97-AF65-F5344CB8AC3E}">
        <p14:creationId xmlns:p14="http://schemas.microsoft.com/office/powerpoint/2010/main" val="2051046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6938" y="138772"/>
            <a:ext cx="9579033" cy="6410986"/>
          </a:xfrm>
          <a:prstGeom prst="rect">
            <a:avLst/>
          </a:prstGeom>
        </p:spPr>
        <p:txBody>
          <a:bodyPr wrap="square">
            <a:spAutoFit/>
          </a:bodyPr>
          <a:lstStyle/>
          <a:p>
            <a:pPr>
              <a:lnSpc>
                <a:spcPct val="115000"/>
              </a:lnSpc>
            </a:pPr>
            <a:r>
              <a:rPr lang="en-GB" dirty="0">
                <a:latin typeface="Times New Roman" panose="02020603050405020304" pitchFamily="18" charset="0"/>
                <a:ea typeface="Times New Roman" panose="02020603050405020304" pitchFamily="18" charset="0"/>
              </a:rPr>
              <a:t>What did you like in the course?</a:t>
            </a:r>
            <a:endParaRPr lang="en-US" sz="2000" dirty="0">
              <a:latin typeface="Times New Roman" panose="02020603050405020304" pitchFamily="18" charset="0"/>
              <a:ea typeface="Times New Roman" panose="02020603050405020304" pitchFamily="18" charset="0"/>
            </a:endParaRPr>
          </a:p>
          <a:p>
            <a:pPr rtl="1">
              <a:lnSpc>
                <a:spcPct val="115000"/>
              </a:lnSpc>
            </a:pPr>
            <a:r>
              <a:rPr lang="ru-RU" sz="1400" dirty="0">
                <a:solidFill>
                  <a:srgbClr val="FF0000"/>
                </a:solidFill>
                <a:latin typeface="Times New Roman" panose="02020603050405020304" pitchFamily="18" charset="0"/>
                <a:ea typeface="Times New Roman" panose="02020603050405020304" pitchFamily="18" charset="0"/>
              </a:rPr>
              <a:t>Чем Вам понравился этот курс?</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en-GB" dirty="0">
                <a:latin typeface="Times New Roman" panose="02020603050405020304" pitchFamily="18" charset="0"/>
                <a:ea typeface="Times New Roman" panose="02020603050405020304" pitchFamily="18" charset="0"/>
              </a:rPr>
              <a:t>Outline 3 points you would like to take with you/have learnt in this class</a:t>
            </a:r>
            <a:endParaRPr lang="en-US" sz="2000" dirty="0">
              <a:latin typeface="Times New Roman" panose="02020603050405020304" pitchFamily="18" charset="0"/>
              <a:ea typeface="Times New Roman" panose="02020603050405020304" pitchFamily="18" charset="0"/>
            </a:endParaRPr>
          </a:p>
          <a:p>
            <a:pPr>
              <a:lnSpc>
                <a:spcPct val="115000"/>
              </a:lnSpc>
            </a:pPr>
            <a:r>
              <a:rPr lang="ru-RU" sz="1400" dirty="0">
                <a:solidFill>
                  <a:srgbClr val="FF0000"/>
                </a:solidFill>
                <a:latin typeface="Times New Roman" panose="02020603050405020304" pitchFamily="18" charset="0"/>
                <a:ea typeface="Times New Roman" panose="02020603050405020304" pitchFamily="18" charset="0"/>
              </a:rPr>
              <a:t>Выделите наиболее значимые с Вашей точки зрения знания, которые Вы приобрели на этих занятиях</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en-GB" dirty="0">
                <a:latin typeface="Times New Roman" panose="02020603050405020304" pitchFamily="18" charset="0"/>
                <a:ea typeface="Times New Roman" panose="02020603050405020304" pitchFamily="18" charset="0"/>
              </a:rPr>
              <a:t>Do you have any suggestions for further improvement of the course? (If so, please give details and if you would like to be contacted about this idea please include your email address)</a:t>
            </a:r>
            <a:endParaRPr lang="en-US" sz="2000" dirty="0">
              <a:latin typeface="Times New Roman" panose="02020603050405020304" pitchFamily="18" charset="0"/>
              <a:ea typeface="Times New Roman" panose="02020603050405020304" pitchFamily="18" charset="0"/>
            </a:endParaRPr>
          </a:p>
          <a:p>
            <a:pPr>
              <a:lnSpc>
                <a:spcPct val="115000"/>
              </a:lnSpc>
            </a:pPr>
            <a:r>
              <a:rPr lang="ru-RU" sz="1400" dirty="0">
                <a:solidFill>
                  <a:srgbClr val="FF0000"/>
                </a:solidFill>
                <a:latin typeface="Times New Roman" panose="02020603050405020304" pitchFamily="18" charset="0"/>
                <a:ea typeface="Times New Roman" panose="02020603050405020304" pitchFamily="18" charset="0"/>
              </a:rPr>
              <a:t>Есть ли у вас какие-либо предложения по дальнейшему совершенствованию курса? (Если да, то просьба уточнить, и если вы хотите, чтобы с Вами связались по этому вопросу, пожалуйста, укажите адрес своей электронной почты)</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ru-RU"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pPr>
            <a:r>
              <a:rPr lang="en-GB"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nSpc>
                <a:spcPct val="115000"/>
              </a:lnSpc>
              <a:spcAft>
                <a:spcPts val="600"/>
              </a:spcAft>
            </a:pPr>
            <a:r>
              <a:rPr lang="en-GB" b="1" dirty="0">
                <a:latin typeface="Times New Roman" panose="02020603050405020304" pitchFamily="18" charset="0"/>
                <a:ea typeface="Times New Roman" panose="02020603050405020304" pitchFamily="18" charset="0"/>
              </a:rPr>
              <a:t>If you do not mind, please could you give us some additional more information about yourself</a:t>
            </a:r>
            <a:endParaRPr lang="en-US" sz="2000" dirty="0">
              <a:latin typeface="Times New Roman" panose="02020603050405020304" pitchFamily="18" charset="0"/>
              <a:ea typeface="Times New Roman" panose="02020603050405020304" pitchFamily="18" charset="0"/>
            </a:endParaRPr>
          </a:p>
          <a:p>
            <a:pPr>
              <a:lnSpc>
                <a:spcPct val="115000"/>
              </a:lnSpc>
              <a:spcAft>
                <a:spcPts val="600"/>
              </a:spcAft>
            </a:pPr>
            <a:r>
              <a:rPr lang="en-GB" b="1" i="1" dirty="0">
                <a:latin typeface="Times New Roman" panose="02020603050405020304" pitchFamily="18" charset="0"/>
                <a:ea typeface="Times New Roman" panose="02020603050405020304" pitchFamily="18" charset="0"/>
              </a:rPr>
              <a:t>Gender</a:t>
            </a:r>
            <a:r>
              <a:rPr lang="en-GB" dirty="0">
                <a:latin typeface="Times New Roman" panose="02020603050405020304" pitchFamily="18" charset="0"/>
                <a:ea typeface="Times New Roman" panose="02020603050405020304" pitchFamily="18" charset="0"/>
              </a:rPr>
              <a:t>: Male/Female/Prefer not to specify</a:t>
            </a:r>
            <a:endParaRPr lang="en-US" sz="2000" dirty="0">
              <a:latin typeface="Times New Roman" panose="02020603050405020304" pitchFamily="18" charset="0"/>
              <a:ea typeface="Times New Roman" panose="02020603050405020304" pitchFamily="18" charset="0"/>
            </a:endParaRPr>
          </a:p>
          <a:p>
            <a:pPr>
              <a:lnSpc>
                <a:spcPct val="115000"/>
              </a:lnSpc>
              <a:spcAft>
                <a:spcPts val="600"/>
              </a:spcAft>
            </a:pPr>
            <a:r>
              <a:rPr lang="en-GB" b="1" i="1" dirty="0">
                <a:latin typeface="Times New Roman" panose="02020603050405020304" pitchFamily="18" charset="0"/>
                <a:ea typeface="Times New Roman" panose="02020603050405020304" pitchFamily="18" charset="0"/>
              </a:rPr>
              <a:t>Age:</a:t>
            </a:r>
            <a:r>
              <a:rPr lang="en-GB" dirty="0">
                <a:latin typeface="Times New Roman" panose="02020603050405020304" pitchFamily="18" charset="0"/>
                <a:ea typeface="Times New Roman" panose="02020603050405020304" pitchFamily="18" charset="0"/>
              </a:rPr>
              <a:t> 	16-21          22-30         31-40          41-50          51-60          61+</a:t>
            </a:r>
            <a:endParaRPr lang="en-US" sz="2000" dirty="0">
              <a:latin typeface="Times New Roman" panose="02020603050405020304" pitchFamily="18" charset="0"/>
              <a:ea typeface="Times New Roman" panose="02020603050405020304" pitchFamily="18" charset="0"/>
            </a:endParaRPr>
          </a:p>
          <a:p>
            <a:pPr>
              <a:lnSpc>
                <a:spcPct val="115000"/>
              </a:lnSpc>
              <a:spcAft>
                <a:spcPts val="600"/>
              </a:spcAft>
            </a:pPr>
            <a:r>
              <a:rPr lang="en-GB" b="1" i="1" dirty="0">
                <a:latin typeface="Times New Roman" panose="02020603050405020304" pitchFamily="18" charset="0"/>
                <a:ea typeface="Times New Roman" panose="02020603050405020304" pitchFamily="18" charset="0"/>
              </a:rPr>
              <a:t>Status:</a:t>
            </a:r>
            <a:r>
              <a:rPr lang="en-GB" dirty="0">
                <a:latin typeface="Times New Roman" panose="02020603050405020304" pitchFamily="18" charset="0"/>
                <a:ea typeface="Times New Roman" panose="02020603050405020304" pitchFamily="18" charset="0"/>
              </a:rPr>
              <a:t> 	  Home Student		EU Student		International Student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793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7238</TotalTime>
  <Words>3642</Words>
  <Application>Microsoft Office PowerPoint</Application>
  <PresentationFormat>Widescreen</PresentationFormat>
  <Paragraphs>698</Paragraphs>
  <Slides>43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Arial Narrow</vt:lpstr>
      <vt:lpstr>Calibri</vt:lpstr>
      <vt:lpstr>Calibri Light</vt:lpstr>
      <vt:lpstr>Comic Sans MS</vt:lpstr>
      <vt:lpstr>MS Mincho</vt:lpstr>
      <vt:lpstr>Times New Roman</vt:lpstr>
      <vt:lpstr>Verdana</vt:lpstr>
      <vt:lpstr>Wingdings</vt:lpstr>
      <vt:lpstr>Office Theme</vt:lpstr>
      <vt:lpstr>Development of practically-oriented student-centred education in the field of modelling of Cyber-Physical Systems – CybPhys 609557-EPP-1-2019-1-LV-EPPKA2-CBHE-JP – ERASMUS+ CBHE</vt:lpstr>
      <vt:lpstr>PowerPoint Presentation</vt:lpstr>
      <vt:lpstr>Project progress</vt:lpstr>
      <vt:lpstr>WP2: Acceptance of new study programs and courses by the Ministry of Education on Ukraine and by Partner’ universities</vt:lpstr>
      <vt:lpstr>PowerPoint Presentation</vt:lpstr>
      <vt:lpstr>PowerPoint Presentation</vt:lpstr>
      <vt:lpstr>The goal of the courses testing</vt:lpstr>
      <vt:lpstr>Training Evaluation Sheet for Students</vt:lpstr>
      <vt:lpstr>PowerPoint Presentation</vt:lpstr>
      <vt:lpstr>Consolidated for students</vt:lpstr>
      <vt:lpstr>Training Evaluation Sheet for teachers</vt:lpstr>
      <vt:lpstr>PowerPoint Presentation</vt:lpstr>
      <vt:lpstr>PowerPoint Presentation</vt:lpstr>
      <vt:lpstr>PowerPoint Presentation</vt:lpstr>
      <vt:lpstr>Testing of students organization representatives </vt:lpstr>
      <vt:lpstr>PowerPoint Presentation</vt:lpstr>
      <vt:lpstr>Schedule for curricular evaluation</vt:lpstr>
      <vt:lpstr>WP2: Implementation of electronic text books:</vt:lpstr>
      <vt:lpstr>WP5: Quality Assurance. QAP. ProgressWP5: Quality Assurance. QAP. Progress.</vt:lpstr>
      <vt:lpstr>WP6: Dissemination of results. Dissemination and Exploitation plan. Progress</vt:lpstr>
      <vt:lpstr>WP3: Application of innovative teaching methods &amp; electronic environments. Progress</vt:lpstr>
      <vt:lpstr>WP4: Developing the Sharing Modelling and Simulation Environment platform. Progress.</vt:lpstr>
      <vt:lpstr>Planning of students training at RTU, KU Leuven and UCY</vt:lpstr>
      <vt:lpstr>Students training at RTU</vt:lpstr>
      <vt:lpstr>PowerPoint Presentation</vt:lpstr>
      <vt:lpstr>Day 2: November 16th   Preparation to monitoring and evaluation of the QA by external expert</vt:lpstr>
      <vt:lpstr>External evaluation and monitoring of the project </vt:lpstr>
      <vt:lpstr>External evaluation and monitoring of the project </vt:lpstr>
      <vt:lpstr>External evaluation and monitoring of the project </vt:lpstr>
      <vt:lpstr>Project financial aspects and results of additional Financial report </vt:lpstr>
      <vt:lpstr>Financial results – Financial report on 30.10 21</vt:lpstr>
      <vt:lpstr>Project financial aspects and results of additional Financial report</vt:lpstr>
      <vt:lpstr>Project financial aspects and results of additional Financial report</vt:lpstr>
      <vt:lpstr>Feedback from EACEA on Midterm Technical report (remaining issues, which have not been discussed in the previous topics of the agenda)</vt:lpstr>
      <vt:lpstr>Feedback from EACEA </vt:lpstr>
      <vt:lpstr>Feedback from EACEA: equipment  </vt:lpstr>
      <vt:lpstr>Feedback from EACEA </vt:lpstr>
      <vt:lpstr>Feedback from EACEA: dissemination</vt:lpstr>
      <vt:lpstr>Feedback from EACEA: sustainability</vt:lpstr>
      <vt:lpstr>Feedback from EACEA: sustainability of the projects</vt:lpstr>
      <vt:lpstr>PowerPoint Presentation</vt:lpstr>
      <vt:lpstr>Next meeting schedules</vt:lpstr>
      <vt:lpstr>Thank you for contribution and participation!</vt:lpstr>
    </vt:vector>
  </TitlesOfParts>
  <Company>Riga Technical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Anatolijs Zabašta</dc:creator>
  <cp:lastModifiedBy>Anatolijs Zabašta</cp:lastModifiedBy>
  <cp:revision>542</cp:revision>
  <dcterms:created xsi:type="dcterms:W3CDTF">2021-01-11T14:52:24Z</dcterms:created>
  <dcterms:modified xsi:type="dcterms:W3CDTF">2021-11-16T16:39:57Z</dcterms:modified>
</cp:coreProperties>
</file>