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9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0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4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1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FB24-E23C-4C52-B629-C1BB7FAB107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1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.cn.ua/wp-content/uploads/2021/04/new-courses20-1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1" y="458966"/>
            <a:ext cx="11695176" cy="11042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KA2</a:t>
            </a:r>
            <a:r>
              <a:rPr lang="uk-UA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in Higher 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GB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Image result for хнеу"/>
          <p:cNvSpPr txBox="1">
            <a:spLocks noChangeAspect="1" noChangeArrowheads="1"/>
          </p:cNvSpPr>
          <p:nvPr/>
        </p:nvSpPr>
        <p:spPr bwMode="auto">
          <a:xfrm>
            <a:off x="425195" y="3134343"/>
            <a:ext cx="11265408" cy="5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</a:rPr>
              <a:t>Official number</a:t>
            </a:r>
            <a:r>
              <a:rPr lang="uk-UA" sz="2800" b="1" dirty="0" smtClean="0">
                <a:solidFill>
                  <a:srgbClr val="0033CC"/>
                </a:solidFill>
              </a:rPr>
              <a:t>: </a:t>
            </a:r>
            <a:r>
              <a:rPr lang="en-US" sz="2800" b="1" dirty="0" smtClean="0">
                <a:solidFill>
                  <a:srgbClr val="0033CC"/>
                </a:solidFill>
              </a:rPr>
              <a:t>609557-EPP-1-2019-1-LV-EPPKA2-CBHE-JP</a:t>
            </a:r>
            <a:endParaRPr lang="uk-UA" sz="2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0311" y="2057564"/>
            <a:ext cx="11798809" cy="933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«Development of practically-oriented student-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 in Cyber-Physical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modelling»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3790978"/>
            <a:ext cx="12192000" cy="1122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 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modernizing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Automobile and Highway University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25051" y="5100063"/>
            <a:ext cx="856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Presented by</a:t>
            </a:r>
            <a:r>
              <a:rPr lang="uk-UA" altLang="ru-RU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:</a:t>
            </a:r>
            <a:r>
              <a:rPr lang="en-US" altLang="ru-RU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endParaRPr lang="en-US" altLang="ru-RU" b="1" dirty="0">
              <a:solidFill>
                <a:srgbClr val="0033CC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0033CC"/>
                </a:solidFill>
                <a:cs typeface="Times New Roman" panose="02020603050405020304" pitchFamily="18" charset="0"/>
              </a:rPr>
              <a:t>Professor Andrii Hnatov</a:t>
            </a:r>
            <a:endParaRPr lang="ru-RU" altLang="ru-RU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6638" y="6244650"/>
            <a:ext cx="4553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meeting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5-16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296024" y="13663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04978" y="0"/>
            <a:ext cx="58702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7" y="3440439"/>
            <a:ext cx="12090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agreement was signed between Riga Technical University and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Kharkiv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National Automobile and Highway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introduction of a double degree diploma in the educational process of the master's degree program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"Electric Vehicles and Energy-Saving Technologies"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(within 141 specialties "Electric Power, Electrical Engineering and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Electromechanics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27605" y="1153850"/>
            <a:ext cx="9354449" cy="2039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Diploma Master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endParaRPr lang="en-US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Riga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University </a:t>
            </a:r>
            <a:endParaRPr lang="en-US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Герб ХНА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372" y="5044739"/>
            <a:ext cx="1758194" cy="17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pic>
        <p:nvPicPr>
          <p:cNvPr id="6146" name="Picture 2" descr="https://wpweb2-prod.rtu.lv/cybphys/wp-content/uploads/sites/33/2020/02/RTU_logotips_rgb_EN250px-180x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9" y="501257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ouble Major v Double Degree - Which One is For You? - ehef.i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b="10107"/>
          <a:stretch/>
        </p:blipFill>
        <p:spPr bwMode="auto">
          <a:xfrm>
            <a:off x="3735668" y="5120199"/>
            <a:ext cx="4738321" cy="14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ouble degree programm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t="22111" r="11126" b="21394"/>
          <a:stretch/>
        </p:blipFill>
        <p:spPr bwMode="auto">
          <a:xfrm>
            <a:off x="9544905" y="664409"/>
            <a:ext cx="2600739" cy="11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04978" y="0"/>
            <a:ext cx="58702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1783" y="2086082"/>
            <a:ext cx="9756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"Laboratory of Energy-saving technologies in transport" was created.</a:t>
            </a: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52373" y="1178683"/>
            <a:ext cx="5347631" cy="848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Energy-saving </a:t>
            </a:r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transport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Герб ХНА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01" y="23602"/>
            <a:ext cx="1758194" cy="17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93"/>
          <a:stretch/>
        </p:blipFill>
        <p:spPr bwMode="auto">
          <a:xfrm>
            <a:off x="1858617" y="2545433"/>
            <a:ext cx="8224048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r="1372"/>
          <a:stretch>
            <a:fillRect/>
          </a:stretch>
        </p:blipFill>
        <p:spPr bwMode="auto">
          <a:xfrm>
            <a:off x="3196575" y="4713529"/>
            <a:ext cx="8410288" cy="20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66325"/>
          <a:stretch/>
        </p:blipFill>
        <p:spPr bwMode="auto">
          <a:xfrm>
            <a:off x="646043" y="4713529"/>
            <a:ext cx="2564295" cy="20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20479" y="169773"/>
            <a:ext cx="9043416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3600" b="1" dirty="0" smtClean="0"/>
              <a:t>Arrangements </a:t>
            </a:r>
            <a:r>
              <a:rPr lang="en-US" altLang="ru-RU" sz="3600" b="1" dirty="0"/>
              <a:t>for testing of new developed and </a:t>
            </a:r>
            <a:r>
              <a:rPr lang="en-US" altLang="ru-RU" sz="3600" b="1" dirty="0" smtClean="0"/>
              <a:t>modernized </a:t>
            </a:r>
            <a:r>
              <a:rPr lang="en-US" altLang="ru-RU" sz="3600" b="1" dirty="0"/>
              <a:t>courses</a:t>
            </a:r>
            <a:endParaRPr lang="uk-UA" altLang="ru-RU" sz="3600" b="1" dirty="0"/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58016" y="0"/>
            <a:ext cx="63398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14219"/>
          <a:stretch/>
        </p:blipFill>
        <p:spPr>
          <a:xfrm>
            <a:off x="525780" y="1539876"/>
            <a:ext cx="11032236" cy="53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20479" y="169773"/>
            <a:ext cx="9043416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3600" b="1" dirty="0" smtClean="0"/>
              <a:t>Arrangements </a:t>
            </a:r>
            <a:r>
              <a:rPr lang="en-US" altLang="ru-RU" sz="3600" b="1" dirty="0"/>
              <a:t>for testing of new developed and </a:t>
            </a:r>
            <a:r>
              <a:rPr lang="en-US" altLang="ru-RU" sz="3600" b="1" dirty="0" smtClean="0"/>
              <a:t>modernized </a:t>
            </a:r>
            <a:r>
              <a:rPr lang="en-US" altLang="ru-RU" sz="3600" b="1" dirty="0"/>
              <a:t>courses</a:t>
            </a:r>
            <a:endParaRPr lang="uk-UA" altLang="ru-RU" sz="3600" b="1" dirty="0"/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58016" y="0"/>
            <a:ext cx="63398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56489"/>
          <a:stretch/>
        </p:blipFill>
        <p:spPr>
          <a:xfrm>
            <a:off x="532909" y="1370102"/>
            <a:ext cx="11209188" cy="54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4600" y="7045"/>
            <a:ext cx="9043416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4400" b="1" dirty="0" smtClean="0"/>
              <a:t>                 </a:t>
            </a:r>
            <a:r>
              <a:rPr lang="en-US" altLang="ru-RU" sz="4400" b="1" dirty="0" smtClean="0"/>
              <a:t>Contacts</a:t>
            </a:r>
            <a:endParaRPr lang="uk-UA" altLang="ru-RU" sz="44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7" y="960811"/>
            <a:ext cx="82696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Address</a:t>
            </a:r>
            <a:r>
              <a:rPr lang="uk-UA" altLang="ru-RU" sz="2400" dirty="0"/>
              <a:t>: </a:t>
            </a:r>
            <a:r>
              <a:rPr lang="en-US" altLang="ru-RU" sz="2400" dirty="0"/>
              <a:t>61002, Ukraine, </a:t>
            </a:r>
            <a:r>
              <a:rPr lang="en-US" altLang="ru-RU" sz="2400" dirty="0" err="1"/>
              <a:t>Kharkiv</a:t>
            </a:r>
            <a:r>
              <a:rPr lang="en-US" altLang="ru-RU" sz="2400" dirty="0"/>
              <a:t>, </a:t>
            </a:r>
            <a:r>
              <a:rPr lang="en-US" altLang="ru-RU" sz="2400" dirty="0" err="1"/>
              <a:t>Yaroslava</a:t>
            </a:r>
            <a:r>
              <a:rPr lang="en-US" altLang="ru-RU" sz="2400" dirty="0"/>
              <a:t> </a:t>
            </a:r>
            <a:r>
              <a:rPr lang="en-US" altLang="ru-RU" sz="2400" dirty="0" err="1"/>
              <a:t>Mudrogo</a:t>
            </a:r>
            <a:r>
              <a:rPr lang="en-US" altLang="ru-RU" sz="2400" dirty="0"/>
              <a:t> St., </a:t>
            </a:r>
            <a:r>
              <a:rPr lang="en-US" altLang="ru-RU" sz="2400" dirty="0" smtClean="0"/>
              <a:t>25</a:t>
            </a:r>
            <a:endParaRPr lang="uk-UA" altLang="ru-RU" sz="2400" dirty="0" smtClean="0"/>
          </a:p>
          <a:p>
            <a:pPr>
              <a:spcBef>
                <a:spcPct val="0"/>
              </a:spcBef>
              <a:buNone/>
            </a:pPr>
            <a:r>
              <a:rPr lang="uk-UA" altLang="ru-RU" sz="2400" dirty="0" smtClean="0"/>
              <a:t>                </a:t>
            </a:r>
            <a:r>
              <a:rPr lang="en-US" altLang="ru-RU" sz="2400" dirty="0" err="1" smtClean="0"/>
              <a:t>Kharkiv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National Automobile and Highway University</a:t>
            </a:r>
            <a:endParaRPr lang="uk-UA" altLang="ru-RU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Phone</a:t>
            </a:r>
            <a:r>
              <a:rPr lang="ru-RU" altLang="ru-RU" sz="2400" b="1" dirty="0"/>
              <a:t>:</a:t>
            </a:r>
            <a:r>
              <a:rPr lang="ru-RU" altLang="ru-RU" sz="2400" dirty="0"/>
              <a:t> +38(057) 700-38-52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Mobile</a:t>
            </a:r>
            <a:r>
              <a:rPr lang="uk-UA" altLang="ru-RU" sz="2400" b="1" dirty="0"/>
              <a:t>: </a:t>
            </a:r>
            <a:r>
              <a:rPr lang="uk-UA" altLang="ru-RU" sz="2400" dirty="0"/>
              <a:t>+38(066) 743-08-87</a:t>
            </a:r>
            <a:r>
              <a:rPr lang="en-US" altLang="ru-RU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Е-</a:t>
            </a:r>
            <a:r>
              <a:rPr lang="ru-RU" altLang="ru-RU" sz="2400" b="1" dirty="0" err="1"/>
              <a:t>mail</a:t>
            </a:r>
            <a:r>
              <a:rPr lang="ru-RU" altLang="ru-RU" sz="2400" b="1" dirty="0"/>
              <a:t>: </a:t>
            </a:r>
            <a:r>
              <a:rPr lang="en-US" altLang="ru-RU" sz="2400" dirty="0"/>
              <a:t>kalifus76@gmail.com</a:t>
            </a:r>
            <a:r>
              <a:rPr lang="ru-RU" altLang="ru-RU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 err="1"/>
              <a:t>Linkedin</a:t>
            </a:r>
            <a:r>
              <a:rPr lang="en-US" altLang="ru-RU" sz="2400" b="1" dirty="0"/>
              <a:t>:  </a:t>
            </a:r>
            <a:r>
              <a:rPr lang="en-US" altLang="ru-RU" sz="2400" dirty="0"/>
              <a:t>Andrii Hnatov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15906" y="3299231"/>
            <a:ext cx="2074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solidFill>
                  <a:srgbClr val="0000FF"/>
                </a:solidFill>
              </a:rPr>
              <a:t>Facebook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47601" y="3299230"/>
            <a:ext cx="183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 err="1" smtClean="0">
                <a:solidFill>
                  <a:srgbClr val="0000FF"/>
                </a:solidFill>
              </a:rPr>
              <a:t>Linkedin</a:t>
            </a:r>
            <a:endParaRPr lang="en-US" altLang="ru-RU" dirty="0">
              <a:solidFill>
                <a:srgbClr val="0000FF"/>
              </a:solidFill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6340" r="30975" b="50916"/>
          <a:stretch>
            <a:fillRect/>
          </a:stretch>
        </p:blipFill>
        <p:spPr bwMode="auto">
          <a:xfrm>
            <a:off x="6176631" y="3822450"/>
            <a:ext cx="5915844" cy="295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86" y="981741"/>
            <a:ext cx="3124997" cy="238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58016" y="0"/>
            <a:ext cx="63398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4702" t="15200" r="7336" b="3383"/>
          <a:stretch/>
        </p:blipFill>
        <p:spPr>
          <a:xfrm>
            <a:off x="29817" y="3822449"/>
            <a:ext cx="6062870" cy="29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7547" y="1645106"/>
            <a:ext cx="12154453" cy="5110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2.1</a:t>
            </a:r>
            <a:r>
              <a:rPr lang="en-US" dirty="0"/>
              <a:t>. Development curricula and study programs for education. Teaching materials for the bachelor- and master-students study programs and </a:t>
            </a:r>
            <a:r>
              <a:rPr lang="en-US" dirty="0" smtClean="0"/>
              <a:t>courses</a:t>
            </a:r>
            <a:r>
              <a:rPr lang="en-US" dirty="0"/>
              <a:t>. </a:t>
            </a:r>
            <a:r>
              <a:rPr lang="en-US" dirty="0">
                <a:solidFill>
                  <a:srgbClr val="0033CC"/>
                </a:solidFill>
              </a:rPr>
              <a:t>(Due date </a:t>
            </a:r>
            <a:r>
              <a:rPr lang="en-US" dirty="0" smtClean="0">
                <a:solidFill>
                  <a:srgbClr val="0033CC"/>
                </a:solidFill>
              </a:rPr>
              <a:t>14.08.2021)</a:t>
            </a:r>
            <a:endParaRPr lang="en-US" dirty="0">
              <a:solidFill>
                <a:srgbClr val="0033CC"/>
              </a:solidFill>
            </a:endParaRPr>
          </a:p>
          <a:p>
            <a:pPr algn="l"/>
            <a:r>
              <a:rPr lang="en-US" dirty="0"/>
              <a:t>2.2. Teaching staff training on curricula topics. Students training on curricula topics</a:t>
            </a:r>
            <a:r>
              <a:rPr lang="en-US" dirty="0" smtClean="0"/>
              <a:t>.</a:t>
            </a:r>
            <a:r>
              <a:rPr lang="en-US" dirty="0">
                <a:solidFill>
                  <a:srgbClr val="0033CC"/>
                </a:solidFill>
              </a:rPr>
              <a:t> (Due date 14.11.2021.)</a:t>
            </a:r>
            <a:endParaRPr lang="en-US" dirty="0"/>
          </a:p>
          <a:p>
            <a:pPr algn="l"/>
            <a:r>
              <a:rPr lang="en-US" dirty="0"/>
              <a:t>2.3. Teachers training on professional English languages skill. </a:t>
            </a:r>
            <a:r>
              <a:rPr lang="en-US" dirty="0">
                <a:solidFill>
                  <a:srgbClr val="0033CC"/>
                </a:solidFill>
              </a:rPr>
              <a:t>(Due date 14.11.2020</a:t>
            </a:r>
            <a:r>
              <a:rPr lang="en-US" dirty="0" smtClean="0">
                <a:solidFill>
                  <a:srgbClr val="0033CC"/>
                </a:solidFill>
              </a:rPr>
              <a:t>.)</a:t>
            </a:r>
            <a:endParaRPr lang="en-US" dirty="0"/>
          </a:p>
          <a:p>
            <a:pPr algn="l"/>
            <a:r>
              <a:rPr lang="en-US" dirty="0"/>
              <a:t>2.4. Workshops for curricula and study programs development: WS2 – </a:t>
            </a:r>
            <a:r>
              <a:rPr lang="en-US" dirty="0" smtClean="0"/>
              <a:t>WS9. </a:t>
            </a:r>
            <a:r>
              <a:rPr lang="en-US" dirty="0" smtClean="0">
                <a:solidFill>
                  <a:srgbClr val="0033CC"/>
                </a:solidFill>
              </a:rPr>
              <a:t>(14.08.2022)</a:t>
            </a:r>
            <a:endParaRPr lang="uk-UA" dirty="0" smtClean="0"/>
          </a:p>
          <a:p>
            <a:pPr algn="l"/>
            <a:r>
              <a:rPr lang="en-US" dirty="0" smtClean="0"/>
              <a:t>2.5</a:t>
            </a:r>
            <a:r>
              <a:rPr lang="en-US" dirty="0"/>
              <a:t>. Curricula accreditation in the universities and Accreditation offices of </a:t>
            </a:r>
            <a:r>
              <a:rPr lang="en-US" dirty="0" smtClean="0"/>
              <a:t>PCs. </a:t>
            </a:r>
            <a:r>
              <a:rPr lang="en-US" dirty="0" smtClean="0">
                <a:solidFill>
                  <a:srgbClr val="0033CC"/>
                </a:solidFill>
              </a:rPr>
              <a:t>(30.06.2021.)</a:t>
            </a:r>
            <a:endParaRPr lang="en-US" dirty="0" smtClean="0"/>
          </a:p>
          <a:p>
            <a:pPr algn="l"/>
            <a:r>
              <a:rPr lang="en-US" dirty="0" smtClean="0"/>
              <a:t>2.6. Testing and validation of the developed education programs, courses and lab practices.</a:t>
            </a:r>
            <a:r>
              <a:rPr lang="en-US" dirty="0">
                <a:solidFill>
                  <a:srgbClr val="0033CC"/>
                </a:solidFill>
              </a:rPr>
              <a:t> (Due date </a:t>
            </a:r>
            <a:r>
              <a:rPr lang="en-US" dirty="0" smtClean="0">
                <a:solidFill>
                  <a:srgbClr val="0033CC"/>
                </a:solidFill>
              </a:rPr>
              <a:t>14.06.2022)</a:t>
            </a:r>
            <a:endParaRPr lang="en-US" dirty="0" smtClean="0"/>
          </a:p>
          <a:p>
            <a:pPr algn="l"/>
            <a:r>
              <a:rPr lang="en-US" dirty="0" smtClean="0"/>
              <a:t>2.7</a:t>
            </a:r>
            <a:r>
              <a:rPr lang="en-US" dirty="0"/>
              <a:t>. Tuning of curricula and study programs in PCs </a:t>
            </a:r>
            <a:r>
              <a:rPr lang="en-US" dirty="0" smtClean="0"/>
              <a:t>universities.</a:t>
            </a:r>
            <a:r>
              <a:rPr lang="en-US" dirty="0">
                <a:solidFill>
                  <a:srgbClr val="0033CC"/>
                </a:solidFill>
              </a:rPr>
              <a:t> (Due date </a:t>
            </a:r>
            <a:r>
              <a:rPr lang="en-US" dirty="0" smtClean="0">
                <a:solidFill>
                  <a:srgbClr val="0033CC"/>
                </a:solidFill>
              </a:rPr>
              <a:t>14.11.2022)</a:t>
            </a:r>
            <a:endParaRPr lang="en-US" dirty="0"/>
          </a:p>
          <a:p>
            <a:pPr algn="l"/>
            <a:r>
              <a:rPr lang="en-US" dirty="0"/>
              <a:t>2.8. Measuring of a feedback of stakeholders</a:t>
            </a:r>
            <a:r>
              <a:rPr lang="en-US" dirty="0" smtClean="0"/>
              <a:t>.</a:t>
            </a:r>
            <a:r>
              <a:rPr lang="en-US" dirty="0">
                <a:solidFill>
                  <a:srgbClr val="0033CC"/>
                </a:solidFill>
              </a:rPr>
              <a:t> (Due date </a:t>
            </a:r>
            <a:r>
              <a:rPr lang="en-US" dirty="0" smtClean="0">
                <a:solidFill>
                  <a:srgbClr val="0033CC"/>
                </a:solidFill>
              </a:rPr>
              <a:t>14.08.2022)</a:t>
            </a:r>
            <a:endParaRPr lang="en-US" dirty="0"/>
          </a:p>
          <a:p>
            <a:pPr algn="l"/>
            <a:r>
              <a:rPr lang="en-US" dirty="0"/>
              <a:t>2.9. Double Degree Master program development and accreditation</a:t>
            </a:r>
            <a:r>
              <a:rPr lang="en-US" dirty="0" smtClean="0"/>
              <a:t>.</a:t>
            </a:r>
            <a:r>
              <a:rPr lang="en-US" dirty="0">
                <a:solidFill>
                  <a:srgbClr val="0033CC"/>
                </a:solidFill>
              </a:rPr>
              <a:t> (Due date </a:t>
            </a:r>
            <a:r>
              <a:rPr lang="en-US" dirty="0" smtClean="0">
                <a:solidFill>
                  <a:srgbClr val="0033CC"/>
                </a:solidFill>
              </a:rPr>
              <a:t>14.08.2022)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Герб ХНА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886" y="23602"/>
            <a:ext cx="1601893" cy="15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43287" y="1037961"/>
            <a:ext cx="2895985" cy="502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WP2 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7547" y="2156979"/>
            <a:ext cx="11887200" cy="456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New</a:t>
            </a:r>
            <a:r>
              <a:rPr lang="en-US" b="1" dirty="0"/>
              <a:t>: master degree courses </a:t>
            </a:r>
            <a:r>
              <a:rPr lang="en-US" dirty="0"/>
              <a:t>in the new master program “Industrial Automation”. The program will be accredited by the Education and Science of Ukraine.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Model-oriented </a:t>
            </a:r>
            <a:r>
              <a:rPr lang="en-US" dirty="0">
                <a:solidFill>
                  <a:srgbClr val="0033CC"/>
                </a:solidFill>
              </a:rPr>
              <a:t>control in Digital Manufacturing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Programming </a:t>
            </a:r>
            <a:r>
              <a:rPr lang="en-US" dirty="0">
                <a:solidFill>
                  <a:srgbClr val="0033CC"/>
                </a:solidFill>
              </a:rPr>
              <a:t>of Automation Systems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Design </a:t>
            </a:r>
            <a:r>
              <a:rPr lang="en-US" dirty="0">
                <a:solidFill>
                  <a:srgbClr val="0033CC"/>
                </a:solidFill>
              </a:rPr>
              <a:t>and Simulation of Power electronics components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Modelling </a:t>
            </a:r>
            <a:r>
              <a:rPr lang="en-US" dirty="0">
                <a:solidFill>
                  <a:srgbClr val="0033CC"/>
                </a:solidFill>
              </a:rPr>
              <a:t>and Measurement of physical processes in Robotics.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Simulation </a:t>
            </a:r>
            <a:r>
              <a:rPr lang="en-US" dirty="0">
                <a:solidFill>
                  <a:srgbClr val="0033CC"/>
                </a:solidFill>
              </a:rPr>
              <a:t>of Manufacturing Environment</a:t>
            </a:r>
          </a:p>
          <a:p>
            <a:pPr algn="l"/>
            <a:r>
              <a:rPr lang="en-US" b="1" dirty="0"/>
              <a:t>Updated courses</a:t>
            </a:r>
            <a:r>
              <a:rPr lang="en-US" dirty="0"/>
              <a:t> in the existing Bachelor program “Computer systems of automation”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CC"/>
                </a:solidFill>
              </a:rPr>
              <a:t>Introduction to electronic </a:t>
            </a:r>
            <a:r>
              <a:rPr lang="en-US" dirty="0" smtClean="0">
                <a:solidFill>
                  <a:srgbClr val="0033CC"/>
                </a:solidFill>
              </a:rPr>
              <a:t>systems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Development </a:t>
            </a:r>
            <a:r>
              <a:rPr lang="en-US" dirty="0">
                <a:solidFill>
                  <a:srgbClr val="0033CC"/>
                </a:solidFill>
              </a:rPr>
              <a:t>of electromechanical robotic systems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uk-UA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4485" y="1399710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CPNU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new and 2 modernized </a:t>
            </a:r>
            <a:r>
              <a:rPr lang="en-US" sz="3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endParaRPr lang="en-US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wpweb2-prod.rtu.lv/cybphys/wp-content/uploads/sites/33/2020/09/Logo_vector_ukr_new111-18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46" y="190514"/>
            <a:ext cx="1744838" cy="1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296024" y="6245226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62217" y="1327457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CPNU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new and 2 modernized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88558"/>
              </p:ext>
            </p:extLst>
          </p:nvPr>
        </p:nvGraphicFramePr>
        <p:xfrm>
          <a:off x="37547" y="1963736"/>
          <a:ext cx="12022667" cy="4576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731">
                  <a:extLst>
                    <a:ext uri="{9D8B030D-6E8A-4147-A177-3AD203B41FA5}">
                      <a16:colId xmlns:a16="http://schemas.microsoft.com/office/drawing/2014/main" val="2634847937"/>
                    </a:ext>
                  </a:extLst>
                </a:gridCol>
                <a:gridCol w="1820498">
                  <a:extLst>
                    <a:ext uri="{9D8B030D-6E8A-4147-A177-3AD203B41FA5}">
                      <a16:colId xmlns:a16="http://schemas.microsoft.com/office/drawing/2014/main" val="3434721761"/>
                    </a:ext>
                  </a:extLst>
                </a:gridCol>
                <a:gridCol w="793494">
                  <a:extLst>
                    <a:ext uri="{9D8B030D-6E8A-4147-A177-3AD203B41FA5}">
                      <a16:colId xmlns:a16="http://schemas.microsoft.com/office/drawing/2014/main" val="3385505696"/>
                    </a:ext>
                  </a:extLst>
                </a:gridCol>
                <a:gridCol w="1023730">
                  <a:extLst>
                    <a:ext uri="{9D8B030D-6E8A-4147-A177-3AD203B41FA5}">
                      <a16:colId xmlns:a16="http://schemas.microsoft.com/office/drawing/2014/main" val="1598592743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16540737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95520396"/>
                    </a:ext>
                  </a:extLst>
                </a:gridCol>
                <a:gridCol w="1321905">
                  <a:extLst>
                    <a:ext uri="{9D8B030D-6E8A-4147-A177-3AD203B41FA5}">
                      <a16:colId xmlns:a16="http://schemas.microsoft.com/office/drawing/2014/main" val="313846760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662172878"/>
                    </a:ext>
                  </a:extLst>
                </a:gridCol>
                <a:gridCol w="2419257">
                  <a:extLst>
                    <a:ext uri="{9D8B030D-6E8A-4147-A177-3AD203B41FA5}">
                      <a16:colId xmlns:a16="http://schemas.microsoft.com/office/drawing/2014/main" val="209658653"/>
                    </a:ext>
                  </a:extLst>
                </a:gridCol>
              </a:tblGrid>
              <a:tr h="83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University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Course/Lab title</a:t>
                      </a: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Updated  or totally new</a:t>
                      </a: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Level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(Bachelor, </a:t>
                      </a:r>
                      <a:r>
                        <a:rPr lang="en-US" sz="1000" dirty="0" smtClean="0">
                          <a:effectLst/>
                        </a:rPr>
                        <a:t>Master)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ECTS </a:t>
                      </a:r>
                      <a:r>
                        <a:rPr lang="ru-RU" sz="1000" dirty="0" err="1">
                          <a:effectLst/>
                        </a:rPr>
                        <a:t>credit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points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teaching/training methodologies developed/adopted e.g.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e-learning/ training modalities, practical placements in enterprises, etc.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link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 the university‘ webpage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accreditation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/ document of accreditation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211596456"/>
                  </a:ext>
                </a:extLst>
              </a:tr>
              <a:tr h="992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CPNU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Model-oriented control in Digital Manufacturing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New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training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methodologies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developed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https://stu.cn.ua/wp-content/uploads/2021/04/new-courses20-1.pdf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April 27,/2020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Accreditation of the specialty "Computer engineering",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master level. Certificate of accreditation series ND № 2685401 from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June 27, 2017.  The certificate is valid until July 1, 2024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147750131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CPNU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Programming of Automation Systems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New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teaching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3150704355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CPNU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Design and Simulation of Power electronics components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New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training methodologies developed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264308370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CPNU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Modelling and Measurement of physical processes in Robotics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New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teaching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415015422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CPNU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Simulation of Manufacturing Environment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effectLst/>
                        </a:rPr>
                        <a:t>New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training methodologies developed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2455742313"/>
                  </a:ext>
                </a:extLst>
              </a:tr>
              <a:tr h="83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CPNU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Introduction to electronic systems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Updated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Bachelor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adopted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Marth</a:t>
                      </a:r>
                      <a:r>
                        <a:rPr lang="ru-RU" sz="1000" dirty="0">
                          <a:effectLst/>
                        </a:rPr>
                        <a:t> 25,/2019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Accreditation of the specialty "Electronics",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bachelor level. Certificate of accreditation series ND № 2687200 from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July 31, 2017.  The certificate is valid until July 1, 2024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662862433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CPNU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Development of electromechanical robotic systems</a:t>
                      </a:r>
                      <a:r>
                        <a:rPr lang="en-GB" sz="1000">
                          <a:effectLst/>
                        </a:rPr>
                        <a:t>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Updated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Bachelor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adopted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“-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“-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9" marR="40139" marT="0" marB="0"/>
                </a:tc>
                <a:extLst>
                  <a:ext uri="{0D108BD9-81ED-4DB2-BD59-A6C34878D82A}">
                    <a16:rowId xmlns:a16="http://schemas.microsoft.com/office/drawing/2014/main" val="2435105290"/>
                  </a:ext>
                </a:extLst>
              </a:tr>
            </a:tbl>
          </a:graphicData>
        </a:graphic>
      </p:graphicFrame>
      <p:pic>
        <p:nvPicPr>
          <p:cNvPr id="12" name="Picture 4" descr="https://wpweb2-prod.rtu.lv/cybphys/wp-content/uploads/sites/33/2020/09/Logo_vector_ukr_new111-180x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45" y="67206"/>
            <a:ext cx="1744838" cy="17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7547" y="2156979"/>
            <a:ext cx="11887200" cy="456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To </a:t>
            </a:r>
            <a:r>
              <a:rPr lang="en-US" b="1" dirty="0"/>
              <a:t>develop 2 new training courses </a:t>
            </a:r>
            <a:r>
              <a:rPr lang="en-US" dirty="0"/>
              <a:t>for master’s students program “Electric Vehicles and Energy-Saving Technologies”. The program will be accredited by the Education and Science of Ukraine.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Energy-saving </a:t>
            </a:r>
            <a:r>
              <a:rPr lang="en-US" dirty="0">
                <a:solidFill>
                  <a:srgbClr val="0033CC"/>
                </a:solidFill>
              </a:rPr>
              <a:t>technologies in </a:t>
            </a:r>
            <a:r>
              <a:rPr lang="en-US" dirty="0" smtClean="0">
                <a:solidFill>
                  <a:srgbClr val="0033CC"/>
                </a:solidFill>
              </a:rPr>
              <a:t>transport; 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structure of hybrid and electric </a:t>
            </a:r>
            <a:r>
              <a:rPr lang="en-US" dirty="0" smtClean="0">
                <a:solidFill>
                  <a:srgbClr val="0033CC"/>
                </a:solidFill>
              </a:rPr>
              <a:t>vehicles; </a:t>
            </a:r>
            <a:endParaRPr lang="en-US" dirty="0">
              <a:solidFill>
                <a:srgbClr val="0033CC"/>
              </a:solidFill>
            </a:endParaRPr>
          </a:p>
          <a:p>
            <a:pPr algn="l"/>
            <a:r>
              <a:rPr lang="en-US" b="1" dirty="0" smtClean="0"/>
              <a:t>4 </a:t>
            </a:r>
            <a:r>
              <a:rPr lang="en-US" b="1" dirty="0"/>
              <a:t>training courses will be upgraded </a:t>
            </a:r>
            <a:r>
              <a:rPr lang="en-US" dirty="0"/>
              <a:t>and renewed for Master’s students in “Electric Vehicles and Energy-Saving Technologies”: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Electric </a:t>
            </a:r>
            <a:r>
              <a:rPr lang="en-US" dirty="0">
                <a:solidFill>
                  <a:srgbClr val="0033CC"/>
                </a:solidFill>
              </a:rPr>
              <a:t>systems of environmentally friendly </a:t>
            </a:r>
            <a:r>
              <a:rPr lang="en-US" dirty="0" smtClean="0">
                <a:solidFill>
                  <a:srgbClr val="0033CC"/>
                </a:solidFill>
              </a:rPr>
              <a:t>vehicles; 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Methods </a:t>
            </a:r>
            <a:r>
              <a:rPr lang="en-US" dirty="0">
                <a:solidFill>
                  <a:srgbClr val="0033CC"/>
                </a:solidFill>
              </a:rPr>
              <a:t>of planning scientific research on </a:t>
            </a:r>
            <a:r>
              <a:rPr lang="en-US" dirty="0" smtClean="0">
                <a:solidFill>
                  <a:srgbClr val="0033CC"/>
                </a:solidFill>
              </a:rPr>
              <a:t>vehicles; 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Mathematical </a:t>
            </a:r>
            <a:r>
              <a:rPr lang="en-US" dirty="0">
                <a:solidFill>
                  <a:srgbClr val="0033CC"/>
                </a:solidFill>
              </a:rPr>
              <a:t>modelling and methods of </a:t>
            </a:r>
            <a:r>
              <a:rPr lang="en-US" dirty="0" smtClean="0">
                <a:solidFill>
                  <a:srgbClr val="0033CC"/>
                </a:solidFill>
              </a:rPr>
              <a:t>optimization;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Intelligent </a:t>
            </a:r>
            <a:r>
              <a:rPr lang="en-US" dirty="0">
                <a:solidFill>
                  <a:srgbClr val="0033CC"/>
                </a:solidFill>
              </a:rPr>
              <a:t>information technologies and systems in </a:t>
            </a:r>
            <a:r>
              <a:rPr lang="en-US" dirty="0" smtClean="0">
                <a:solidFill>
                  <a:srgbClr val="0033CC"/>
                </a:solidFill>
              </a:rPr>
              <a:t>transport.</a:t>
            </a:r>
            <a:endParaRPr lang="en-US" dirty="0">
              <a:solidFill>
                <a:srgbClr val="0033CC"/>
              </a:solidFill>
            </a:endParaRPr>
          </a:p>
          <a:p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4485" y="1399710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KhNAHU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new and 4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modernized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</p:txBody>
      </p:sp>
      <p:pic>
        <p:nvPicPr>
          <p:cNvPr id="1027" name="Picture 3" descr="Герб ХНА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26" y="23601"/>
            <a:ext cx="1758194" cy="17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296024" y="6245226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4485" y="1399710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KhNAHU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new and 4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modernized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</p:txBody>
      </p:sp>
      <p:pic>
        <p:nvPicPr>
          <p:cNvPr id="1027" name="Picture 3" descr="Герб ХНА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48" y="23602"/>
            <a:ext cx="1791345" cy="17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05283"/>
              </p:ext>
            </p:extLst>
          </p:nvPr>
        </p:nvGraphicFramePr>
        <p:xfrm>
          <a:off x="150080" y="2077556"/>
          <a:ext cx="11851420" cy="445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042">
                  <a:extLst>
                    <a:ext uri="{9D8B030D-6E8A-4147-A177-3AD203B41FA5}">
                      <a16:colId xmlns:a16="http://schemas.microsoft.com/office/drawing/2014/main" val="2875069629"/>
                    </a:ext>
                  </a:extLst>
                </a:gridCol>
                <a:gridCol w="1705483">
                  <a:extLst>
                    <a:ext uri="{9D8B030D-6E8A-4147-A177-3AD203B41FA5}">
                      <a16:colId xmlns:a16="http://schemas.microsoft.com/office/drawing/2014/main" val="1422760998"/>
                    </a:ext>
                  </a:extLst>
                </a:gridCol>
                <a:gridCol w="1182865">
                  <a:extLst>
                    <a:ext uri="{9D8B030D-6E8A-4147-A177-3AD203B41FA5}">
                      <a16:colId xmlns:a16="http://schemas.microsoft.com/office/drawing/2014/main" val="1806063576"/>
                    </a:ext>
                  </a:extLst>
                </a:gridCol>
                <a:gridCol w="1361432">
                  <a:extLst>
                    <a:ext uri="{9D8B030D-6E8A-4147-A177-3AD203B41FA5}">
                      <a16:colId xmlns:a16="http://schemas.microsoft.com/office/drawing/2014/main" val="333569217"/>
                    </a:ext>
                  </a:extLst>
                </a:gridCol>
                <a:gridCol w="837713">
                  <a:extLst>
                    <a:ext uri="{9D8B030D-6E8A-4147-A177-3AD203B41FA5}">
                      <a16:colId xmlns:a16="http://schemas.microsoft.com/office/drawing/2014/main" val="1788978494"/>
                    </a:ext>
                  </a:extLst>
                </a:gridCol>
                <a:gridCol w="1719767">
                  <a:extLst>
                    <a:ext uri="{9D8B030D-6E8A-4147-A177-3AD203B41FA5}">
                      <a16:colId xmlns:a16="http://schemas.microsoft.com/office/drawing/2014/main" val="2638061253"/>
                    </a:ext>
                  </a:extLst>
                </a:gridCol>
                <a:gridCol w="1313495">
                  <a:extLst>
                    <a:ext uri="{9D8B030D-6E8A-4147-A177-3AD203B41FA5}">
                      <a16:colId xmlns:a16="http://schemas.microsoft.com/office/drawing/2014/main" val="4240943136"/>
                    </a:ext>
                  </a:extLst>
                </a:gridCol>
                <a:gridCol w="1019878">
                  <a:extLst>
                    <a:ext uri="{9D8B030D-6E8A-4147-A177-3AD203B41FA5}">
                      <a16:colId xmlns:a16="http://schemas.microsoft.com/office/drawing/2014/main" val="2609237870"/>
                    </a:ext>
                  </a:extLst>
                </a:gridCol>
                <a:gridCol w="1737745">
                  <a:extLst>
                    <a:ext uri="{9D8B030D-6E8A-4147-A177-3AD203B41FA5}">
                      <a16:colId xmlns:a16="http://schemas.microsoft.com/office/drawing/2014/main" val="196881687"/>
                    </a:ext>
                  </a:extLst>
                </a:gridCol>
              </a:tblGrid>
              <a:tr h="1226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University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Course/Lab title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Updated  or totally new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Level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(Bachelor, </a:t>
                      </a:r>
                      <a:r>
                        <a:rPr lang="en-US" sz="1100" dirty="0" smtClean="0">
                          <a:effectLst/>
                        </a:rPr>
                        <a:t>Master)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ECTS credit points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The teaching/training methodologies </a:t>
                      </a:r>
                      <a:r>
                        <a:rPr lang="en-US" sz="1100" dirty="0" smtClean="0">
                          <a:effectLst/>
                        </a:rPr>
                        <a:t>developed/adopted</a:t>
                      </a:r>
                      <a:endParaRPr lang="ru-RU" sz="1100" dirty="0">
                        <a:effectLst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The link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to the university‘ webpage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Date of accreditation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The </a:t>
                      </a:r>
                      <a:r>
                        <a:rPr lang="en-US" sz="1100" dirty="0">
                          <a:effectLst/>
                        </a:rPr>
                        <a:t>status / document of accreditation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929449656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Energy-saving technologies in transport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200">
                          <a:effectLst/>
                        </a:rPr>
                        <a:t>New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8,5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Lecture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en-US" sz="1100" kern="1200" noProof="0" dirty="0" err="1" smtClean="0">
                          <a:effectLst/>
                        </a:rPr>
                        <a:t>practicals</a:t>
                      </a:r>
                      <a:r>
                        <a:rPr lang="en-US" sz="1100" kern="1200" noProof="0" dirty="0" smtClean="0">
                          <a:effectLst/>
                        </a:rPr>
                        <a:t>, lab </a:t>
                      </a:r>
                      <a:r>
                        <a:rPr lang="en-US" sz="1100" kern="1200" noProof="0" dirty="0" err="1" smtClean="0">
                          <a:effectLst/>
                        </a:rPr>
                        <a:t>practicals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http</a:t>
                      </a:r>
                      <a:r>
                        <a:rPr lang="ru-RU" sz="1100" kern="1200" dirty="0">
                          <a:effectLst/>
                        </a:rPr>
                        <a:t>://</a:t>
                      </a:r>
                      <a:r>
                        <a:rPr lang="en-GB" sz="1100" kern="1200" dirty="0">
                          <a:effectLst/>
                        </a:rPr>
                        <a:t>dl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khadi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kharkov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ua</a:t>
                      </a:r>
                      <a:r>
                        <a:rPr lang="ru-RU" sz="1100" kern="1200" dirty="0">
                          <a:effectLst/>
                        </a:rPr>
                        <a:t>/</a:t>
                      </a:r>
                      <a:r>
                        <a:rPr lang="en-GB" sz="1100" kern="1200" dirty="0">
                          <a:effectLst/>
                        </a:rPr>
                        <a:t>course</a:t>
                      </a:r>
                      <a:r>
                        <a:rPr lang="ru-RU" sz="1100" kern="1200" dirty="0">
                          <a:effectLst/>
                        </a:rPr>
                        <a:t>/</a:t>
                      </a:r>
                      <a:r>
                        <a:rPr lang="en-GB" sz="1100" kern="1200" dirty="0">
                          <a:effectLst/>
                        </a:rPr>
                        <a:t>view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php</a:t>
                      </a:r>
                      <a:r>
                        <a:rPr lang="ru-RU" sz="1100" kern="1200" dirty="0">
                          <a:effectLst/>
                        </a:rPr>
                        <a:t>?</a:t>
                      </a:r>
                      <a:r>
                        <a:rPr lang="en-GB" sz="1100" kern="1200" dirty="0">
                          <a:effectLst/>
                        </a:rPr>
                        <a:t>id</a:t>
                      </a:r>
                      <a:r>
                        <a:rPr lang="ru-RU" sz="1100" kern="1200" dirty="0">
                          <a:effectLst/>
                        </a:rPr>
                        <a:t>=1331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autumn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autumn </a:t>
                      </a:r>
                      <a:r>
                        <a:rPr lang="en-GB" sz="1100" kern="1200" dirty="0" smtClean="0">
                          <a:effectLst/>
                        </a:rPr>
                        <a:t>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881420305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The structure of hybrid and electric vehicles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New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https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=1630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autumn 202</a:t>
                      </a: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autumn </a:t>
                      </a:r>
                      <a:r>
                        <a:rPr lang="en-GB" sz="1100" kern="1200" dirty="0" smtClean="0">
                          <a:effectLst/>
                        </a:rPr>
                        <a:t>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225300244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 Electric systems of environmentally friendly vehicles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Lecture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ru-RU" sz="1100" kern="1200" dirty="0" err="1">
                          <a:effectLst/>
                        </a:rPr>
                        <a:t>lab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practicals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=1356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autumn 202</a:t>
                      </a: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autumn </a:t>
                      </a:r>
                      <a:r>
                        <a:rPr lang="en-GB" sz="1100" kern="1200" dirty="0" smtClean="0">
                          <a:effectLst/>
                        </a:rPr>
                        <a:t>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695547662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Methods of planning scientific research on vehicles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practicals,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https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=1363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autumn 202</a:t>
                      </a: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autumn </a:t>
                      </a:r>
                      <a:r>
                        <a:rPr lang="en-GB" sz="1100" kern="1200" dirty="0" smtClean="0">
                          <a:effectLst/>
                        </a:rPr>
                        <a:t>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380747702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Mathematical modelling and methods of optimization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https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=1733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autumn 202</a:t>
                      </a: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autumn </a:t>
                      </a:r>
                      <a:r>
                        <a:rPr lang="en-GB" sz="1100" kern="1200" dirty="0" smtClean="0">
                          <a:effectLst/>
                        </a:rPr>
                        <a:t>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3780589008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Intelligent information technologies and systems in transport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practicals,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=1357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autumn 202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autumn </a:t>
                      </a:r>
                      <a:r>
                        <a:rPr lang="en-GB" sz="1100" kern="1200" dirty="0" smtClean="0">
                          <a:effectLst/>
                        </a:rPr>
                        <a:t>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92781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7547" y="2156979"/>
            <a:ext cx="11887200" cy="456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New: master degree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Smart </a:t>
            </a:r>
            <a:r>
              <a:rPr lang="en-US" dirty="0">
                <a:solidFill>
                  <a:srgbClr val="0033CC"/>
                </a:solidFill>
              </a:rPr>
              <a:t>manufacturing based on cyber-physical systems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Machine </a:t>
            </a:r>
            <a:r>
              <a:rPr lang="en-US" dirty="0">
                <a:solidFill>
                  <a:srgbClr val="0033CC"/>
                </a:solidFill>
              </a:rPr>
              <a:t>Learning for Cyber Physical Systems and Industry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Transportation </a:t>
            </a:r>
            <a:r>
              <a:rPr lang="en-US" dirty="0">
                <a:solidFill>
                  <a:srgbClr val="0033CC"/>
                </a:solidFill>
              </a:rPr>
              <a:t>Cyber-Physical Systems </a:t>
            </a:r>
          </a:p>
          <a:p>
            <a:pPr algn="l"/>
            <a:r>
              <a:rPr lang="en-US" b="1" dirty="0"/>
              <a:t>Updated master degree: </a:t>
            </a:r>
            <a:r>
              <a:rPr lang="en-US" dirty="0"/>
              <a:t>Training courses will be upgraded and renewed for Master’s students in “</a:t>
            </a:r>
            <a:r>
              <a:rPr lang="en-US" dirty="0" err="1"/>
              <a:t>Сyber</a:t>
            </a:r>
            <a:r>
              <a:rPr lang="en-US" dirty="0"/>
              <a:t>-physical systems” and “Automobiles and Fleet”.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Project </a:t>
            </a:r>
            <a:r>
              <a:rPr lang="en-US" dirty="0">
                <a:solidFill>
                  <a:srgbClr val="0033CC"/>
                </a:solidFill>
              </a:rPr>
              <a:t>approach to the designing of cyber-physical systems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Adaptive </a:t>
            </a:r>
            <a:r>
              <a:rPr lang="en-US" dirty="0">
                <a:solidFill>
                  <a:srgbClr val="0033CC"/>
                </a:solidFill>
              </a:rPr>
              <a:t>and Robust Systems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Open-Pit </a:t>
            </a:r>
            <a:r>
              <a:rPr lang="en-US" dirty="0">
                <a:solidFill>
                  <a:srgbClr val="0033CC"/>
                </a:solidFill>
              </a:rPr>
              <a:t>Transport </a:t>
            </a:r>
            <a:r>
              <a:rPr lang="en-US" dirty="0" err="1">
                <a:solidFill>
                  <a:srgbClr val="0033CC"/>
                </a:solidFill>
              </a:rPr>
              <a:t>Сyber</a:t>
            </a:r>
            <a:r>
              <a:rPr lang="en-US" dirty="0">
                <a:solidFill>
                  <a:srgbClr val="0033CC"/>
                </a:solidFill>
              </a:rPr>
              <a:t>-Physical Systems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Modern </a:t>
            </a:r>
            <a:r>
              <a:rPr lang="en-US" dirty="0">
                <a:solidFill>
                  <a:srgbClr val="0033CC"/>
                </a:solidFill>
              </a:rPr>
              <a:t>Information Technologies in Transport</a:t>
            </a:r>
          </a:p>
          <a:p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4485" y="1399710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KNU: 3 new and 4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modernized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pweb2-prod.rtu.lv/cybphys/wp-content/uploads/sites/33/2020/02/knu-18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76" y="35661"/>
            <a:ext cx="1970807" cy="19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296024" y="6245226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4485" y="1399710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KNU: 3 new and 4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modernized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pweb2-prod.rtu.lv/cybphys/wp-content/uploads/sites/33/2020/02/knu-180x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9769076" y="35661"/>
            <a:ext cx="1970807" cy="19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0532"/>
              </p:ext>
            </p:extLst>
          </p:nvPr>
        </p:nvGraphicFramePr>
        <p:xfrm>
          <a:off x="92649" y="2025143"/>
          <a:ext cx="12013211" cy="4667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818">
                  <a:extLst>
                    <a:ext uri="{9D8B030D-6E8A-4147-A177-3AD203B41FA5}">
                      <a16:colId xmlns:a16="http://schemas.microsoft.com/office/drawing/2014/main" val="1227162491"/>
                    </a:ext>
                  </a:extLst>
                </a:gridCol>
                <a:gridCol w="1022676">
                  <a:extLst>
                    <a:ext uri="{9D8B030D-6E8A-4147-A177-3AD203B41FA5}">
                      <a16:colId xmlns:a16="http://schemas.microsoft.com/office/drawing/2014/main" val="1805702983"/>
                    </a:ext>
                  </a:extLst>
                </a:gridCol>
                <a:gridCol w="872282">
                  <a:extLst>
                    <a:ext uri="{9D8B030D-6E8A-4147-A177-3AD203B41FA5}">
                      <a16:colId xmlns:a16="http://schemas.microsoft.com/office/drawing/2014/main" val="2520633619"/>
                    </a:ext>
                  </a:extLst>
                </a:gridCol>
                <a:gridCol w="1072807">
                  <a:extLst>
                    <a:ext uri="{9D8B030D-6E8A-4147-A177-3AD203B41FA5}">
                      <a16:colId xmlns:a16="http://schemas.microsoft.com/office/drawing/2014/main" val="3797096345"/>
                    </a:ext>
                  </a:extLst>
                </a:gridCol>
                <a:gridCol w="761994">
                  <a:extLst>
                    <a:ext uri="{9D8B030D-6E8A-4147-A177-3AD203B41FA5}">
                      <a16:colId xmlns:a16="http://schemas.microsoft.com/office/drawing/2014/main" val="2718958017"/>
                    </a:ext>
                  </a:extLst>
                </a:gridCol>
                <a:gridCol w="1814747">
                  <a:extLst>
                    <a:ext uri="{9D8B030D-6E8A-4147-A177-3AD203B41FA5}">
                      <a16:colId xmlns:a16="http://schemas.microsoft.com/office/drawing/2014/main" val="3183048500"/>
                    </a:ext>
                  </a:extLst>
                </a:gridCol>
                <a:gridCol w="1373594">
                  <a:extLst>
                    <a:ext uri="{9D8B030D-6E8A-4147-A177-3AD203B41FA5}">
                      <a16:colId xmlns:a16="http://schemas.microsoft.com/office/drawing/2014/main" val="2191761475"/>
                    </a:ext>
                  </a:extLst>
                </a:gridCol>
                <a:gridCol w="872283">
                  <a:extLst>
                    <a:ext uri="{9D8B030D-6E8A-4147-A177-3AD203B41FA5}">
                      <a16:colId xmlns:a16="http://schemas.microsoft.com/office/drawing/2014/main" val="4104048828"/>
                    </a:ext>
                  </a:extLst>
                </a:gridCol>
                <a:gridCol w="3444010">
                  <a:extLst>
                    <a:ext uri="{9D8B030D-6E8A-4147-A177-3AD203B41FA5}">
                      <a16:colId xmlns:a16="http://schemas.microsoft.com/office/drawing/2014/main" val="1947642069"/>
                    </a:ext>
                  </a:extLst>
                </a:gridCol>
              </a:tblGrid>
              <a:tr h="386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University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Course/Lab title</a:t>
                      </a: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Updated  or totally new</a:t>
                      </a: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Level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(Bachelor, </a:t>
                      </a:r>
                      <a:r>
                        <a:rPr lang="en-US" sz="1000" dirty="0" smtClean="0">
                          <a:effectLst/>
                        </a:rPr>
                        <a:t>Master)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ECTS </a:t>
                      </a:r>
                      <a:r>
                        <a:rPr lang="en-US" sz="1000" noProof="0" dirty="0" smtClean="0">
                          <a:effectLst/>
                        </a:rPr>
                        <a:t>credit points</a:t>
                      </a: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The teaching/training methodologies developed/adopted </a:t>
                      </a:r>
                      <a:endParaRPr lang="ru-RU" sz="1000" dirty="0">
                        <a:effectLst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The </a:t>
                      </a:r>
                      <a:r>
                        <a:rPr lang="en-US" sz="1000" dirty="0" smtClean="0">
                          <a:effectLst/>
                        </a:rPr>
                        <a:t>link to </a:t>
                      </a:r>
                      <a:r>
                        <a:rPr lang="en-US" sz="1000" dirty="0">
                          <a:effectLst/>
                        </a:rPr>
                        <a:t>the university‘ webpage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Date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of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accreditation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The </a:t>
                      </a:r>
                      <a:r>
                        <a:rPr lang="en-US" sz="1000" dirty="0">
                          <a:effectLst/>
                        </a:rPr>
                        <a:t>status / document of accreditation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1720149040"/>
                  </a:ext>
                </a:extLst>
              </a:tr>
              <a:tr h="720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KNU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Smart manufacturing based on cyber-physical systems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new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(mandatory)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Discipline teaching plan,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syllabus,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lectures,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distant learning materials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https://classroom.google.com/c/MjU0NjIyMzc2NjU5?cjc=i4jbi5l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Autumn 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Approval protocols: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- №8 from 09.02.21 – Department of </a:t>
                      </a:r>
                      <a:r>
                        <a:rPr lang="en-GB" sz="1000" kern="1200" dirty="0" err="1">
                          <a:effectLst/>
                        </a:rPr>
                        <a:t>Automatiom</a:t>
                      </a:r>
                      <a:r>
                        <a:rPr lang="en-GB" sz="1000" kern="1200" dirty="0">
                          <a:effectLst/>
                        </a:rPr>
                        <a:t>, Computer </a:t>
                      </a:r>
                      <a:r>
                        <a:rPr lang="en-GB" sz="1000" kern="1200" dirty="0" err="1">
                          <a:effectLst/>
                        </a:rPr>
                        <a:t>Scienses</a:t>
                      </a:r>
                      <a:r>
                        <a:rPr lang="en-GB" sz="1000" kern="1200" dirty="0">
                          <a:effectLst/>
                        </a:rPr>
                        <a:t> and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22.02.21 – Faculty of international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23.02.21 Academic Council of KNU.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Order №109 from 24.02.21 on the implementation of the </a:t>
                      </a:r>
                      <a:r>
                        <a:rPr lang="en-GB" sz="1000" kern="1200" dirty="0" err="1">
                          <a:effectLst/>
                        </a:rPr>
                        <a:t>Stydy</a:t>
                      </a:r>
                      <a:r>
                        <a:rPr lang="en-GB" sz="1000" kern="1200" dirty="0">
                          <a:effectLst/>
                        </a:rPr>
                        <a:t> </a:t>
                      </a:r>
                      <a:r>
                        <a:rPr lang="en-GB" sz="1000" kern="1200" dirty="0" err="1">
                          <a:effectLst/>
                        </a:rPr>
                        <a:t>Programm</a:t>
                      </a:r>
                      <a:r>
                        <a:rPr lang="en-GB" sz="1000" kern="1200" dirty="0">
                          <a:effectLst/>
                        </a:rPr>
                        <a:t> and teaching plans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1913677596"/>
                  </a:ext>
                </a:extLst>
              </a:tr>
              <a:tr h="720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KNU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Machine Learning for Cyber Physical Systems and Industry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new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 (mandatory)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Discipline teaching plan,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syllabus,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lectures,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distant learning materials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https://classroom.google.com/c/NDAwNjE0Mzg4MTYw?cjc=s2lfpam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Autumn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Approval protocols: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- №8 from 09.02.21 – Department of </a:t>
                      </a:r>
                      <a:r>
                        <a:rPr lang="en-GB" sz="1000" kern="1200" dirty="0" err="1">
                          <a:effectLst/>
                        </a:rPr>
                        <a:t>Automatiom</a:t>
                      </a:r>
                      <a:r>
                        <a:rPr lang="en-GB" sz="1000" kern="1200" dirty="0">
                          <a:effectLst/>
                        </a:rPr>
                        <a:t>, Computer </a:t>
                      </a:r>
                      <a:r>
                        <a:rPr lang="en-GB" sz="1000" kern="1200" dirty="0" err="1">
                          <a:effectLst/>
                        </a:rPr>
                        <a:t>Scienses</a:t>
                      </a:r>
                      <a:r>
                        <a:rPr lang="en-GB" sz="1000" kern="1200" dirty="0">
                          <a:effectLst/>
                        </a:rPr>
                        <a:t> and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22.02.21 – Faculty of international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23.02.21 Academic Council of KNU.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Order №109 from 24.02.21 on the implementation of the </a:t>
                      </a:r>
                      <a:r>
                        <a:rPr lang="en-GB" sz="1000" kern="1200" dirty="0" err="1">
                          <a:effectLst/>
                        </a:rPr>
                        <a:t>Stydy</a:t>
                      </a:r>
                      <a:r>
                        <a:rPr lang="en-GB" sz="1000" kern="1200" dirty="0">
                          <a:effectLst/>
                        </a:rPr>
                        <a:t> </a:t>
                      </a:r>
                      <a:r>
                        <a:rPr lang="en-GB" sz="1000" kern="1200" dirty="0" err="1">
                          <a:effectLst/>
                        </a:rPr>
                        <a:t>Programm</a:t>
                      </a:r>
                      <a:r>
                        <a:rPr lang="en-GB" sz="1000" kern="1200" dirty="0">
                          <a:effectLst/>
                        </a:rPr>
                        <a:t> and teaching plans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1560933032"/>
                  </a:ext>
                </a:extLst>
              </a:tr>
              <a:tr h="22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KNU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Transportation Cyber-Physical Systems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new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 (variable)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Discipline teaching plan,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syllabus,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lectures,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distant learning materials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https://classroom.google.com/c/NDI2MjU0MDAxMTkx?cjc=chhhhvg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Autumn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Approved by ACST dep. #1 from 25.08.21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944602847"/>
                  </a:ext>
                </a:extLst>
              </a:tr>
              <a:tr h="42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KNU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Open Pit Intelligent Transportation System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updated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effectLst/>
                        </a:rPr>
                        <a:t>Master (variable)</a:t>
                      </a:r>
                      <a:endParaRPr lang="ru-RU" sz="1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 smtClean="0">
                          <a:effectLst/>
                        </a:rPr>
                        <a:t>Bachelor </a:t>
                      </a:r>
                      <a:r>
                        <a:rPr lang="en-GB" sz="1000" kern="1200" dirty="0">
                          <a:effectLst/>
                        </a:rPr>
                        <a:t>(variable)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for specialty 275 – Transportation technologies (on road transport)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discipline curriculum,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syllabus, lectures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https://classroom.google.com/c/NDI2MjM5ODI0MzI3?cjc=swvawpr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Autumn 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Approved by ACST dep. #1 from 25.08.21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Approved by KNU authorities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effectLst/>
                        </a:rPr>
                        <a:t>prot</a:t>
                      </a:r>
                      <a:r>
                        <a:rPr lang="en-GB" sz="1000" kern="1200" dirty="0">
                          <a:effectLst/>
                        </a:rPr>
                        <a:t> #7 from 14.05.2020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31913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1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4485" y="1399710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KNU: 3 new and 4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modernized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2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pweb2-prod.rtu.lv/cybphys/wp-content/uploads/sites/33/2020/02/knu-180x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9769076" y="35661"/>
            <a:ext cx="1970807" cy="19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99511"/>
              </p:ext>
            </p:extLst>
          </p:nvPr>
        </p:nvGraphicFramePr>
        <p:xfrm>
          <a:off x="92649" y="2025143"/>
          <a:ext cx="12013211" cy="3953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818">
                  <a:extLst>
                    <a:ext uri="{9D8B030D-6E8A-4147-A177-3AD203B41FA5}">
                      <a16:colId xmlns:a16="http://schemas.microsoft.com/office/drawing/2014/main" val="1227162491"/>
                    </a:ext>
                  </a:extLst>
                </a:gridCol>
                <a:gridCol w="1022676">
                  <a:extLst>
                    <a:ext uri="{9D8B030D-6E8A-4147-A177-3AD203B41FA5}">
                      <a16:colId xmlns:a16="http://schemas.microsoft.com/office/drawing/2014/main" val="1805702983"/>
                    </a:ext>
                  </a:extLst>
                </a:gridCol>
                <a:gridCol w="872282">
                  <a:extLst>
                    <a:ext uri="{9D8B030D-6E8A-4147-A177-3AD203B41FA5}">
                      <a16:colId xmlns:a16="http://schemas.microsoft.com/office/drawing/2014/main" val="2520633619"/>
                    </a:ext>
                  </a:extLst>
                </a:gridCol>
                <a:gridCol w="1072807">
                  <a:extLst>
                    <a:ext uri="{9D8B030D-6E8A-4147-A177-3AD203B41FA5}">
                      <a16:colId xmlns:a16="http://schemas.microsoft.com/office/drawing/2014/main" val="3797096345"/>
                    </a:ext>
                  </a:extLst>
                </a:gridCol>
                <a:gridCol w="761994">
                  <a:extLst>
                    <a:ext uri="{9D8B030D-6E8A-4147-A177-3AD203B41FA5}">
                      <a16:colId xmlns:a16="http://schemas.microsoft.com/office/drawing/2014/main" val="2718958017"/>
                    </a:ext>
                  </a:extLst>
                </a:gridCol>
                <a:gridCol w="1814747">
                  <a:extLst>
                    <a:ext uri="{9D8B030D-6E8A-4147-A177-3AD203B41FA5}">
                      <a16:colId xmlns:a16="http://schemas.microsoft.com/office/drawing/2014/main" val="3183048500"/>
                    </a:ext>
                  </a:extLst>
                </a:gridCol>
                <a:gridCol w="1373594">
                  <a:extLst>
                    <a:ext uri="{9D8B030D-6E8A-4147-A177-3AD203B41FA5}">
                      <a16:colId xmlns:a16="http://schemas.microsoft.com/office/drawing/2014/main" val="2191761475"/>
                    </a:ext>
                  </a:extLst>
                </a:gridCol>
                <a:gridCol w="872283">
                  <a:extLst>
                    <a:ext uri="{9D8B030D-6E8A-4147-A177-3AD203B41FA5}">
                      <a16:colId xmlns:a16="http://schemas.microsoft.com/office/drawing/2014/main" val="4104048828"/>
                    </a:ext>
                  </a:extLst>
                </a:gridCol>
                <a:gridCol w="3444010">
                  <a:extLst>
                    <a:ext uri="{9D8B030D-6E8A-4147-A177-3AD203B41FA5}">
                      <a16:colId xmlns:a16="http://schemas.microsoft.com/office/drawing/2014/main" val="1947642069"/>
                    </a:ext>
                  </a:extLst>
                </a:gridCol>
              </a:tblGrid>
              <a:tr h="386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University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Course/Lab title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noProof="0" dirty="0" smtClean="0">
                          <a:effectLst/>
                        </a:rPr>
                        <a:t>Updated  or totally new</a:t>
                      </a: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Level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(Bachelor, Master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5-year course)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ECTS </a:t>
                      </a:r>
                      <a:r>
                        <a:rPr lang="en-US" sz="1000" noProof="0" dirty="0" smtClean="0">
                          <a:effectLst/>
                        </a:rPr>
                        <a:t>credit points</a:t>
                      </a: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The teaching/training methodologies developed/adopted </a:t>
                      </a:r>
                      <a:endParaRPr lang="ru-RU" sz="1000" dirty="0">
                        <a:effectLst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The </a:t>
                      </a:r>
                      <a:r>
                        <a:rPr lang="en-US" sz="1000" dirty="0" smtClean="0">
                          <a:effectLst/>
                        </a:rPr>
                        <a:t>link to </a:t>
                      </a:r>
                      <a:r>
                        <a:rPr lang="en-US" sz="1000" dirty="0">
                          <a:effectLst/>
                        </a:rPr>
                        <a:t>the university‘ webpage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Date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of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accreditation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The </a:t>
                      </a:r>
                      <a:r>
                        <a:rPr lang="en-US" sz="1000" dirty="0">
                          <a:effectLst/>
                        </a:rPr>
                        <a:t>status / document of accreditation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1720149040"/>
                  </a:ext>
                </a:extLst>
              </a:tr>
              <a:tr h="42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KNU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Modern Information Technologies in Transport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updated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effectLst/>
                        </a:rPr>
                        <a:t>Master (variable)</a:t>
                      </a:r>
                      <a:endParaRPr lang="ru-RU" sz="1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 smtClean="0">
                          <a:effectLst/>
                        </a:rPr>
                        <a:t>Bachelor </a:t>
                      </a:r>
                      <a:r>
                        <a:rPr lang="en-GB" sz="1000" b="0" kern="1200" dirty="0">
                          <a:effectLst/>
                        </a:rPr>
                        <a:t>(</a:t>
                      </a:r>
                      <a:r>
                        <a:rPr lang="en-GB" sz="1000" kern="1200" dirty="0">
                          <a:effectLst/>
                        </a:rPr>
                        <a:t>variable)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for specialty 275 – Transportation technologies (on road transport)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discipline curriculum,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syllabus, lectures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https://classroom.google.com/c/NDAyNzc1ODk0MzM1?cjc=2sbxy6v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Autumn 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Approved by ACST dep. #1 from 25.08.21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Approved by KNU authorities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effectLst/>
                        </a:rPr>
                        <a:t>prot</a:t>
                      </a:r>
                      <a:r>
                        <a:rPr lang="en-GB" sz="1000" kern="1200" dirty="0">
                          <a:effectLst/>
                        </a:rPr>
                        <a:t> #7 from 14.05.2020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3742816837"/>
                  </a:ext>
                </a:extLst>
              </a:tr>
              <a:tr h="720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KNU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Adaptive and Robust Systems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updated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 (mandatory)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Discipline teaching plan,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syllabus,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lectures,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distant learning materials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https://classroom.google.com/u/1/c/MjI0NDQ4MjU3MTg3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Autumn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Approval protocols: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- №8 from 09.02.21 – Department of </a:t>
                      </a:r>
                      <a:r>
                        <a:rPr lang="en-GB" sz="1000" kern="1200" dirty="0" err="1">
                          <a:effectLst/>
                        </a:rPr>
                        <a:t>Automatiom</a:t>
                      </a:r>
                      <a:r>
                        <a:rPr lang="en-GB" sz="1000" kern="1200" dirty="0">
                          <a:effectLst/>
                        </a:rPr>
                        <a:t>, Computer </a:t>
                      </a:r>
                      <a:r>
                        <a:rPr lang="en-GB" sz="1000" kern="1200" dirty="0" err="1">
                          <a:effectLst/>
                        </a:rPr>
                        <a:t>Scienses</a:t>
                      </a:r>
                      <a:r>
                        <a:rPr lang="en-GB" sz="1000" kern="1200" dirty="0">
                          <a:effectLst/>
                        </a:rPr>
                        <a:t> and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22.02.21 – Faculty of international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23.02.21 Academic Council of KNU.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Order №109 from 24.02.21 on the implementation of the </a:t>
                      </a:r>
                      <a:r>
                        <a:rPr lang="en-GB" sz="1000" kern="1200" dirty="0" err="1">
                          <a:effectLst/>
                        </a:rPr>
                        <a:t>Stydy</a:t>
                      </a:r>
                      <a:r>
                        <a:rPr lang="en-GB" sz="1000" kern="1200" dirty="0">
                          <a:effectLst/>
                        </a:rPr>
                        <a:t> </a:t>
                      </a:r>
                      <a:r>
                        <a:rPr lang="en-GB" sz="1000" kern="1200" dirty="0" err="1">
                          <a:effectLst/>
                        </a:rPr>
                        <a:t>Programm</a:t>
                      </a:r>
                      <a:r>
                        <a:rPr lang="en-GB" sz="1000" kern="1200" dirty="0">
                          <a:effectLst/>
                        </a:rPr>
                        <a:t> and teaching plans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2256997331"/>
                  </a:ext>
                </a:extLst>
              </a:tr>
              <a:tr h="720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KNU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Project Approach to the Designing of Cyber-Physical Systems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updated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Master (variable)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Discipline teaching plan,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syllabus,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lectures,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distant learning materials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https://classroom.google.com/u/1/w/MjI0MTE5Mjg1MTg3/t/all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effectLst/>
                        </a:rPr>
                        <a:t>Autumn 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Approval protocols: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- №8 from 09.02.21 – Department of </a:t>
                      </a:r>
                      <a:r>
                        <a:rPr lang="en-GB" sz="1000" kern="1200" dirty="0" err="1">
                          <a:effectLst/>
                        </a:rPr>
                        <a:t>Automatiom</a:t>
                      </a:r>
                      <a:r>
                        <a:rPr lang="en-GB" sz="1000" kern="1200" dirty="0">
                          <a:effectLst/>
                        </a:rPr>
                        <a:t>, Computer </a:t>
                      </a:r>
                      <a:r>
                        <a:rPr lang="en-GB" sz="1000" kern="1200" dirty="0" err="1">
                          <a:effectLst/>
                        </a:rPr>
                        <a:t>Scienses</a:t>
                      </a:r>
                      <a:r>
                        <a:rPr lang="en-GB" sz="1000" kern="1200" dirty="0">
                          <a:effectLst/>
                        </a:rPr>
                        <a:t> and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22.02.21 – Faculty of international Technologies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 - №7 from 23.02.21 Academic Council of KNU.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effectLst/>
                        </a:rPr>
                        <a:t>Order №109 from 24.02.21 on the implementation of the </a:t>
                      </a:r>
                      <a:r>
                        <a:rPr lang="en-GB" sz="1000" kern="1200" dirty="0" err="1">
                          <a:effectLst/>
                        </a:rPr>
                        <a:t>Stydy</a:t>
                      </a:r>
                      <a:r>
                        <a:rPr lang="en-GB" sz="1000" kern="1200" dirty="0">
                          <a:effectLst/>
                        </a:rPr>
                        <a:t> </a:t>
                      </a:r>
                      <a:r>
                        <a:rPr lang="en-GB" sz="1000" kern="1200" dirty="0" err="1">
                          <a:effectLst/>
                        </a:rPr>
                        <a:t>Programm</a:t>
                      </a:r>
                      <a:r>
                        <a:rPr lang="en-GB" sz="1000" kern="1200" dirty="0">
                          <a:effectLst/>
                        </a:rPr>
                        <a:t> and teaching plans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31" marR="17231" marT="0" marB="0"/>
                </a:tc>
                <a:extLst>
                  <a:ext uri="{0D108BD9-81ED-4DB2-BD59-A6C34878D82A}">
                    <a16:rowId xmlns:a16="http://schemas.microsoft.com/office/drawing/2014/main" val="4008701945"/>
                  </a:ext>
                </a:extLst>
              </a:tr>
            </a:tbl>
          </a:graphicData>
        </a:graphic>
      </p:graphicFrame>
      <p:pic>
        <p:nvPicPr>
          <p:cNvPr id="12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306491" y="6226462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5065</TotalTime>
  <Words>1872</Words>
  <Application>Microsoft Office PowerPoint</Application>
  <PresentationFormat>Широкоэкранный</PresentationFormat>
  <Paragraphs>410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Erasmus+ KA2  Capacity Building in Higher Education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Leonidas1983</dc:creator>
  <cp:lastModifiedBy>Andrii Hnatov</cp:lastModifiedBy>
  <cp:revision>273</cp:revision>
  <dcterms:created xsi:type="dcterms:W3CDTF">2015-10-26T08:05:30Z</dcterms:created>
  <dcterms:modified xsi:type="dcterms:W3CDTF">2021-11-15T18:56:22Z</dcterms:modified>
</cp:coreProperties>
</file>