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690" r:id="rId2"/>
    <p:sldMasterId id="2147484059" r:id="rId3"/>
  </p:sldMasterIdLst>
  <p:notesMasterIdLst>
    <p:notesMasterId r:id="rId12"/>
  </p:notesMasterIdLst>
  <p:handoutMasterIdLst>
    <p:handoutMasterId r:id="rId13"/>
  </p:handoutMasterIdLst>
  <p:sldIdLst>
    <p:sldId id="256" r:id="rId4"/>
    <p:sldId id="348" r:id="rId5"/>
    <p:sldId id="356" r:id="rId6"/>
    <p:sldId id="357" r:id="rId7"/>
    <p:sldId id="349" r:id="rId8"/>
    <p:sldId id="351" r:id="rId9"/>
    <p:sldId id="358" r:id="rId10"/>
    <p:sldId id="339" r:id="rId11"/>
  </p:sldIdLst>
  <p:sldSz cx="10691813" cy="7559675"/>
  <p:notesSz cx="6735763" cy="986631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BACDDE"/>
    <a:srgbClr val="000099"/>
    <a:srgbClr val="FFFFFF"/>
    <a:srgbClr val="B8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 autoAdjust="0"/>
    <p:restoredTop sz="94670" autoAdjust="0"/>
  </p:normalViewPr>
  <p:slideViewPr>
    <p:cSldViewPr>
      <p:cViewPr>
        <p:scale>
          <a:sx n="66" d="100"/>
          <a:sy n="66" d="100"/>
        </p:scale>
        <p:origin x="1036" y="-240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947A0BD9-899C-48B4-BAC4-245690BEFFD4}" type="datetimeFigureOut">
              <a:rPr lang="sv-SE"/>
              <a:pPr>
                <a:defRPr/>
              </a:pPr>
              <a:t>2022-05-11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29073A2-F2C6-4495-AF80-9AB556CD4568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3346963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739775"/>
            <a:ext cx="52308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08A7158-321E-4D4C-A314-1A5C07DC4B45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681098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ru-RU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9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ru-RU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64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ru-RU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342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ru-RU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5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ru-RU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4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2352675"/>
            <a:ext cx="12969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45510" y="2351077"/>
            <a:ext cx="7215237" cy="1120771"/>
          </a:xfrm>
          <a:noFill/>
        </p:spPr>
        <p:txBody>
          <a:bodyPr/>
          <a:lstStyle>
            <a:lvl1pPr algn="l"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45510" y="3490923"/>
            <a:ext cx="7214400" cy="931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9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2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489046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310588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132130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86897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50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52413" y="7164388"/>
            <a:ext cx="1092200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30425" y="7164388"/>
            <a:ext cx="4625975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918700" y="7164388"/>
            <a:ext cx="527050" cy="40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90A897-04DE-4830-A0D1-6B68EA1DC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75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1886" y="2348403"/>
            <a:ext cx="908804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3772" y="4283818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5471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A897-04DE-4830-A0D1-6B68EA1DCF5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9034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582" y="4857795"/>
            <a:ext cx="9088041" cy="150143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582" y="3204117"/>
            <a:ext cx="9088041" cy="165367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4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4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7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9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2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4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7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9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42235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550" y="1944167"/>
            <a:ext cx="5535241" cy="55000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38984" y="1944167"/>
            <a:ext cx="5537096" cy="55000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0357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692179"/>
            <a:ext cx="4724074" cy="70521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45" indent="0">
              <a:buNone/>
              <a:defRPr sz="2300" b="1"/>
            </a:lvl2pPr>
            <a:lvl3pPr marL="1042487" indent="0">
              <a:buNone/>
              <a:defRPr sz="2100" b="1"/>
            </a:lvl3pPr>
            <a:lvl4pPr marL="1563729" indent="0">
              <a:buNone/>
              <a:defRPr sz="1800" b="1"/>
            </a:lvl4pPr>
            <a:lvl5pPr marL="2084973" indent="0">
              <a:buNone/>
              <a:defRPr sz="1800" b="1"/>
            </a:lvl5pPr>
            <a:lvl6pPr marL="2606215" indent="0">
              <a:buNone/>
              <a:defRPr sz="1800" b="1"/>
            </a:lvl6pPr>
            <a:lvl7pPr marL="3127460" indent="0">
              <a:buNone/>
              <a:defRPr sz="1800" b="1"/>
            </a:lvl7pPr>
            <a:lvl8pPr marL="3648702" indent="0">
              <a:buNone/>
              <a:defRPr sz="1800" b="1"/>
            </a:lvl8pPr>
            <a:lvl9pPr marL="416994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1293" y="1692179"/>
            <a:ext cx="4725930" cy="70521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45" indent="0">
              <a:buNone/>
              <a:defRPr sz="2300" b="1"/>
            </a:lvl2pPr>
            <a:lvl3pPr marL="1042487" indent="0">
              <a:buNone/>
              <a:defRPr sz="2100" b="1"/>
            </a:lvl3pPr>
            <a:lvl4pPr marL="1563729" indent="0">
              <a:buNone/>
              <a:defRPr sz="1800" b="1"/>
            </a:lvl4pPr>
            <a:lvl5pPr marL="2084973" indent="0">
              <a:buNone/>
              <a:defRPr sz="1800" b="1"/>
            </a:lvl5pPr>
            <a:lvl6pPr marL="2606215" indent="0">
              <a:buNone/>
              <a:defRPr sz="1800" b="1"/>
            </a:lvl6pPr>
            <a:lvl7pPr marL="3127460" indent="0">
              <a:buNone/>
              <a:defRPr sz="1800" b="1"/>
            </a:lvl7pPr>
            <a:lvl8pPr marL="3648702" indent="0">
              <a:buNone/>
              <a:defRPr sz="1800" b="1"/>
            </a:lvl8pPr>
            <a:lvl9pPr marL="416994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41174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3861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7"/>
          <p:cNvCxnSpPr/>
          <p:nvPr/>
        </p:nvCxnSpPr>
        <p:spPr bwMode="auto">
          <a:xfrm>
            <a:off x="342900" y="7091363"/>
            <a:ext cx="10042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FEAD667-631F-4BA3-8B1A-1F8EE6E799D1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1078768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391523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5" y="300987"/>
            <a:ext cx="3517533" cy="128094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202" y="300991"/>
            <a:ext cx="5977020" cy="645197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595" y="1581936"/>
            <a:ext cx="3517533" cy="5171028"/>
          </a:xfrm>
        </p:spPr>
        <p:txBody>
          <a:bodyPr/>
          <a:lstStyle>
            <a:lvl1pPr marL="0" indent="0">
              <a:buNone/>
              <a:defRPr sz="1600"/>
            </a:lvl1pPr>
            <a:lvl2pPr marL="521245" indent="0">
              <a:buNone/>
              <a:defRPr sz="1400"/>
            </a:lvl2pPr>
            <a:lvl3pPr marL="1042487" indent="0">
              <a:buNone/>
              <a:defRPr sz="1100"/>
            </a:lvl3pPr>
            <a:lvl4pPr marL="1563729" indent="0">
              <a:buNone/>
              <a:defRPr sz="1000"/>
            </a:lvl4pPr>
            <a:lvl5pPr marL="2084973" indent="0">
              <a:buNone/>
              <a:defRPr sz="1000"/>
            </a:lvl5pPr>
            <a:lvl6pPr marL="2606215" indent="0">
              <a:buNone/>
              <a:defRPr sz="1000"/>
            </a:lvl6pPr>
            <a:lvl7pPr marL="3127460" indent="0">
              <a:buNone/>
              <a:defRPr sz="1000"/>
            </a:lvl7pPr>
            <a:lvl8pPr marL="3648702" indent="0">
              <a:buNone/>
              <a:defRPr sz="1000"/>
            </a:lvl8pPr>
            <a:lvl9pPr marL="41699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5965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600"/>
            </a:lvl1pPr>
            <a:lvl2pPr marL="521245" indent="0">
              <a:buNone/>
              <a:defRPr sz="3200"/>
            </a:lvl2pPr>
            <a:lvl3pPr marL="1042487" indent="0">
              <a:buNone/>
              <a:defRPr sz="2700"/>
            </a:lvl3pPr>
            <a:lvl4pPr marL="1563729" indent="0">
              <a:buNone/>
              <a:defRPr sz="2300"/>
            </a:lvl4pPr>
            <a:lvl5pPr marL="2084973" indent="0">
              <a:buNone/>
              <a:defRPr sz="2300"/>
            </a:lvl5pPr>
            <a:lvl6pPr marL="2606215" indent="0">
              <a:buNone/>
              <a:defRPr sz="2300"/>
            </a:lvl6pPr>
            <a:lvl7pPr marL="3127460" indent="0">
              <a:buNone/>
              <a:defRPr sz="2300"/>
            </a:lvl7pPr>
            <a:lvl8pPr marL="3648702" indent="0">
              <a:buNone/>
              <a:defRPr sz="2300"/>
            </a:lvl8pPr>
            <a:lvl9pPr marL="4169946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600"/>
            </a:lvl1pPr>
            <a:lvl2pPr marL="521245" indent="0">
              <a:buNone/>
              <a:defRPr sz="1400"/>
            </a:lvl2pPr>
            <a:lvl3pPr marL="1042487" indent="0">
              <a:buNone/>
              <a:defRPr sz="1100"/>
            </a:lvl3pPr>
            <a:lvl4pPr marL="1563729" indent="0">
              <a:buNone/>
              <a:defRPr sz="1000"/>
            </a:lvl4pPr>
            <a:lvl5pPr marL="2084973" indent="0">
              <a:buNone/>
              <a:defRPr sz="1000"/>
            </a:lvl5pPr>
            <a:lvl6pPr marL="2606215" indent="0">
              <a:buNone/>
              <a:defRPr sz="1000"/>
            </a:lvl6pPr>
            <a:lvl7pPr marL="3127460" indent="0">
              <a:buNone/>
              <a:defRPr sz="1000"/>
            </a:lvl7pPr>
            <a:lvl8pPr marL="3648702" indent="0">
              <a:buNone/>
              <a:defRPr sz="1000"/>
            </a:lvl8pPr>
            <a:lvl9pPr marL="416994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2018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40198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3912" y="334236"/>
            <a:ext cx="2812169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546" y="334236"/>
            <a:ext cx="8260168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7CB45-44A6-4BBD-9418-4C8AA6FC30AF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34E-5F94-4341-A522-BC546C6B0C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0345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501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5759" y="680721"/>
            <a:ext cx="9112171" cy="12599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82883" y="2224155"/>
            <a:ext cx="9088041" cy="453580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095D27-B198-4E18-A0B2-EC00A52303AE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19189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7"/>
          <p:cNvCxnSpPr/>
          <p:nvPr/>
        </p:nvCxnSpPr>
        <p:spPr bwMode="auto">
          <a:xfrm>
            <a:off x="342900" y="7091363"/>
            <a:ext cx="10042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6F811-1BA3-4B71-9D56-12E5E197FDF4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70561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7"/>
          <p:cNvCxnSpPr/>
          <p:nvPr/>
        </p:nvCxnSpPr>
        <p:spPr bwMode="auto">
          <a:xfrm>
            <a:off x="342900" y="7091363"/>
            <a:ext cx="6948488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489046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310588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132130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11" name="Platshållare för datum 2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sidfot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3" name="Platshållare för bildnumm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BFBA5CC2-870F-4129-8F98-079BBF54A4A1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3724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/>
          <p:nvPr/>
        </p:nvCxnSpPr>
        <p:spPr bwMode="auto">
          <a:xfrm>
            <a:off x="342900" y="7091363"/>
            <a:ext cx="10042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99843-24F0-41DF-9F59-33CF709D02A8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79671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0A897-04DE-4830-A0D1-6B68EA1DC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75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7"/>
          <p:cNvCxnSpPr/>
          <p:nvPr/>
        </p:nvCxnSpPr>
        <p:spPr bwMode="auto">
          <a:xfrm>
            <a:off x="342900" y="7091363"/>
            <a:ext cx="10042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99843-24F0-41DF-9F59-33CF709D02A8}" type="slidenum">
              <a:rPr lang="sv-SE" altLang="ru-RU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7967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2352675"/>
            <a:ext cx="1296987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45510" y="2351077"/>
            <a:ext cx="7215237" cy="1120771"/>
          </a:xfrm>
          <a:noFill/>
        </p:spPr>
        <p:txBody>
          <a:bodyPr/>
          <a:lstStyle>
            <a:lvl1pPr algn="l"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45510" y="3490923"/>
            <a:ext cx="7214400" cy="931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42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0425" y="422275"/>
            <a:ext cx="800258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ru-RU" smtClean="0"/>
              <a:t>Klicka här för att ändra format på bakgrundsrubriken</a:t>
            </a:r>
          </a:p>
        </p:txBody>
      </p:sp>
      <p:pic>
        <p:nvPicPr>
          <p:cNvPr id="1027" name="Bildobjekt 9" descr="kth_eng_rgb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50838"/>
            <a:ext cx="8477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2130425" y="2065338"/>
            <a:ext cx="80264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ru-RU" smtClean="0"/>
              <a:t>Klicka här för att ändra format på bakgrundstexten</a:t>
            </a:r>
          </a:p>
          <a:p>
            <a:pPr lvl="1"/>
            <a:r>
              <a:rPr lang="sv-SE" altLang="ru-RU" smtClean="0"/>
              <a:t>Nivå två</a:t>
            </a:r>
          </a:p>
          <a:p>
            <a:pPr lvl="2"/>
            <a:r>
              <a:rPr lang="sv-SE" altLang="ru-RU" smtClean="0"/>
              <a:t>Nivå tre</a:t>
            </a:r>
          </a:p>
          <a:p>
            <a:pPr lvl="3"/>
            <a:r>
              <a:rPr lang="sv-SE" altLang="ru-RU" smtClean="0"/>
              <a:t>Nivå fyra</a:t>
            </a:r>
          </a:p>
          <a:p>
            <a:pPr lvl="4"/>
            <a:r>
              <a:rPr lang="sv-SE" altLang="ru-RU" smtClean="0"/>
              <a:t>Nivå fem</a:t>
            </a:r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52413" y="7164388"/>
            <a:ext cx="1092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 b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2130425" y="7164388"/>
            <a:ext cx="46259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 b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9918700" y="7164388"/>
            <a:ext cx="527050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D772BBF7-6D8B-4169-86CF-5B307376F2F4}" type="slidenum">
              <a:rPr lang="sv-SE" altLang="ru-RU"/>
              <a:pPr/>
              <a:t>‹#›</a:t>
            </a:fld>
            <a:endParaRPr lang="sv-SE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57" r:id="rId7"/>
  </p:sldLayoutIdLst>
  <p:hf hdr="0" ftr="0" dt="0"/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9pPr>
    </p:titleStyle>
    <p:bodyStyle>
      <a:lvl1pPr marL="204788" indent="-204788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504825" indent="-209550" algn="l" defTabSz="1042988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754063" indent="-260350" algn="l" defTabSz="1042988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030288" indent="-261938" algn="l" defTabSz="1042988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281113" indent="-260350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0425" y="422275"/>
            <a:ext cx="800258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ru-RU" smtClean="0"/>
              <a:t>Klicka här för att ändra format på bakgrundsrubriken</a:t>
            </a:r>
          </a:p>
        </p:txBody>
      </p:sp>
      <p:pic>
        <p:nvPicPr>
          <p:cNvPr id="2051" name="Bildobjekt 9" descr="kth_eng_rgb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350838"/>
            <a:ext cx="8477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2130425" y="2065338"/>
            <a:ext cx="80264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sv-SE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1" r:id="rId2"/>
    <p:sldLayoutId id="2147484022" r:id="rId3"/>
    <p:sldLayoutId id="2147484023" r:id="rId4"/>
    <p:sldLayoutId id="2147484024" r:id="rId5"/>
    <p:sldLayoutId id="2147484058" r:id="rId6"/>
  </p:sldLayoutIdLst>
  <p:hf hdr="0" ftr="0" dt="0"/>
  <p:txStyles>
    <p:titleStyle>
      <a:lvl1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2pPr>
      <a:lvl3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3pPr>
      <a:lvl4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4pPr>
      <a:lvl5pPr algn="l" defTabSz="1042988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  <a:ea typeface="MS PGothic" pitchFamily="34" charset="-128"/>
          <a:cs typeface="ＭＳ Ｐゴシック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9pPr>
    </p:titleStyle>
    <p:bodyStyle>
      <a:lvl1pPr marL="204788" indent="-204788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504825" indent="-209550" algn="l" defTabSz="1042988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754063" indent="-260350" algn="l" defTabSz="1042988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030288" indent="-261938" algn="l" defTabSz="1042988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281113" indent="-260350" algn="l" defTabSz="10429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104249" tIns="52124" rIns="104249" bIns="521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763928"/>
            <a:ext cx="9622632" cy="4989036"/>
          </a:xfrm>
          <a:prstGeom prst="rect">
            <a:avLst/>
          </a:prstGeom>
        </p:spPr>
        <p:txBody>
          <a:bodyPr vert="horz" lIns="104249" tIns="52124" rIns="104249" bIns="521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6702"/>
            <a:ext cx="2494756" cy="402483"/>
          </a:xfrm>
          <a:prstGeom prst="rect">
            <a:avLst/>
          </a:prstGeom>
        </p:spPr>
        <p:txBody>
          <a:bodyPr vert="horz" lIns="104249" tIns="52124" rIns="104249" bIns="5212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6702"/>
            <a:ext cx="3385741" cy="402483"/>
          </a:xfrm>
          <a:prstGeom prst="rect">
            <a:avLst/>
          </a:prstGeom>
        </p:spPr>
        <p:txBody>
          <a:bodyPr vert="horz" lIns="104249" tIns="52124" rIns="104249" bIns="5212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466" y="7006702"/>
            <a:ext cx="2494756" cy="402483"/>
          </a:xfrm>
          <a:prstGeom prst="rect">
            <a:avLst/>
          </a:prstGeom>
        </p:spPr>
        <p:txBody>
          <a:bodyPr vert="horz" lIns="104249" tIns="52124" rIns="104249" bIns="5212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BBF7-6D8B-4169-86CF-5B307376F2F4}" type="slidenum">
              <a:rPr lang="sv-SE" altLang="ru-RU" smtClean="0"/>
              <a:pPr/>
              <a:t>‹#›</a:t>
            </a:fld>
            <a:endParaRPr lang="sv-SE" altLang="ru-RU"/>
          </a:p>
        </p:txBody>
      </p:sp>
    </p:spTree>
    <p:extLst>
      <p:ext uri="{BB962C8B-B14F-4D97-AF65-F5344CB8AC3E}">
        <p14:creationId xmlns:p14="http://schemas.microsoft.com/office/powerpoint/2010/main" val="393975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</p:sldLayoutIdLst>
  <p:hf hdr="0" ftr="0" dt="0"/>
  <p:txStyles>
    <p:titleStyle>
      <a:lvl1pPr algn="ctr" defTabSz="104248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30" indent="-390930" algn="l" defTabSz="104248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021" indent="-325778" algn="l" defTabSz="1042487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109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351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594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837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081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324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568" indent="-260620" algn="l" defTabSz="104248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45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487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729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973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215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460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702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946" algn="l" defTabSz="104248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app.diagrams.net/?page-id=mzPp6tw4e_toLUpeNnGx&amp;scale=auto#G16yUb08wd78Z1w_P_ZWHaA7Ez4cozXA1z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s://app.diagrams.net/?page-id=1Q_pc24io9SIlFrOv4iU&amp;scale=auto#G16yUb08wd78Z1w_P_ZWHaA7Ez4cozXA1z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vvkazymyr@gmail.com" TargetMode="External"/><Relationship Id="rId2" Type="http://schemas.openxmlformats.org/officeDocument/2006/relationships/hyperlink" Target="http://www.stu.cn/" TargetMode="Externa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1"/>
          <p:cNvSpPr txBox="1">
            <a:spLocks/>
          </p:cNvSpPr>
          <p:nvPr/>
        </p:nvSpPr>
        <p:spPr bwMode="auto">
          <a:xfrm>
            <a:off x="1025525" y="1763613"/>
            <a:ext cx="87122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52144" rIns="104287" bIns="52144" anchor="ctr"/>
          <a:lstStyle>
            <a:lvl1pPr defTabSz="1042988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1042988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1042988">
              <a:spcBef>
                <a:spcPts val="600"/>
              </a:spcBef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1042988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1042988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sz="3200" dirty="0" smtClean="0">
                <a:solidFill>
                  <a:schemeClr val="accent1"/>
                </a:solidFill>
                <a:latin typeface="Times" pitchFamily="18" charset="0"/>
              </a:rPr>
              <a:t>Chernihiv Polytechnic National University</a:t>
            </a:r>
            <a:endParaRPr lang="en-GB" altLang="ru-RU" sz="2400" dirty="0">
              <a:latin typeface="Times" pitchFamily="18" charset="0"/>
            </a:endParaRPr>
          </a:p>
        </p:txBody>
      </p:sp>
      <p:pic>
        <p:nvPicPr>
          <p:cNvPr id="12291" name="Picture 5" descr="panorama_new_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630" y="2445707"/>
            <a:ext cx="820896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Underrubrik 2"/>
          <p:cNvSpPr>
            <a:spLocks/>
          </p:cNvSpPr>
          <p:nvPr/>
        </p:nvSpPr>
        <p:spPr bwMode="auto">
          <a:xfrm>
            <a:off x="5921970" y="6443663"/>
            <a:ext cx="440789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defTabSz="1042988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1042988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1042988">
              <a:spcBef>
                <a:spcPts val="600"/>
              </a:spcBef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1042988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1042988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GB" altLang="ru-RU" sz="1400" b="0" dirty="0" smtClean="0">
                <a:solidFill>
                  <a:schemeClr val="tx2"/>
                </a:solidFill>
              </a:rPr>
              <a:t>Online meeting 11, May 2022</a:t>
            </a:r>
            <a:endParaRPr lang="en-GB" altLang="ru-RU" sz="1400" b="0" dirty="0">
              <a:solidFill>
                <a:schemeClr val="tx2"/>
              </a:solidFill>
            </a:endParaRPr>
          </a:p>
        </p:txBody>
      </p:sp>
      <p:sp>
        <p:nvSpPr>
          <p:cNvPr id="12294" name="Rectangle 26"/>
          <p:cNvSpPr>
            <a:spLocks noChangeArrowheads="1"/>
          </p:cNvSpPr>
          <p:nvPr/>
        </p:nvSpPr>
        <p:spPr bwMode="auto">
          <a:xfrm>
            <a:off x="1025526" y="5083290"/>
            <a:ext cx="91449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buNone/>
            </a:pPr>
            <a:r>
              <a:rPr lang="en-GB" sz="2000" dirty="0" smtClean="0">
                <a:solidFill>
                  <a:srgbClr val="B81100"/>
                </a:solidFill>
                <a:latin typeface="Times" pitchFamily="18" charset="0"/>
              </a:rPr>
              <a:t>Erasmus+ project 609557-EPP-1-2019-1-LV-EPPKA2-CBHE-JP</a:t>
            </a:r>
          </a:p>
          <a:p>
            <a:pPr algn="ctr">
              <a:buNone/>
            </a:pPr>
            <a:r>
              <a:rPr lang="en-GB" sz="2000" dirty="0" smtClean="0">
                <a:solidFill>
                  <a:srgbClr val="B81100"/>
                </a:solidFill>
                <a:latin typeface="Times" pitchFamily="18" charset="0"/>
              </a:rPr>
              <a:t>“Development </a:t>
            </a:r>
            <a:r>
              <a:rPr lang="en-GB" sz="2000" dirty="0">
                <a:solidFill>
                  <a:srgbClr val="B81100"/>
                </a:solidFill>
                <a:latin typeface="Times" pitchFamily="18" charset="0"/>
              </a:rPr>
              <a:t>of practically-oriented student-centred education in the field of modelling of Cyber-Physical Systems", </a:t>
            </a:r>
            <a:r>
              <a:rPr lang="en-GB" sz="2000" dirty="0" err="1" smtClean="0">
                <a:solidFill>
                  <a:srgbClr val="B81100"/>
                </a:solidFill>
                <a:latin typeface="Times" pitchFamily="18" charset="0"/>
              </a:rPr>
              <a:t>Acronim</a:t>
            </a:r>
            <a:r>
              <a:rPr lang="en-GB" sz="2000" dirty="0" smtClean="0">
                <a:solidFill>
                  <a:srgbClr val="B81100"/>
                </a:solidFill>
                <a:latin typeface="Times" pitchFamily="18" charset="0"/>
              </a:rPr>
              <a:t> “</a:t>
            </a:r>
            <a:r>
              <a:rPr lang="en-GB" sz="2000" dirty="0" err="1" smtClean="0">
                <a:solidFill>
                  <a:srgbClr val="B81100"/>
                </a:solidFill>
                <a:latin typeface="Times" pitchFamily="18" charset="0"/>
              </a:rPr>
              <a:t>CybPhys</a:t>
            </a:r>
            <a:r>
              <a:rPr lang="en-GB" sz="2000" dirty="0" smtClean="0">
                <a:solidFill>
                  <a:srgbClr val="B81100"/>
                </a:solidFill>
                <a:latin typeface="Times" pitchFamily="18" charset="0"/>
              </a:rPr>
              <a:t>”</a:t>
            </a:r>
            <a:endParaRPr lang="uk-UA" sz="2000" dirty="0">
              <a:solidFill>
                <a:srgbClr val="B81100"/>
              </a:solidFill>
              <a:latin typeface="Times" pitchFamily="18" charset="0"/>
            </a:endParaRPr>
          </a:p>
        </p:txBody>
      </p:sp>
      <p:pic>
        <p:nvPicPr>
          <p:cNvPr id="12295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366" y="297586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Номер слайда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64763" y="7164388"/>
            <a:ext cx="527050" cy="40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D1CD9FEF-CA86-4E4A-A9AC-263409254558}" type="slidenum">
              <a:rPr lang="sv-SE" altLang="ru-RU" sz="1000" b="0">
                <a:solidFill>
                  <a:schemeClr val="tx2"/>
                </a:solidFill>
                <a:latin typeface="Verdana" pitchFamily="34" charset="0"/>
              </a:rPr>
              <a:pPr/>
              <a:t>1</a:t>
            </a:fld>
            <a:endParaRPr lang="sv-SE" altLang="ru-RU" sz="1000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738" y="610635"/>
            <a:ext cx="2785977" cy="4961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15" y="308777"/>
            <a:ext cx="1901117" cy="11921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4307" y="3549006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0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7CEEF9E3-0EEF-467A-8D8B-59CCE5E06092}" type="slidenum">
              <a:rPr lang="uk-UA" altLang="uk-UA" sz="1000" b="0" smtClean="0">
                <a:solidFill>
                  <a:schemeClr val="tx2"/>
                </a:solidFill>
                <a:latin typeface="Verdana" pitchFamily="34" charset="0"/>
              </a:rPr>
              <a:pPr/>
              <a:t>2</a:t>
            </a:fld>
            <a:endParaRPr lang="uk-UA" altLang="uk-UA" sz="1000" b="0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676843" y="1454159"/>
            <a:ext cx="6046788" cy="7858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uk-UA" sz="3200" b="1" kern="1200" dirty="0" smtClean="0">
                <a:solidFill>
                  <a:schemeClr val="accent1"/>
                </a:solidFill>
                <a:latin typeface="Times" pitchFamily="18" charset="0"/>
                <a:cs typeface="Times New Roman" pitchFamily="18" charset="0"/>
              </a:rPr>
              <a:t>SMSE progress</a:t>
            </a:r>
            <a:endParaRPr lang="uk-UA" altLang="uk-UA" sz="3200" b="1" kern="1200" dirty="0">
              <a:solidFill>
                <a:schemeClr val="accent1"/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622824" y="2843245"/>
            <a:ext cx="6321250" cy="130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0" rIns="104287" bIns="52144" anchor="ctr">
            <a:spAutoFit/>
          </a:bodyPr>
          <a:lstStyle>
            <a:lvl1pPr marL="520700" indent="-5207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uk-UA" sz="1600" dirty="0"/>
              <a:t>	</a:t>
            </a:r>
            <a:r>
              <a:rPr lang="uk-UA" altLang="uk-UA" dirty="0"/>
              <a:t>1. </a:t>
            </a:r>
            <a:r>
              <a:rPr lang="en-US" altLang="uk-UA" dirty="0" smtClean="0"/>
              <a:t> SMSE  development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uk-UA" dirty="0" smtClean="0"/>
              <a:t>	</a:t>
            </a:r>
            <a:r>
              <a:rPr lang="uk-UA" altLang="uk-UA" dirty="0" smtClean="0"/>
              <a:t>2. </a:t>
            </a:r>
            <a:r>
              <a:rPr lang="en-US" altLang="uk-UA" dirty="0" smtClean="0"/>
              <a:t> SMSE manual  development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uk-UA" dirty="0"/>
              <a:t>	</a:t>
            </a:r>
          </a:p>
        </p:txBody>
      </p:sp>
      <p:pic>
        <p:nvPicPr>
          <p:cNvPr id="1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132" y="328633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504" y="641682"/>
            <a:ext cx="2785977" cy="49619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4" y="262636"/>
            <a:ext cx="1901117" cy="119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13129"/>
      </p:ext>
    </p:extLst>
  </p:cSld>
  <p:clrMapOvr>
    <a:masterClrMapping/>
  </p:clrMapOvr>
  <p:transition advTm="10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366" y="297586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Номер слайда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64763" y="7164388"/>
            <a:ext cx="527050" cy="40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D1CD9FEF-CA86-4E4A-A9AC-263409254558}" type="slidenum">
              <a:rPr lang="sv-SE" altLang="ru-RU" sz="1000" b="0">
                <a:solidFill>
                  <a:schemeClr val="tx2"/>
                </a:solidFill>
                <a:latin typeface="Verdana" pitchFamily="34" charset="0"/>
              </a:rPr>
              <a:pPr/>
              <a:t>3</a:t>
            </a:fld>
            <a:endParaRPr lang="sv-SE" altLang="ru-RU" sz="1000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738" y="610635"/>
            <a:ext cx="2785977" cy="4961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7" y="263271"/>
            <a:ext cx="1901117" cy="1192198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25321" y="1680894"/>
            <a:ext cx="8585746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1042988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504825" indent="-209550" defTabSz="1042988" eaLnBrk="0" hangingPunct="0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754063" indent="-260350" defTabSz="1042988" eaLnBrk="0" hangingPunct="0">
              <a:spcBef>
                <a:spcPts val="600"/>
              </a:spcBef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030288" indent="-261938" defTabSz="1042988" eaLnBrk="0" hangingPunct="0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1281113" indent="-260350" defTabSz="1042988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17383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1955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26527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1099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uk-UA" sz="3200" dirty="0" smtClean="0">
                <a:solidFill>
                  <a:schemeClr val="accent1"/>
                </a:solidFill>
                <a:latin typeface="Times" pitchFamily="18" charset="0"/>
                <a:cs typeface="Times New Roman" pitchFamily="18" charset="0"/>
              </a:rPr>
              <a:t>SMSE architecture</a:t>
            </a:r>
          </a:p>
        </p:txBody>
      </p:sp>
      <p:sp>
        <p:nvSpPr>
          <p:cNvPr id="5" name="Овал 4"/>
          <p:cNvSpPr/>
          <p:nvPr/>
        </p:nvSpPr>
        <p:spPr>
          <a:xfrm>
            <a:off x="2840383" y="3142276"/>
            <a:ext cx="561662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dirty="0"/>
              <a:t>Account Management </a:t>
            </a:r>
            <a:r>
              <a:rPr lang="en-US" sz="2000" b="0" dirty="0" smtClean="0"/>
              <a:t>system</a:t>
            </a:r>
            <a:endParaRPr lang="en-US" sz="2000" b="0" dirty="0"/>
          </a:p>
          <a:p>
            <a:pPr algn="ctr"/>
            <a:r>
              <a:rPr lang="en-US" sz="2000" dirty="0"/>
              <a:t>(Moodle </a:t>
            </a:r>
            <a:r>
              <a:rPr lang="en-GB" sz="2000" dirty="0"/>
              <a:t>Learning Platform </a:t>
            </a:r>
            <a:r>
              <a:rPr lang="en-GB" sz="2000" b="0" dirty="0"/>
              <a:t> </a:t>
            </a:r>
            <a:r>
              <a:rPr lang="en-US" sz="2000" dirty="0" smtClean="0"/>
              <a:t>) </a:t>
            </a:r>
            <a:endParaRPr lang="ru-RU" sz="2000" dirty="0"/>
          </a:p>
        </p:txBody>
      </p:sp>
      <p:sp>
        <p:nvSpPr>
          <p:cNvPr id="13" name="Овал 12"/>
          <p:cNvSpPr/>
          <p:nvPr/>
        </p:nvSpPr>
        <p:spPr>
          <a:xfrm>
            <a:off x="2840663" y="4366412"/>
            <a:ext cx="561662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dirty="0" smtClean="0"/>
              <a:t>Tools </a:t>
            </a:r>
            <a:r>
              <a:rPr lang="en-US" sz="2000" b="0" dirty="0"/>
              <a:t>Support </a:t>
            </a:r>
            <a:r>
              <a:rPr lang="en-US" sz="2000" b="0" dirty="0" smtClean="0"/>
              <a:t>system </a:t>
            </a:r>
            <a:endParaRPr lang="en-US" sz="2000" b="0" dirty="0"/>
          </a:p>
          <a:p>
            <a:pPr algn="ctr"/>
            <a:r>
              <a:rPr lang="en-US" sz="2000" dirty="0"/>
              <a:t>(</a:t>
            </a:r>
            <a:r>
              <a:rPr lang="en-US" sz="2000" dirty="0" err="1"/>
              <a:t>Jupyter</a:t>
            </a:r>
            <a:r>
              <a:rPr lang="en-US" sz="2000" dirty="0"/>
              <a:t> platform </a:t>
            </a:r>
            <a:r>
              <a:rPr lang="en-US" sz="2000" dirty="0" smtClean="0"/>
              <a:t>)</a:t>
            </a:r>
            <a:endParaRPr lang="ru-RU" sz="2000" dirty="0"/>
          </a:p>
        </p:txBody>
      </p:sp>
      <p:sp>
        <p:nvSpPr>
          <p:cNvPr id="15" name="Овал 14"/>
          <p:cNvSpPr/>
          <p:nvPr/>
        </p:nvSpPr>
        <p:spPr>
          <a:xfrm>
            <a:off x="2855140" y="5540244"/>
            <a:ext cx="5616624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0" dirty="0"/>
              <a:t>Content </a:t>
            </a:r>
          </a:p>
          <a:p>
            <a:pPr algn="ctr"/>
            <a:r>
              <a:rPr lang="ru-RU" sz="2000" dirty="0" smtClean="0"/>
              <a:t>(</a:t>
            </a:r>
            <a:r>
              <a:rPr lang="en-US" sz="2000" b="0" dirty="0" smtClean="0"/>
              <a:t>Interactive courses like </a:t>
            </a:r>
            <a:br>
              <a:rPr lang="en-US" sz="2000" b="0" dirty="0" smtClean="0"/>
            </a:br>
            <a:r>
              <a:rPr lang="en-US" sz="2000" dirty="0" err="1" smtClean="0"/>
              <a:t>Jupyter</a:t>
            </a:r>
            <a:r>
              <a:rPr lang="en-US" sz="2000" dirty="0" smtClean="0"/>
              <a:t> notebook)</a:t>
            </a:r>
            <a:endParaRPr lang="ru-RU" sz="2000" dirty="0"/>
          </a:p>
        </p:txBody>
      </p:sp>
      <p:sp>
        <p:nvSpPr>
          <p:cNvPr id="17" name="Левая круглая скобка 16"/>
          <p:cNvSpPr/>
          <p:nvPr/>
        </p:nvSpPr>
        <p:spPr>
          <a:xfrm>
            <a:off x="2474873" y="3138545"/>
            <a:ext cx="261742" cy="3168352"/>
          </a:xfrm>
          <a:prstGeom prst="leftBracket">
            <a:avLst/>
          </a:prstGeom>
          <a:solidFill>
            <a:schemeClr val="bg1"/>
          </a:solidFill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89198" y="3523546"/>
            <a:ext cx="553998" cy="26010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SMSE architecture</a:t>
            </a:r>
            <a:endParaRPr lang="ru-RU" dirty="0">
              <a:solidFill>
                <a:srgbClr val="00B0F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80653" y="3614289"/>
            <a:ext cx="25973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80653" y="4824534"/>
            <a:ext cx="25973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95410" y="5978046"/>
            <a:ext cx="25973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2954" y="2345788"/>
            <a:ext cx="685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Main idea and task – embedding </a:t>
            </a:r>
            <a:r>
              <a:rPr lang="en-US" sz="2000" dirty="0" err="1" smtClean="0">
                <a:solidFill>
                  <a:srgbClr val="002060"/>
                </a:solidFill>
              </a:rPr>
              <a:t>Jupyter</a:t>
            </a:r>
            <a:r>
              <a:rPr lang="en-US" sz="2000" dirty="0" smtClean="0">
                <a:solidFill>
                  <a:srgbClr val="002060"/>
                </a:solidFill>
              </a:rPr>
              <a:t> platform to Moodle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03644" y="2541618"/>
            <a:ext cx="3046046" cy="378565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0" dirty="0" smtClean="0"/>
              <a:t>Moodle</a:t>
            </a:r>
            <a:endParaRPr lang="ru-RU" b="0" dirty="0"/>
          </a:p>
        </p:txBody>
      </p:sp>
      <p:pic>
        <p:nvPicPr>
          <p:cNvPr id="12295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366" y="297586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Номер слайда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64763" y="7164388"/>
            <a:ext cx="527050" cy="40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D1CD9FEF-CA86-4E4A-A9AC-263409254558}" type="slidenum">
              <a:rPr lang="sv-SE" altLang="ru-RU" sz="1000" b="0">
                <a:solidFill>
                  <a:schemeClr val="tx2"/>
                </a:solidFill>
                <a:latin typeface="Verdana" pitchFamily="34" charset="0"/>
              </a:rPr>
              <a:pPr/>
              <a:t>4</a:t>
            </a:fld>
            <a:endParaRPr lang="sv-SE" altLang="ru-RU" sz="1000" b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738" y="610635"/>
            <a:ext cx="2785977" cy="49619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77" y="263271"/>
            <a:ext cx="1901117" cy="1192198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25321" y="1299254"/>
            <a:ext cx="8585746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1042988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504825" indent="-209550" defTabSz="1042988" eaLnBrk="0" hangingPunct="0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754063" indent="-260350" defTabSz="1042988" eaLnBrk="0" hangingPunct="0">
              <a:spcBef>
                <a:spcPts val="600"/>
              </a:spcBef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030288" indent="-261938" defTabSz="1042988" eaLnBrk="0" hangingPunct="0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1281113" indent="-260350" defTabSz="1042988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17383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1955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26527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1099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uk-UA" sz="3200" dirty="0" smtClean="0">
                <a:solidFill>
                  <a:schemeClr val="accent1"/>
                </a:solidFill>
                <a:latin typeface="Times" pitchFamily="18" charset="0"/>
                <a:cs typeface="Times New Roman" pitchFamily="18" charset="0"/>
              </a:rPr>
              <a:t>SMSE data flow diagram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06918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809402" y="2587337"/>
            <a:ext cx="2493991" cy="7657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Course topic documents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473698" y="3730021"/>
            <a:ext cx="2880320" cy="7657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Intermediate </a:t>
            </a:r>
            <a:r>
              <a:rPr lang="en-US" dirty="0"/>
              <a:t>storage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074098" y="2467708"/>
            <a:ext cx="2493991" cy="7657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r>
              <a:rPr lang="en-US" dirty="0" smtClean="0"/>
              <a:t> Lab documents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166366" y="4931965"/>
            <a:ext cx="2493991" cy="76579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r>
              <a:rPr lang="en-US" dirty="0" smtClean="0"/>
              <a:t> Lab documents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149122" y="3747714"/>
            <a:ext cx="920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601172" y="3747714"/>
            <a:ext cx="920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Users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074098" y="2468708"/>
            <a:ext cx="3384376" cy="385856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b="0" dirty="0" err="1" smtClean="0"/>
              <a:t>Jupyter</a:t>
            </a:r>
            <a:r>
              <a:rPr lang="en-US" b="0" dirty="0" smtClean="0"/>
              <a:t> platform</a:t>
            </a:r>
            <a:endParaRPr lang="ru-RU" b="0" dirty="0"/>
          </a:p>
        </p:txBody>
      </p:sp>
      <p:sp>
        <p:nvSpPr>
          <p:cNvPr id="25" name="Двойная стрелка влево/вправо 24"/>
          <p:cNvSpPr/>
          <p:nvPr/>
        </p:nvSpPr>
        <p:spPr>
          <a:xfrm rot="2034936" flipH="1" flipV="1">
            <a:off x="2360123" y="3395776"/>
            <a:ext cx="1152128" cy="6684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лево/вправо 28"/>
          <p:cNvSpPr/>
          <p:nvPr/>
        </p:nvSpPr>
        <p:spPr>
          <a:xfrm rot="19153857" flipH="1" flipV="1">
            <a:off x="5883802" y="3018891"/>
            <a:ext cx="1152128" cy="6684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войная стрелка влево/вправо 29"/>
          <p:cNvSpPr/>
          <p:nvPr/>
        </p:nvSpPr>
        <p:spPr>
          <a:xfrm rot="2034936" flipH="1" flipV="1">
            <a:off x="5838539" y="4597720"/>
            <a:ext cx="1152128" cy="6684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3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385466" y="1296552"/>
            <a:ext cx="8585746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1042988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504825" indent="-209550" defTabSz="1042988" eaLnBrk="0" hangingPunct="0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754063" indent="-260350" defTabSz="1042988" eaLnBrk="0" hangingPunct="0">
              <a:spcBef>
                <a:spcPts val="600"/>
              </a:spcBef>
              <a:buClr>
                <a:schemeClr val="accent2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030288" indent="-261938" defTabSz="1042988" eaLnBrk="0" hangingPunct="0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1281113" indent="-260350" defTabSz="1042988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17383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1955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26527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109913" indent="-260350" defTabSz="10429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uk-UA" sz="3200" dirty="0" smtClean="0">
                <a:solidFill>
                  <a:schemeClr val="accent1"/>
                </a:solidFill>
                <a:latin typeface="Times" pitchFamily="18" charset="0"/>
                <a:cs typeface="Times New Roman" pitchFamily="18" charset="0"/>
              </a:rPr>
              <a:t>SMSE deployment diagram</a:t>
            </a:r>
            <a:endParaRPr lang="uk-UA" altLang="uk-UA" sz="3200" dirty="0">
              <a:solidFill>
                <a:schemeClr val="accent1"/>
              </a:solidFill>
              <a:latin typeface="Times" pitchFamily="18" charset="0"/>
              <a:cs typeface="Times New Roman" pitchFamily="18" charset="0"/>
            </a:endParaRP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132" y="328633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504" y="641682"/>
            <a:ext cx="2785977" cy="4961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4" y="262636"/>
            <a:ext cx="1901117" cy="1192198"/>
          </a:xfrm>
          <a:prstGeom prst="rect">
            <a:avLst/>
          </a:prstGeom>
        </p:spPr>
      </p:pic>
      <p:sp>
        <p:nvSpPr>
          <p:cNvPr id="14" name="Номер слайда 5"/>
          <p:cNvSpPr txBox="1">
            <a:spLocks/>
          </p:cNvSpPr>
          <p:nvPr/>
        </p:nvSpPr>
        <p:spPr bwMode="auto">
          <a:xfrm>
            <a:off x="7662466" y="7006702"/>
            <a:ext cx="2494756" cy="40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" pitchFamily="18" charset="0"/>
                <a:ea typeface="MS PGothic" pitchFamily="34" charset="-128"/>
                <a:cs typeface="+mn-cs"/>
              </a:defRPr>
            </a:lvl9pPr>
          </a:lstStyle>
          <a:p>
            <a:pPr algn="r"/>
            <a:fld id="{7CEEF9E3-0EEF-467A-8D8B-59CCE5E06092}" type="slidenum">
              <a:rPr lang="uk-UA" altLang="uk-UA" sz="1000" b="0" smtClean="0">
                <a:solidFill>
                  <a:schemeClr val="tx2"/>
                </a:solidFill>
                <a:latin typeface="Verdana" pitchFamily="34" charset="0"/>
              </a:rPr>
              <a:pPr algn="r"/>
              <a:t>5</a:t>
            </a:fld>
            <a:endParaRPr lang="uk-UA" altLang="uk-UA" sz="1000" b="0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pic>
        <p:nvPicPr>
          <p:cNvPr id="13" name="Google Shape;75;p14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41450" y="1998895"/>
            <a:ext cx="9131796" cy="5318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29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Номер слайда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64763" y="7164388"/>
            <a:ext cx="527050" cy="40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41E02F3C-792F-44C9-ABF6-8F9662152B34}" type="slidenum">
              <a:rPr lang="sv-SE" altLang="ru-RU" sz="1000" b="0">
                <a:solidFill>
                  <a:schemeClr val="tx2"/>
                </a:solidFill>
                <a:latin typeface="Verdana" pitchFamily="34" charset="0"/>
              </a:rPr>
              <a:pPr/>
              <a:t>6</a:t>
            </a:fld>
            <a:endParaRPr lang="sv-SE" altLang="ru-RU" sz="1000" b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2623" name="Rectangle 2"/>
          <p:cNvSpPr>
            <a:spLocks noChangeArrowheads="1"/>
          </p:cNvSpPr>
          <p:nvPr/>
        </p:nvSpPr>
        <p:spPr bwMode="auto">
          <a:xfrm>
            <a:off x="3403600" y="3925888"/>
            <a:ext cx="10691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endParaRPr lang="ru-RU" altLang="ru-RU"/>
          </a:p>
        </p:txBody>
      </p:sp>
      <p:pic>
        <p:nvPicPr>
          <p:cNvPr id="11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20" y="240254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2" y="553303"/>
            <a:ext cx="2785977" cy="49619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9" y="240254"/>
            <a:ext cx="1901117" cy="1192198"/>
          </a:xfrm>
          <a:prstGeom prst="rect">
            <a:avLst/>
          </a:prstGeom>
        </p:spPr>
      </p:pic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7003221" y="3934518"/>
            <a:ext cx="339031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Verdana" pitchFamily="34" charset="0"/>
              <a:buChar char="-"/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2"/>
              </a:buClr>
              <a:buSzPct val="9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Verdana" pitchFamily="34" charset="0"/>
              <a:buChar char="–"/>
              <a:defRPr sz="16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en-US" sz="2400" dirty="0" smtClean="0">
                <a:solidFill>
                  <a:schemeClr val="accent1"/>
                </a:solidFill>
                <a:latin typeface="Times" pitchFamily="18" charset="0"/>
                <a:cs typeface="Times New Roman" pitchFamily="18" charset="0"/>
              </a:rPr>
              <a:t>SMSE middleman diagram</a:t>
            </a:r>
            <a:endParaRPr lang="en-US" sz="2400" dirty="0">
              <a:solidFill>
                <a:schemeClr val="accent1"/>
              </a:solidFill>
              <a:latin typeface="Times" pitchFamily="18" charset="0"/>
              <a:cs typeface="Times New Roman" pitchFamily="18" charset="0"/>
            </a:endParaRPr>
          </a:p>
        </p:txBody>
      </p:sp>
      <p:pic>
        <p:nvPicPr>
          <p:cNvPr id="10" name="Google Shape;89;p16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1899" y="1758099"/>
            <a:ext cx="6301321" cy="5680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94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7CEEF9E3-0EEF-467A-8D8B-59CCE5E06092}" type="slidenum">
              <a:rPr lang="uk-UA" altLang="uk-UA" sz="1000" b="0" smtClean="0">
                <a:solidFill>
                  <a:schemeClr val="tx2"/>
                </a:solidFill>
                <a:latin typeface="Verdana" pitchFamily="34" charset="0"/>
              </a:rPr>
              <a:pPr/>
              <a:t>7</a:t>
            </a:fld>
            <a:endParaRPr lang="uk-UA" altLang="uk-UA" sz="1000" b="0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321570" y="1843116"/>
            <a:ext cx="6046788" cy="7858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uk-UA" sz="3200" b="1" kern="1200" dirty="0" smtClean="0">
                <a:solidFill>
                  <a:schemeClr val="accent1"/>
                </a:solidFill>
                <a:latin typeface="Times" pitchFamily="18" charset="0"/>
                <a:cs typeface="Times New Roman" pitchFamily="18" charset="0"/>
              </a:rPr>
              <a:t>SMSE manual</a:t>
            </a:r>
            <a:endParaRPr lang="uk-UA" altLang="uk-UA" sz="3200" b="1" kern="1200" dirty="0">
              <a:solidFill>
                <a:schemeClr val="accent1"/>
              </a:solidFill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539612" y="3016027"/>
            <a:ext cx="6321250" cy="130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4287" tIns="0" rIns="104287" bIns="52144" anchor="ctr">
            <a:spAutoFit/>
          </a:bodyPr>
          <a:lstStyle>
            <a:lvl1pPr marL="520700" indent="-5207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uk-UA" sz="1600" dirty="0"/>
              <a:t>	</a:t>
            </a:r>
            <a:r>
              <a:rPr lang="uk-UA" altLang="uk-UA" dirty="0"/>
              <a:t>1. </a:t>
            </a:r>
            <a:r>
              <a:rPr lang="en-US" altLang="uk-UA" dirty="0" smtClean="0"/>
              <a:t> SMSE  overview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uk-UA" dirty="0" smtClean="0"/>
              <a:t>	</a:t>
            </a:r>
            <a:r>
              <a:rPr lang="uk-UA" altLang="uk-UA" dirty="0" smtClean="0"/>
              <a:t>2. </a:t>
            </a:r>
            <a:r>
              <a:rPr lang="en-US" altLang="uk-UA" dirty="0" err="1" smtClean="0"/>
              <a:t>Jupyter</a:t>
            </a:r>
            <a:r>
              <a:rPr lang="en-US" altLang="uk-UA" dirty="0" smtClean="0"/>
              <a:t> Notebook manual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altLang="uk-UA" dirty="0"/>
              <a:t>	</a:t>
            </a:r>
            <a:r>
              <a:rPr lang="en-US" altLang="uk-UA" dirty="0" smtClean="0"/>
              <a:t>3. SMSE using</a:t>
            </a:r>
            <a:endParaRPr lang="en-US" altLang="uk-UA" dirty="0" smtClean="0"/>
          </a:p>
        </p:txBody>
      </p:sp>
      <p:pic>
        <p:nvPicPr>
          <p:cNvPr id="1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132" y="328633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504" y="641682"/>
            <a:ext cx="2785977" cy="49619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94" y="262636"/>
            <a:ext cx="1901117" cy="119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13136"/>
      </p:ext>
    </p:extLst>
  </p:cSld>
  <p:clrMapOvr>
    <a:masterClrMapping/>
  </p:clrMapOvr>
  <p:transition advTm="10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>
          <a:xfrm>
            <a:off x="1108075" y="2545407"/>
            <a:ext cx="8589963" cy="5461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uk-UA" sz="2400" b="1" dirty="0" smtClean="0">
                <a:solidFill>
                  <a:srgbClr val="000099"/>
                </a:solidFill>
              </a:rPr>
              <a:t>Contact information:</a:t>
            </a:r>
            <a:endParaRPr lang="ru-RU" altLang="uk-UA" sz="3086" b="1" dirty="0">
              <a:solidFill>
                <a:srgbClr val="000099"/>
              </a:solidFill>
            </a:endParaRPr>
          </a:p>
        </p:txBody>
      </p:sp>
      <p:sp>
        <p:nvSpPr>
          <p:cNvPr id="2662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18" charset="0"/>
                <a:ea typeface="MS PGothic" pitchFamily="34" charset="-128"/>
              </a:defRPr>
            </a:lvl9pPr>
          </a:lstStyle>
          <a:p>
            <a:fld id="{5E53B6A0-AB53-4B7A-84D7-A76F3C4E7FFB}" type="slidenum">
              <a:rPr lang="uk-UA" altLang="uk-UA" sz="1000" b="0">
                <a:solidFill>
                  <a:schemeClr val="tx2"/>
                </a:solidFill>
                <a:latin typeface="Verdana" pitchFamily="34" charset="0"/>
              </a:rPr>
              <a:pPr/>
              <a:t>8</a:t>
            </a:fld>
            <a:endParaRPr lang="uk-UA" altLang="uk-UA" sz="1000" b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59396" name="Rectangle 6"/>
          <p:cNvSpPr>
            <a:spLocks noChangeArrowheads="1"/>
          </p:cNvSpPr>
          <p:nvPr/>
        </p:nvSpPr>
        <p:spPr bwMode="auto">
          <a:xfrm>
            <a:off x="9948863" y="1731963"/>
            <a:ext cx="184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anchor="ctr">
            <a:spAutoFit/>
          </a:bodyPr>
          <a:lstStyle/>
          <a:p>
            <a:pPr algn="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altLang="uk-UA" sz="2646"/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2078038" y="3059757"/>
            <a:ext cx="7859712" cy="1125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tIns="0">
            <a:spAutoFit/>
          </a:bodyPr>
          <a:lstStyle/>
          <a:p>
            <a:pPr marL="377979" indent="-377979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2646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1984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Chernihiv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National University of Technology</a:t>
            </a:r>
            <a:r>
              <a:rPr lang="uk-UA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uk-UA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14035</a:t>
            </a: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Ukraine, </a:t>
            </a:r>
            <a:r>
              <a:rPr lang="en-US" sz="1984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Chernihiv</a:t>
            </a: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Shevchenko Str.</a:t>
            </a: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95</a:t>
            </a:r>
          </a:p>
          <a:p>
            <a:pPr marL="377979" indent="-377979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site</a:t>
            </a: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   </a:t>
            </a:r>
            <a:r>
              <a:rPr lang="en-US" sz="1984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www.stu.cn</a:t>
            </a:r>
            <a:r>
              <a:rPr lang="en-US" sz="1984" u="sng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.ua 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096963" y="4266257"/>
            <a:ext cx="85915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52144" rIns="104287" bIns="52144" anchor="ctr"/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Verdana" charset="0"/>
                <a:ea typeface="MS PGothic" pitchFamily="34" charset="-128"/>
                <a:cs typeface="ＭＳ Ｐゴシック" charset="0"/>
              </a:defRPr>
            </a:lvl5pPr>
            <a:lvl6pPr marL="4572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B81100"/>
                </a:solidFill>
                <a:latin typeface="Verdana" charset="0"/>
              </a:defRPr>
            </a:lvl6pPr>
            <a:lvl7pPr marL="9144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B81100"/>
                </a:solidFill>
                <a:latin typeface="Verdana" charset="0"/>
              </a:defRPr>
            </a:lvl7pPr>
            <a:lvl8pPr marL="13716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B81100"/>
                </a:solidFill>
                <a:latin typeface="Verdana" charset="0"/>
              </a:defRPr>
            </a:lvl8pPr>
            <a:lvl9pPr marL="1828800" algn="l" defTabSz="1042988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B81100"/>
                </a:solidFill>
                <a:latin typeface="Verdana" charset="0"/>
              </a:defRPr>
            </a:lvl9pPr>
          </a:lstStyle>
          <a:p>
            <a:pPr algn="ctr" eaLnBrk="1" hangingPunct="1">
              <a:defRPr/>
            </a:pPr>
            <a:r>
              <a:rPr lang="en-US" altLang="uk-UA" sz="2000" kern="0" dirty="0" err="1" smtClean="0">
                <a:solidFill>
                  <a:srgbClr val="000099"/>
                </a:solidFill>
              </a:rPr>
              <a:t>CybPhys</a:t>
            </a:r>
            <a:r>
              <a:rPr lang="en-US" altLang="uk-UA" sz="2000" kern="0" dirty="0" smtClean="0">
                <a:solidFill>
                  <a:srgbClr val="000099"/>
                </a:solidFill>
              </a:rPr>
              <a:t> project contacts:</a:t>
            </a:r>
            <a:endParaRPr lang="ru-RU" altLang="uk-UA" sz="2000" kern="0" dirty="0">
              <a:solidFill>
                <a:srgbClr val="000099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33713" y="4815532"/>
            <a:ext cx="5343525" cy="113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77979" indent="-377979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1984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Volodymyr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984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Kazymyr</a:t>
            </a:r>
            <a:endParaRPr lang="en-US" sz="1984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77979" indent="-377979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1984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+38 050 344 43 77</a:t>
            </a:r>
            <a:endParaRPr lang="ru-RU" sz="1984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77979" indent="-377979" eaLnBrk="1" hangingPunct="1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uk-UA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mail</a:t>
            </a:r>
            <a:r>
              <a:rPr lang="ru-RU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vvkazymyr@gmail.com</a:t>
            </a:r>
            <a:r>
              <a:rPr lang="en-US" sz="1984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220" y="240254"/>
            <a:ext cx="3390318" cy="96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592" y="553303"/>
            <a:ext cx="2785977" cy="4961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9" y="240254"/>
            <a:ext cx="1901117" cy="1192198"/>
          </a:xfrm>
          <a:prstGeom prst="rect">
            <a:avLst/>
          </a:prstGeom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H Eng Logo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TH - without footer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4393</TotalTime>
  <Words>126</Words>
  <Application>Microsoft Office PowerPoint</Application>
  <PresentationFormat>Произвольный</PresentationFormat>
  <Paragraphs>66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Times</vt:lpstr>
      <vt:lpstr>Times New Roman</vt:lpstr>
      <vt:lpstr>Verdana</vt:lpstr>
      <vt:lpstr>Wingdings</vt:lpstr>
      <vt:lpstr>KTH Eng Logo</vt:lpstr>
      <vt:lpstr>KTH - without footer</vt:lpstr>
      <vt:lpstr>Тема Office</vt:lpstr>
      <vt:lpstr>Презентация PowerPoint</vt:lpstr>
      <vt:lpstr>SMSE progress</vt:lpstr>
      <vt:lpstr>Презентация PowerPoint</vt:lpstr>
      <vt:lpstr>Презентация PowerPoint</vt:lpstr>
      <vt:lpstr>Презентация PowerPoint</vt:lpstr>
      <vt:lpstr>Презентация PowerPoint</vt:lpstr>
      <vt:lpstr>SMSE manual</vt:lpstr>
      <vt:lpstr>Contact information:</vt:lpstr>
    </vt:vector>
  </TitlesOfParts>
  <Company>Kungliga Tekniska Högskolan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mariaq</dc:creator>
  <cp:lastModifiedBy>workinPc</cp:lastModifiedBy>
  <cp:revision>403</cp:revision>
  <cp:lastPrinted>2011-12-06T16:12:49Z</cp:lastPrinted>
  <dcterms:created xsi:type="dcterms:W3CDTF">2010-08-19T10:37:05Z</dcterms:created>
  <dcterms:modified xsi:type="dcterms:W3CDTF">2022-05-11T13:00:19Z</dcterms:modified>
</cp:coreProperties>
</file>