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327" r:id="rId3"/>
    <p:sldId id="352" r:id="rId4"/>
    <p:sldId id="353" r:id="rId5"/>
    <p:sldId id="354" r:id="rId6"/>
    <p:sldId id="355" r:id="rId7"/>
    <p:sldId id="356" r:id="rId8"/>
    <p:sldId id="349" r:id="rId9"/>
    <p:sldId id="328" r:id="rId10"/>
    <p:sldId id="329" r:id="rId11"/>
    <p:sldId id="330" r:id="rId12"/>
    <p:sldId id="346" r:id="rId13"/>
    <p:sldId id="347" r:id="rId14"/>
    <p:sldId id="348" r:id="rId15"/>
    <p:sldId id="321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300"/>
    <a:srgbClr val="FFFFFF"/>
    <a:srgbClr val="671569"/>
    <a:srgbClr val="40344A"/>
    <a:srgbClr val="87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4238" autoAdjust="0"/>
  </p:normalViewPr>
  <p:slideViewPr>
    <p:cSldViewPr snapToGrid="0">
      <p:cViewPr varScale="1">
        <p:scale>
          <a:sx n="68" d="100"/>
          <a:sy n="68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7BDD-ECAA-422C-9820-B5DE5D34993D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9F9B-64BD-4BC4-8109-B89A77D15E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13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7BDD-ECAA-422C-9820-B5DE5D34993D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9F9B-64BD-4BC4-8109-B89A77D15E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69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7BDD-ECAA-422C-9820-B5DE5D34993D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9F9B-64BD-4BC4-8109-B89A77D15E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274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7BDD-ECAA-422C-9820-B5DE5D34993D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9F9B-64BD-4BC4-8109-B89A77D15E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47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7BDD-ECAA-422C-9820-B5DE5D34993D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9F9B-64BD-4BC4-8109-B89A77D15E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30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7BDD-ECAA-422C-9820-B5DE5D34993D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9F9B-64BD-4BC4-8109-B89A77D15E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01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7BDD-ECAA-422C-9820-B5DE5D34993D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9F9B-64BD-4BC4-8109-B89A77D15E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16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7BDD-ECAA-422C-9820-B5DE5D34993D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9F9B-64BD-4BC4-8109-B89A77D15E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636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7BDD-ECAA-422C-9820-B5DE5D34993D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9F9B-64BD-4BC4-8109-B89A77D15E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92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7BDD-ECAA-422C-9820-B5DE5D34993D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9F9B-64BD-4BC4-8109-B89A77D15E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43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7BDD-ECAA-422C-9820-B5DE5D34993D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9F9B-64BD-4BC4-8109-B89A77D15E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158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7BDD-ECAA-422C-9820-B5DE5D34993D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9F9B-64BD-4BC4-8109-B89A77D15E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608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425"/>
            <a:ext cx="1408175" cy="14081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52400" y="186206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fornian FB" panose="0207040306080B030204" pitchFamily="18" charset="0"/>
              </a:rPr>
              <a:t> </a:t>
            </a:r>
            <a:endParaRPr lang="ru-RU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3492620"/>
            <a:ext cx="12192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>
                <a:latin typeface="Californian FB" panose="0207040306080B030204" pitchFamily="18" charset="0"/>
              </a:rPr>
              <a:t>Kryvyi</a:t>
            </a:r>
            <a:r>
              <a:rPr lang="en-US" b="1" dirty="0" smtClean="0">
                <a:latin typeface="Californian FB" panose="0207040306080B030204" pitchFamily="18" charset="0"/>
              </a:rPr>
              <a:t> </a:t>
            </a:r>
            <a:r>
              <a:rPr lang="en-US" b="1" dirty="0" err="1" smtClean="0">
                <a:latin typeface="Californian FB" panose="0207040306080B030204" pitchFamily="18" charset="0"/>
              </a:rPr>
              <a:t>Rih</a:t>
            </a:r>
            <a:r>
              <a:rPr lang="en-US" b="1" dirty="0" smtClean="0">
                <a:latin typeface="Californian FB" panose="0207040306080B030204" pitchFamily="18" charset="0"/>
              </a:rPr>
              <a:t> National University</a:t>
            </a:r>
            <a:endParaRPr lang="en-US" b="1" dirty="0">
              <a:latin typeface="Californian FB" panose="0207040306080B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705" y="3947032"/>
            <a:ext cx="277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fornian FB" panose="0207040306080B030204" pitchFamily="18" charset="0"/>
              </a:rPr>
              <a:t>Monitoring meeting, RTU</a:t>
            </a:r>
            <a:endParaRPr lang="uk-UA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6051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fornian FB" panose="0207040306080B030204" pitchFamily="18" charset="0"/>
              </a:rPr>
              <a:t>November 25</a:t>
            </a:r>
            <a:r>
              <a:rPr lang="en-US" baseline="30000" dirty="0" smtClean="0">
                <a:latin typeface="Californian FB" panose="0207040306080B030204" pitchFamily="18" charset="0"/>
              </a:rPr>
              <a:t>th</a:t>
            </a:r>
            <a:r>
              <a:rPr lang="en-US" dirty="0" smtClean="0">
                <a:latin typeface="Californian FB" panose="0207040306080B030204" pitchFamily="18" charset="0"/>
              </a:rPr>
              <a:t> , 2022</a:t>
            </a:r>
            <a:endParaRPr lang="uk-UA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980547" y="704731"/>
            <a:ext cx="6408712" cy="15841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latin typeface="Californian FB" panose="0207040306080B030204" pitchFamily="18" charset="0"/>
              </a:rPr>
              <a:t>ERASMUS+</a:t>
            </a:r>
            <a:br>
              <a:rPr lang="en-US" sz="4800" dirty="0" smtClean="0">
                <a:latin typeface="Californian FB" panose="0207040306080B030204" pitchFamily="18" charset="0"/>
              </a:rPr>
            </a:br>
            <a:r>
              <a:rPr lang="en-US" sz="4800" dirty="0" smtClean="0">
                <a:latin typeface="Californian FB" panose="0207040306080B030204" pitchFamily="18" charset="0"/>
              </a:rPr>
              <a:t>Modelling </a:t>
            </a:r>
            <a:r>
              <a:rPr lang="en-US" sz="4800" dirty="0" err="1" smtClean="0">
                <a:latin typeface="Californian FB" panose="0207040306080B030204" pitchFamily="18" charset="0"/>
              </a:rPr>
              <a:t>CybPhys</a:t>
            </a:r>
            <a:r>
              <a:rPr lang="en-US" sz="4800" dirty="0" smtClean="0">
                <a:latin typeface="Californian FB" panose="0207040306080B030204" pitchFamily="18" charset="0"/>
              </a:rPr>
              <a:t> </a:t>
            </a:r>
            <a:br>
              <a:rPr lang="en-US" sz="4800" dirty="0" smtClean="0">
                <a:latin typeface="Californian FB" panose="0207040306080B030204" pitchFamily="18" charset="0"/>
              </a:rPr>
            </a:br>
            <a:r>
              <a:rPr lang="en-US" sz="3200" dirty="0" smtClean="0">
                <a:latin typeface="Californian FB" panose="0207040306080B030204" pitchFamily="18" charset="0"/>
              </a:rPr>
              <a:t>609557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65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87417" y="6539949"/>
            <a:ext cx="304583" cy="318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241766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fornian FB" panose="0207040306080B030204" pitchFamily="18" charset="0"/>
              </a:rPr>
              <a:t>Quantitate assessment of </a:t>
            </a:r>
            <a:r>
              <a:rPr lang="en-US" sz="2000" b="1" dirty="0" smtClean="0">
                <a:latin typeface="Californian FB" panose="0207040306080B030204" pitchFamily="18" charset="0"/>
              </a:rPr>
              <a:t>implemented </a:t>
            </a:r>
            <a:r>
              <a:rPr lang="en-US" sz="2000" b="1" dirty="0">
                <a:latin typeface="Californian FB" panose="0207040306080B030204" pitchFamily="18" charset="0"/>
              </a:rPr>
              <a:t>activities in the </a:t>
            </a:r>
            <a:r>
              <a:rPr lang="en-US" sz="2000" b="1" dirty="0" smtClean="0">
                <a:latin typeface="Californian FB" panose="0207040306080B030204" pitchFamily="18" charset="0"/>
              </a:rPr>
              <a:t>framework of WP6</a:t>
            </a:r>
            <a:endParaRPr lang="ru-RU" sz="2000" b="1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308448"/>
              </p:ext>
            </p:extLst>
          </p:nvPr>
        </p:nvGraphicFramePr>
        <p:xfrm>
          <a:off x="1619983" y="1893777"/>
          <a:ext cx="9345930" cy="4063873"/>
        </p:xfrm>
        <a:graphic>
          <a:graphicData uri="http://schemas.openxmlformats.org/drawingml/2006/table">
            <a:tbl>
              <a:tblPr firstRow="1" firstCol="1" bandRow="1"/>
              <a:tblGrid>
                <a:gridCol w="1339215"/>
                <a:gridCol w="4152900"/>
                <a:gridCol w="3853815"/>
              </a:tblGrid>
              <a:tr h="2774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Implemented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88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Key Stakeholders in the field for targeted dissemination of project goals, objectives and outcomes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KhNAHU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(16), KNU 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(10),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CPNU (11)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WP6.1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Stimulate media interest and coverage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Press releases: RTU (3), KHNAHU (4), KNU (1), CPNU (2), UCY (2)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WP6.2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and arrange information sessions to attract students and to inform stakeholders, authorities and other HEIs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RTU</a:t>
                      </a:r>
                      <a:r>
                        <a:rPr lang="uk-UA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 Leuven</a:t>
                      </a:r>
                      <a:r>
                        <a:rPr lang="uk-UA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GB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(1), KHNAHU (2), CPNU (3)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WP6.3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Participate in conferences and publish papers in high impact journals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UCY (2),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KULeuven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(5), RTU (4), CPNU (2), KHNAHU (3), KNU (4)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1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87417" y="6539949"/>
            <a:ext cx="304583" cy="318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27582"/>
              </p:ext>
            </p:extLst>
          </p:nvPr>
        </p:nvGraphicFramePr>
        <p:xfrm>
          <a:off x="347786" y="1226671"/>
          <a:ext cx="11426872" cy="5313280"/>
        </p:xfrm>
        <a:graphic>
          <a:graphicData uri="http://schemas.openxmlformats.org/drawingml/2006/table">
            <a:tbl>
              <a:tblPr firstRow="1" firstCol="1" bandRow="1"/>
              <a:tblGrid>
                <a:gridCol w="1638734"/>
                <a:gridCol w="5078492"/>
                <a:gridCol w="4709646"/>
              </a:tblGrid>
              <a:tr h="332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Implemented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WP6.2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and Conduct seminars for main stakeholders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WP6.2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Organize a final conference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Hybrid</a:t>
                      </a:r>
                      <a:r>
                        <a:rPr lang="en-US" sz="2000" baseline="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format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WP6.3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Disseminate and exploit the project activities and results using virtual forums and other social networking sites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YCU</a:t>
                      </a:r>
                      <a:r>
                        <a:rPr lang="en-US" sz="2000" baseline="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(29), </a:t>
                      </a:r>
                      <a:r>
                        <a:rPr lang="en-US" sz="200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RTU (perm), </a:t>
                      </a:r>
                      <a:r>
                        <a:rPr lang="en-US" sz="2000" dirty="0" err="1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KULeuven</a:t>
                      </a:r>
                      <a:r>
                        <a:rPr lang="uk-UA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200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en-US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KhNAHU (perm), </a:t>
                      </a:r>
                      <a:r>
                        <a:rPr lang="en-GB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KNU </a:t>
                      </a:r>
                      <a:r>
                        <a:rPr lang="en-GB" sz="200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(perm), CPNU (perm)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WP6.3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an accessible project website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RTU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WP6.5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Strengthening the academia – industry network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CPNU</a:t>
                      </a:r>
                      <a:r>
                        <a:rPr lang="en-US" sz="2000" baseline="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(11), KHNANU (16), KNU (8)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WP6.6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 of e-Learning and SMSE platform beyond the project.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CPNU</a:t>
                      </a:r>
                      <a:r>
                        <a:rPr lang="en-US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WP6.7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Strengthening cooperation beyond the project to sustain the outcomes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87417" y="6539949"/>
            <a:ext cx="304583" cy="318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271237" y="927605"/>
            <a:ext cx="5019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fornian FB" panose="0207040306080B030204" pitchFamily="18" charset="0"/>
              </a:rPr>
              <a:t>Dissemination</a:t>
            </a:r>
            <a:r>
              <a:rPr lang="ru-RU" sz="2000" dirty="0" smtClean="0"/>
              <a:t> </a:t>
            </a:r>
            <a:r>
              <a:rPr lang="en-US" sz="2000" dirty="0" smtClean="0">
                <a:latin typeface="Californian FB" panose="0207040306080B030204" pitchFamily="18" charset="0"/>
              </a:rPr>
              <a:t>activities KNU (Jan-Sept 2022)</a:t>
            </a:r>
            <a:endParaRPr lang="en-US" sz="2000" dirty="0">
              <a:latin typeface="Californian FB" panose="0207040306080B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115417" y="1392758"/>
            <a:ext cx="4311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fornian FB" panose="0207040306080B030204" pitchFamily="18" charset="0"/>
              </a:rPr>
              <a:t>Students of the Department of Automation, Computer Sciences and Technologies of </a:t>
            </a:r>
            <a:r>
              <a:rPr lang="en-US" dirty="0" smtClean="0">
                <a:latin typeface="Californian FB" panose="0207040306080B030204" pitchFamily="18" charset="0"/>
              </a:rPr>
              <a:t>KNU completed internship </a:t>
            </a:r>
            <a:r>
              <a:rPr lang="en-US" dirty="0">
                <a:latin typeface="Californian FB" panose="0207040306080B030204" pitchFamily="18" charset="0"/>
              </a:rPr>
              <a:t>at </a:t>
            </a:r>
            <a:r>
              <a:rPr lang="en-US" dirty="0" smtClean="0">
                <a:latin typeface="Californian FB" panose="0207040306080B030204" pitchFamily="18" charset="0"/>
              </a:rPr>
              <a:t>RTU in </a:t>
            </a:r>
            <a:r>
              <a:rPr lang="en-US" dirty="0">
                <a:latin typeface="Californian FB" panose="0207040306080B030204" pitchFamily="18" charset="0"/>
              </a:rPr>
              <a:t>the period January 17-28, 2022.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86" y="2658130"/>
            <a:ext cx="4811227" cy="314477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6879101" y="1392758"/>
            <a:ext cx="3671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fornian FB" panose="0207040306080B030204" pitchFamily="18" charset="0"/>
              </a:rPr>
              <a:t>Students of </a:t>
            </a:r>
            <a:r>
              <a:rPr lang="en-US" dirty="0" smtClean="0">
                <a:latin typeface="Californian FB" panose="0207040306080B030204" pitchFamily="18" charset="0"/>
              </a:rPr>
              <a:t>KNU completed </a:t>
            </a:r>
            <a:r>
              <a:rPr lang="en-US" dirty="0">
                <a:latin typeface="Californian FB" panose="0207040306080B030204" pitchFamily="18" charset="0"/>
              </a:rPr>
              <a:t>an internship at the KU Leuven </a:t>
            </a:r>
            <a:r>
              <a:rPr lang="en-US" dirty="0" smtClean="0">
                <a:latin typeface="Californian FB" panose="0207040306080B030204" pitchFamily="18" charset="0"/>
              </a:rPr>
              <a:t>in </a:t>
            </a:r>
            <a:r>
              <a:rPr lang="en-US" dirty="0">
                <a:latin typeface="Californian FB" panose="0207040306080B030204" pitchFamily="18" charset="0"/>
              </a:rPr>
              <a:t>the period February 07-19, 2022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101" y="2381131"/>
            <a:ext cx="3826413" cy="34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87417" y="6539949"/>
            <a:ext cx="304583" cy="318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271237" y="927605"/>
            <a:ext cx="5019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fornian FB" panose="0207040306080B030204" pitchFamily="18" charset="0"/>
              </a:rPr>
              <a:t>Dissemination</a:t>
            </a:r>
            <a:r>
              <a:rPr lang="ru-RU" sz="2000" dirty="0" smtClean="0"/>
              <a:t> </a:t>
            </a:r>
            <a:r>
              <a:rPr lang="en-US" sz="2000" dirty="0" smtClean="0">
                <a:latin typeface="Californian FB" panose="0207040306080B030204" pitchFamily="18" charset="0"/>
              </a:rPr>
              <a:t>activities KNU (Jan-Sept 2022)</a:t>
            </a:r>
            <a:endParaRPr lang="en-US" sz="2000" dirty="0">
              <a:latin typeface="Californian FB" panose="0207040306080B0302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36724" y="1942970"/>
            <a:ext cx="5076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fornian FB" panose="0207040306080B030204" pitchFamily="18" charset="0"/>
              </a:rPr>
              <a:t>Memorandums and agreements were signed between the Department of Automation, Computer Science and Technology KNU a</a:t>
            </a:r>
            <a:r>
              <a:rPr lang="en-US" dirty="0" smtClean="0">
                <a:latin typeface="Californian FB" panose="0207040306080B030204" pitchFamily="18" charset="0"/>
              </a:rPr>
              <a:t>nd </a:t>
            </a:r>
            <a:r>
              <a:rPr lang="en-US" dirty="0" err="1">
                <a:latin typeface="Californian FB" panose="0207040306080B030204" pitchFamily="18" charset="0"/>
              </a:rPr>
              <a:t>Kryvyi</a:t>
            </a:r>
            <a:r>
              <a:rPr lang="en-US" dirty="0">
                <a:latin typeface="Californian FB" panose="0207040306080B030204" pitchFamily="18" charset="0"/>
              </a:rPr>
              <a:t> </a:t>
            </a:r>
            <a:r>
              <a:rPr lang="en-US" dirty="0" err="1">
                <a:latin typeface="Californian FB" panose="0207040306080B030204" pitchFamily="18" charset="0"/>
              </a:rPr>
              <a:t>Rih</a:t>
            </a:r>
            <a:r>
              <a:rPr lang="en-US" dirty="0">
                <a:latin typeface="Californian FB" panose="0207040306080B030204" pitchFamily="18" charset="0"/>
              </a:rPr>
              <a:t> industrial enterprises "</a:t>
            </a:r>
            <a:r>
              <a:rPr lang="en-US" dirty="0" err="1">
                <a:latin typeface="Californian FB" panose="0207040306080B030204" pitchFamily="18" charset="0"/>
              </a:rPr>
              <a:t>Belaz</a:t>
            </a:r>
            <a:r>
              <a:rPr lang="en-US" dirty="0">
                <a:latin typeface="Californian FB" panose="0207040306080B030204" pitchFamily="18" charset="0"/>
              </a:rPr>
              <a:t> SMTC", "</a:t>
            </a:r>
            <a:r>
              <a:rPr lang="en-US" dirty="0" err="1">
                <a:latin typeface="Californian FB" panose="0207040306080B030204" pitchFamily="18" charset="0"/>
              </a:rPr>
              <a:t>Krivbasproekt</a:t>
            </a:r>
            <a:r>
              <a:rPr lang="en-US" dirty="0">
                <a:latin typeface="Californian FB" panose="0207040306080B030204" pitchFamily="18" charset="0"/>
              </a:rPr>
              <a:t>", "</a:t>
            </a:r>
            <a:r>
              <a:rPr lang="en-US" dirty="0" err="1">
                <a:latin typeface="Californian FB" panose="0207040306080B030204" pitchFamily="18" charset="0"/>
              </a:rPr>
              <a:t>Transmash</a:t>
            </a:r>
            <a:r>
              <a:rPr lang="en-US" dirty="0">
                <a:latin typeface="Californian FB" panose="0207040306080B030204" pitchFamily="18" charset="0"/>
              </a:rPr>
              <a:t> KR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243000" y="1519777"/>
            <a:ext cx="5447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lifornian FB" panose="0207040306080B030204" pitchFamily="18" charset="0"/>
              </a:rPr>
              <a:t>Strengthening the academia – industry network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36724" y="3466464"/>
            <a:ext cx="5392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KNU signed a partnership agreement with “</a:t>
            </a:r>
            <a:r>
              <a:rPr lang="en-US" dirty="0" err="1">
                <a:latin typeface="Californian FB" panose="0207040306080B030204" pitchFamily="18" charset="0"/>
              </a:rPr>
              <a:t>Rudomine</a:t>
            </a:r>
            <a:r>
              <a:rPr lang="en-US" dirty="0">
                <a:latin typeface="Californian FB" panose="0207040306080B030204" pitchFamily="18" charset="0"/>
              </a:rPr>
              <a:t>” company</a:t>
            </a:r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467" y="4070672"/>
            <a:ext cx="2615387" cy="24692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509" y="2569370"/>
            <a:ext cx="3620150" cy="1789852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6918902" y="2102754"/>
            <a:ext cx="376577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KNU </a:t>
            </a:r>
            <a:r>
              <a:rPr lang="en-US" dirty="0" err="1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CybPhys</a:t>
            </a:r>
            <a:r>
              <a:rPr lang="en-US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internal team meetings</a:t>
            </a:r>
            <a:endParaRPr lang="uk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09" y="4731687"/>
            <a:ext cx="3606315" cy="202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кутник 20"/>
          <p:cNvSpPr/>
          <p:nvPr/>
        </p:nvSpPr>
        <p:spPr>
          <a:xfrm>
            <a:off x="6189701" y="4306955"/>
            <a:ext cx="55435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 leader presented the project at KNU staff meeting</a:t>
            </a:r>
            <a:endParaRPr lang="uk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6660983" y="1601211"/>
            <a:ext cx="4600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fornian FB" panose="0207040306080B030204" pitchFamily="18" charset="0"/>
              </a:rPr>
              <a:t>Strengthening</a:t>
            </a:r>
            <a:r>
              <a:rPr lang="uk-UA" sz="2000" b="1" dirty="0">
                <a:latin typeface="Californian FB" panose="0207040306080B030204" pitchFamily="18" charset="0"/>
              </a:rPr>
              <a:t> </a:t>
            </a:r>
            <a:r>
              <a:rPr lang="en-US" sz="2000" b="1" dirty="0" smtClean="0">
                <a:latin typeface="Californian FB" panose="0207040306080B030204" pitchFamily="18" charset="0"/>
              </a:rPr>
              <a:t>internal communications</a:t>
            </a:r>
            <a:endParaRPr lang="en-US" sz="2000" b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87417" y="6539949"/>
            <a:ext cx="304583" cy="318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140" y="874419"/>
            <a:ext cx="3947550" cy="5472265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2527303" y="6298864"/>
            <a:ext cx="6247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fornian FB" panose="0207040306080B030204" pitchFamily="18" charset="0"/>
              </a:rPr>
              <a:t>Feedback from/to the stakeholders, PTV group distributor</a:t>
            </a:r>
            <a:endParaRPr lang="en-US" sz="2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8175" cy="1408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8588" y="2758826"/>
            <a:ext cx="1219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THANK YOU FOR YOUR ATTENTION!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85" y="5963478"/>
            <a:ext cx="5190415" cy="9269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6789"/>
            <a:ext cx="4545496" cy="10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425"/>
            <a:ext cx="1408175" cy="14081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87417" y="6539949"/>
            <a:ext cx="304583" cy="318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1"/>
          <p:cNvSpPr/>
          <p:nvPr/>
        </p:nvSpPr>
        <p:spPr>
          <a:xfrm>
            <a:off x="447713" y="992747"/>
            <a:ext cx="8468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i="1" kern="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WP2-Development and modernizing of curricula</a:t>
            </a:r>
          </a:p>
        </p:txBody>
      </p:sp>
      <p:sp>
        <p:nvSpPr>
          <p:cNvPr id="10" name="Прямоугольник 1"/>
          <p:cNvSpPr/>
          <p:nvPr/>
        </p:nvSpPr>
        <p:spPr>
          <a:xfrm>
            <a:off x="447713" y="1563839"/>
            <a:ext cx="115919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fornian FB" panose="0207040306080B030204" pitchFamily="18" charset="0"/>
              </a:rPr>
              <a:t>2.1. </a:t>
            </a:r>
            <a:r>
              <a:rPr lang="en-US" sz="2800" dirty="0">
                <a:latin typeface="Californian FB" panose="0207040306080B030204" pitchFamily="18" charset="0"/>
              </a:rPr>
              <a:t>Workshops for curricula and study programs </a:t>
            </a:r>
            <a:r>
              <a:rPr lang="en-US" sz="2800" dirty="0" smtClean="0">
                <a:latin typeface="Californian FB" panose="0207040306080B030204" pitchFamily="18" charset="0"/>
              </a:rPr>
              <a:t>development</a:t>
            </a:r>
            <a:endParaRPr lang="en-US" sz="2800" dirty="0">
              <a:latin typeface="Californian FB" panose="0207040306080B030204" pitchFamily="18" charset="0"/>
            </a:endParaRPr>
          </a:p>
          <a:p>
            <a:r>
              <a:rPr lang="en-US" sz="2800" dirty="0" smtClean="0">
                <a:latin typeface="Californian FB" panose="0207040306080B030204" pitchFamily="18" charset="0"/>
              </a:rPr>
              <a:t>2.2. </a:t>
            </a:r>
            <a:r>
              <a:rPr lang="en-US" sz="2800" dirty="0">
                <a:latin typeface="Californian FB" panose="0207040306080B030204" pitchFamily="18" charset="0"/>
              </a:rPr>
              <a:t>Testing and validation of the developed education programs, courses and </a:t>
            </a:r>
            <a:endParaRPr lang="en-US" sz="2800" dirty="0" smtClean="0">
              <a:latin typeface="Californian FB" panose="0207040306080B030204" pitchFamily="18" charset="0"/>
            </a:endParaRPr>
          </a:p>
          <a:p>
            <a:r>
              <a:rPr lang="en-US" sz="2800" dirty="0" smtClean="0">
                <a:latin typeface="Californian FB" panose="0207040306080B030204" pitchFamily="18" charset="0"/>
              </a:rPr>
              <a:t>lab </a:t>
            </a:r>
            <a:r>
              <a:rPr lang="en-US" sz="2800" dirty="0">
                <a:latin typeface="Californian FB" panose="0207040306080B030204" pitchFamily="18" charset="0"/>
              </a:rPr>
              <a:t>practices</a:t>
            </a:r>
            <a:r>
              <a:rPr lang="en-US" sz="2800" dirty="0" smtClean="0">
                <a:latin typeface="Californian FB" panose="0207040306080B030204" pitchFamily="18" charset="0"/>
              </a:rPr>
              <a:t>.</a:t>
            </a:r>
            <a:endParaRPr lang="en-US" sz="2800" dirty="0">
              <a:latin typeface="Californian FB" panose="0207040306080B030204" pitchFamily="18" charset="0"/>
            </a:endParaRPr>
          </a:p>
          <a:p>
            <a:r>
              <a:rPr lang="en-US" sz="2800" dirty="0" smtClean="0">
                <a:latin typeface="Californian FB" panose="0207040306080B030204" pitchFamily="18" charset="0"/>
              </a:rPr>
              <a:t>2.3. </a:t>
            </a:r>
            <a:r>
              <a:rPr lang="en-US" sz="2800" dirty="0">
                <a:latin typeface="Californian FB" panose="0207040306080B030204" pitchFamily="18" charset="0"/>
              </a:rPr>
              <a:t>Tuning of curricula and study </a:t>
            </a:r>
            <a:r>
              <a:rPr lang="en-US" sz="2800" dirty="0" smtClean="0">
                <a:latin typeface="Californian FB" panose="0207040306080B030204" pitchFamily="18" charset="0"/>
              </a:rPr>
              <a:t>programs</a:t>
            </a:r>
            <a:endParaRPr lang="en-US" sz="2800" dirty="0">
              <a:latin typeface="Californian FB" panose="0207040306080B030204" pitchFamily="18" charset="0"/>
            </a:endParaRPr>
          </a:p>
          <a:p>
            <a:r>
              <a:rPr lang="en-US" sz="2800" dirty="0" smtClean="0">
                <a:latin typeface="Californian FB" panose="0207040306080B030204" pitchFamily="18" charset="0"/>
              </a:rPr>
              <a:t>2.4. </a:t>
            </a:r>
            <a:r>
              <a:rPr lang="en-US" sz="2800" dirty="0">
                <a:latin typeface="Californian FB" panose="0207040306080B030204" pitchFamily="18" charset="0"/>
              </a:rPr>
              <a:t>Measuring of a feedback of stakeholders</a:t>
            </a:r>
            <a:r>
              <a:rPr lang="en-US" sz="2800" dirty="0" smtClean="0">
                <a:latin typeface="Californian FB" panose="0207040306080B030204" pitchFamily="18" charset="0"/>
              </a:rPr>
              <a:t>.</a:t>
            </a:r>
            <a:endParaRPr lang="en-US" sz="2800" dirty="0">
              <a:latin typeface="Californian FB" panose="0207040306080B030204" pitchFamily="18" charset="0"/>
            </a:endParaRPr>
          </a:p>
          <a:p>
            <a:r>
              <a:rPr lang="en-US" sz="2800" dirty="0" smtClean="0">
                <a:latin typeface="Californian FB" panose="0207040306080B030204" pitchFamily="18" charset="0"/>
              </a:rPr>
              <a:t>2.5</a:t>
            </a:r>
            <a:r>
              <a:rPr lang="en-US" sz="2800" dirty="0" smtClean="0">
                <a:latin typeface="Californian FB" panose="0207040306080B030204" pitchFamily="18" charset="0"/>
              </a:rPr>
              <a:t>. Bachelors program 274- </a:t>
            </a:r>
            <a:r>
              <a:rPr lang="en-US" sz="2800" dirty="0">
                <a:latin typeface="Californian FB" panose="0207040306080B030204" pitchFamily="18" charset="0"/>
              </a:rPr>
              <a:t>Transport technologies (in automotive transport) Accreditation in NAQA (spring </a:t>
            </a:r>
            <a:r>
              <a:rPr lang="en-US" sz="2800" dirty="0" smtClean="0">
                <a:latin typeface="Californian FB" panose="0207040306080B030204" pitchFamily="18" charset="0"/>
              </a:rPr>
              <a:t>2021)</a:t>
            </a:r>
          </a:p>
          <a:p>
            <a:r>
              <a:rPr lang="en-US" sz="2800" dirty="0" smtClean="0">
                <a:latin typeface="Californian FB" panose="0207040306080B030204" pitchFamily="18" charset="0"/>
              </a:rPr>
              <a:t>Double </a:t>
            </a:r>
            <a:r>
              <a:rPr lang="en-US" sz="2800" dirty="0">
                <a:latin typeface="Californian FB" panose="0207040306080B030204" pitchFamily="18" charset="0"/>
              </a:rPr>
              <a:t>Degree Master </a:t>
            </a:r>
            <a:r>
              <a:rPr lang="en-US" sz="2800" dirty="0" smtClean="0">
                <a:latin typeface="Californian FB" panose="0207040306080B030204" pitchFamily="18" charset="0"/>
              </a:rPr>
              <a:t>program</a:t>
            </a:r>
            <a:r>
              <a:rPr lang="en-US" sz="2800" dirty="0"/>
              <a:t> </a:t>
            </a:r>
            <a:r>
              <a:rPr lang="en-US" sz="2800" dirty="0" smtClean="0"/>
              <a:t>“</a:t>
            </a:r>
            <a:r>
              <a:rPr lang="en-US" sz="2800" dirty="0" smtClean="0">
                <a:latin typeface="Californian FB" panose="0207040306080B030204" pitchFamily="18" charset="0"/>
              </a:rPr>
              <a:t>151-Cyber-physical systems in industry, business and transport” </a:t>
            </a:r>
            <a:r>
              <a:rPr lang="en-US" sz="2800" dirty="0" smtClean="0">
                <a:latin typeface="Californian FB" panose="0207040306080B030204" pitchFamily="18" charset="0"/>
              </a:rPr>
              <a:t>A</a:t>
            </a:r>
            <a:r>
              <a:rPr lang="en-US" sz="2800" dirty="0" smtClean="0">
                <a:latin typeface="Californian FB" panose="0207040306080B030204" pitchFamily="18" charset="0"/>
              </a:rPr>
              <a:t>ccreditatio</a:t>
            </a:r>
            <a:r>
              <a:rPr lang="en-US" sz="2800" dirty="0" smtClean="0">
                <a:latin typeface="Californian FB" panose="0207040306080B030204" pitchFamily="18" charset="0"/>
              </a:rPr>
              <a:t>n in NAQA (autumn 2022)</a:t>
            </a:r>
            <a:endParaRPr lang="en-US" sz="28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425"/>
            <a:ext cx="1408175" cy="14081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87417" y="6539949"/>
            <a:ext cx="304583" cy="318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942" y="1426757"/>
            <a:ext cx="9526329" cy="4801270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206325" y="998237"/>
            <a:ext cx="1198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fornian FB" panose="0207040306080B030204" pitchFamily="18" charset="0"/>
              </a:rPr>
              <a:t>Architecture of </a:t>
            </a:r>
            <a:r>
              <a:rPr lang="en-US" dirty="0" smtClean="0">
                <a:solidFill>
                  <a:prstClr val="black"/>
                </a:solidFill>
                <a:latin typeface="Californian FB" panose="0207040306080B030204" pitchFamily="18" charset="0"/>
              </a:rPr>
              <a:t>Double </a:t>
            </a:r>
            <a:r>
              <a:rPr lang="en-US" dirty="0">
                <a:solidFill>
                  <a:prstClr val="black"/>
                </a:solidFill>
                <a:latin typeface="Californian FB" panose="0207040306080B030204" pitchFamily="18" charset="0"/>
              </a:rPr>
              <a:t>Degree Master program</a:t>
            </a:r>
            <a:r>
              <a:rPr lang="en-US" dirty="0">
                <a:solidFill>
                  <a:prstClr val="black"/>
                </a:solidFill>
              </a:rPr>
              <a:t> “</a:t>
            </a:r>
            <a:r>
              <a:rPr lang="en-US" dirty="0">
                <a:solidFill>
                  <a:prstClr val="black"/>
                </a:solidFill>
                <a:latin typeface="Californian FB" panose="0207040306080B030204" pitchFamily="18" charset="0"/>
              </a:rPr>
              <a:t>151-Cyber-physical systems in industry, business and transport”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225397" y="6485207"/>
            <a:ext cx="5496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MC – Mandatory Course, EC – Elective Course, CP – Course Project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59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425"/>
            <a:ext cx="1408175" cy="14081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87417" y="6539949"/>
            <a:ext cx="304583" cy="318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06325" y="922345"/>
            <a:ext cx="1198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fornian FB" panose="0207040306080B030204" pitchFamily="18" charset="0"/>
              </a:rPr>
              <a:t>Double Degree Master program</a:t>
            </a:r>
            <a:r>
              <a:rPr lang="en-US" dirty="0">
                <a:solidFill>
                  <a:prstClr val="black"/>
                </a:solidFill>
              </a:rPr>
              <a:t> “</a:t>
            </a:r>
            <a:r>
              <a:rPr lang="en-US" dirty="0">
                <a:solidFill>
                  <a:prstClr val="black"/>
                </a:solidFill>
                <a:latin typeface="Californian FB" panose="0207040306080B030204" pitchFamily="18" charset="0"/>
              </a:rPr>
              <a:t>151-Cyber-physical systems in industry, business and transport”</a:t>
            </a:r>
            <a:endParaRPr lang="uk-UA" dirty="0"/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87256"/>
              </p:ext>
            </p:extLst>
          </p:nvPr>
        </p:nvGraphicFramePr>
        <p:xfrm>
          <a:off x="1975729" y="1291721"/>
          <a:ext cx="8128000" cy="1218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771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fornian FB" panose="0207040306080B030204" pitchFamily="18" charset="0"/>
                        </a:rPr>
                        <a:t>Year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fornian FB" panose="0207040306080B030204" pitchFamily="18" charset="0"/>
                        </a:rPr>
                        <a:t>Number</a:t>
                      </a:r>
                      <a:r>
                        <a:rPr lang="en-US" sz="1600" baseline="0" dirty="0" smtClean="0">
                          <a:latin typeface="Californian FB" panose="0207040306080B030204" pitchFamily="18" charset="0"/>
                        </a:rPr>
                        <a:t> of students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fornian FB" panose="0207040306080B030204" pitchFamily="18" charset="0"/>
                        </a:rPr>
                        <a:t>2022- 2023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fornian FB" panose="0207040306080B030204" pitchFamily="18" charset="0"/>
                        </a:rPr>
                        <a:t>33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fornian FB" panose="0207040306080B030204" pitchFamily="18" charset="0"/>
                        </a:rPr>
                        <a:t>2021-2022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fornian FB" panose="0207040306080B030204" pitchFamily="18" charset="0"/>
                        </a:rPr>
                        <a:t>7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3"/>
          <p:cNvSpPr/>
          <p:nvPr/>
        </p:nvSpPr>
        <p:spPr>
          <a:xfrm>
            <a:off x="1" y="251058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fornian FB" panose="0207040306080B030204" pitchFamily="18" charset="0"/>
              </a:rPr>
              <a:t>Results of the first stage </a:t>
            </a:r>
            <a:r>
              <a:rPr lang="en-US" sz="2400" dirty="0">
                <a:latin typeface="Californian FB" panose="0207040306080B030204" pitchFamily="18" charset="0"/>
              </a:rPr>
              <a:t>of </a:t>
            </a:r>
            <a:r>
              <a:rPr lang="en-US" sz="2400" dirty="0" smtClean="0">
                <a:latin typeface="Californian FB" panose="0207040306080B030204" pitchFamily="18" charset="0"/>
              </a:rPr>
              <a:t>Accreditation of </a:t>
            </a:r>
          </a:p>
          <a:p>
            <a:pPr algn="ctr"/>
            <a:r>
              <a:rPr lang="en-US" sz="2400" dirty="0" smtClean="0">
                <a:latin typeface="Californian FB" panose="0207040306080B030204" pitchFamily="18" charset="0"/>
              </a:rPr>
              <a:t>Double </a:t>
            </a:r>
            <a:r>
              <a:rPr lang="en-US" sz="2400" dirty="0">
                <a:latin typeface="Californian FB" panose="0207040306080B030204" pitchFamily="18" charset="0"/>
              </a:rPr>
              <a:t>Degree Master program “151-Cyber-physical systems in industry, business and transport” </a:t>
            </a:r>
            <a:r>
              <a:rPr lang="en-US" sz="2400" dirty="0" smtClean="0">
                <a:latin typeface="Californian FB" panose="0207040306080B030204" pitchFamily="18" charset="0"/>
              </a:rPr>
              <a:t>from NAQA</a:t>
            </a:r>
            <a:endParaRPr lang="uk-UA" sz="2400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1667128" y="3704189"/>
            <a:ext cx="103725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Criterion 1. Design and goals of the educational program </a:t>
            </a:r>
            <a:r>
              <a:rPr lang="en-US" b="1" dirty="0">
                <a:latin typeface="Californian FB" panose="0207040306080B030204" pitchFamily="18" charset="0"/>
              </a:rPr>
              <a:t>A</a:t>
            </a:r>
          </a:p>
          <a:p>
            <a:r>
              <a:rPr lang="en-US" dirty="0">
                <a:latin typeface="Californian FB" panose="0207040306080B030204" pitchFamily="18" charset="0"/>
              </a:rPr>
              <a:t>Criterion 2. Structure and content of the educational program </a:t>
            </a:r>
            <a:r>
              <a:rPr lang="en-US" b="1" dirty="0">
                <a:latin typeface="Californian FB" panose="0207040306080B030204" pitchFamily="18" charset="0"/>
              </a:rPr>
              <a:t>B</a:t>
            </a:r>
          </a:p>
          <a:p>
            <a:r>
              <a:rPr lang="en-US" dirty="0">
                <a:latin typeface="Californian FB" panose="0207040306080B030204" pitchFamily="18" charset="0"/>
              </a:rPr>
              <a:t>Criterion 3. Access to the educational program and recognition of learning outcomes </a:t>
            </a:r>
            <a:r>
              <a:rPr lang="en-US" b="1" dirty="0">
                <a:latin typeface="Californian FB" panose="0207040306080B030204" pitchFamily="18" charset="0"/>
              </a:rPr>
              <a:t>B</a:t>
            </a:r>
          </a:p>
          <a:p>
            <a:r>
              <a:rPr lang="en-US" dirty="0">
                <a:latin typeface="Californian FB" panose="0207040306080B030204" pitchFamily="18" charset="0"/>
              </a:rPr>
              <a:t>Criterion 4. Studying and teaching according to the educational program </a:t>
            </a:r>
            <a:r>
              <a:rPr lang="en-US" b="1" dirty="0">
                <a:latin typeface="Californian FB" panose="0207040306080B030204" pitchFamily="18" charset="0"/>
              </a:rPr>
              <a:t>B</a:t>
            </a:r>
          </a:p>
          <a:p>
            <a:r>
              <a:rPr lang="en-US" dirty="0">
                <a:latin typeface="Californian FB" panose="0207040306080B030204" pitchFamily="18" charset="0"/>
              </a:rPr>
              <a:t>Criterion 5. Control measures, evaluation of applicants for higher and academic </a:t>
            </a:r>
            <a:r>
              <a:rPr lang="en-US" dirty="0" smtClean="0">
                <a:latin typeface="Californian FB" panose="0207040306080B030204" pitchFamily="18" charset="0"/>
              </a:rPr>
              <a:t>education virtue </a:t>
            </a:r>
            <a:r>
              <a:rPr lang="en-US" b="1" dirty="0" smtClean="0">
                <a:latin typeface="Californian FB" panose="0207040306080B030204" pitchFamily="18" charset="0"/>
              </a:rPr>
              <a:t>B</a:t>
            </a:r>
            <a:endParaRPr lang="en-US" b="1" dirty="0">
              <a:latin typeface="Californian FB" panose="0207040306080B030204" pitchFamily="18" charset="0"/>
            </a:endParaRPr>
          </a:p>
          <a:p>
            <a:r>
              <a:rPr lang="en-US" dirty="0">
                <a:latin typeface="Californian FB" panose="0207040306080B030204" pitchFamily="18" charset="0"/>
              </a:rPr>
              <a:t>Criterion 6. Human resources </a:t>
            </a:r>
            <a:r>
              <a:rPr lang="en-US" b="1" dirty="0">
                <a:latin typeface="Californian FB" panose="0207040306080B030204" pitchFamily="18" charset="0"/>
              </a:rPr>
              <a:t>B</a:t>
            </a:r>
          </a:p>
          <a:p>
            <a:r>
              <a:rPr lang="en-US" dirty="0">
                <a:latin typeface="Californian FB" panose="0207040306080B030204" pitchFamily="18" charset="0"/>
              </a:rPr>
              <a:t>Criterion 7. Educational environment and material resources </a:t>
            </a:r>
            <a:r>
              <a:rPr lang="en-US" b="1" dirty="0">
                <a:latin typeface="Californian FB" panose="0207040306080B030204" pitchFamily="18" charset="0"/>
              </a:rPr>
              <a:t>A</a:t>
            </a:r>
          </a:p>
          <a:p>
            <a:r>
              <a:rPr lang="en-US" dirty="0">
                <a:latin typeface="Californian FB" panose="0207040306080B030204" pitchFamily="18" charset="0"/>
              </a:rPr>
              <a:t>Criterion 8. Internal quality assurance of the educational program </a:t>
            </a:r>
            <a:r>
              <a:rPr lang="en-US" b="1" dirty="0">
                <a:latin typeface="Californian FB" panose="0207040306080B030204" pitchFamily="18" charset="0"/>
              </a:rPr>
              <a:t>B</a:t>
            </a:r>
          </a:p>
          <a:p>
            <a:r>
              <a:rPr lang="en-US" dirty="0">
                <a:latin typeface="Californian FB" panose="0207040306080B030204" pitchFamily="18" charset="0"/>
              </a:rPr>
              <a:t>Criterion 9. Transparency and publicity </a:t>
            </a:r>
            <a:r>
              <a:rPr lang="en-US" b="1" dirty="0" smtClean="0">
                <a:latin typeface="Californian FB" panose="0207040306080B030204" pitchFamily="18" charset="0"/>
              </a:rPr>
              <a:t>B</a:t>
            </a:r>
            <a:endParaRPr lang="en-US" b="1" dirty="0">
              <a:latin typeface="Californian FB" panose="0207040306080B030204" pitchFamily="18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1778000" y="6320400"/>
            <a:ext cx="6483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fornian FB" panose="0207040306080B030204" pitchFamily="18" charset="0"/>
              </a:rPr>
              <a:t>All materials on the web-page http</a:t>
            </a:r>
            <a:r>
              <a:rPr lang="en-US" dirty="0">
                <a:solidFill>
                  <a:srgbClr val="FF0000"/>
                </a:solidFill>
                <a:latin typeface="Californian FB" panose="0207040306080B030204" pitchFamily="18" charset="0"/>
              </a:rPr>
              <a:t>://www.knu.edu.ua/akredytaciya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425"/>
            <a:ext cx="1408175" cy="14081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87417" y="6539949"/>
            <a:ext cx="304583" cy="318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49"/>
          <p:cNvSpPr/>
          <p:nvPr/>
        </p:nvSpPr>
        <p:spPr>
          <a:xfrm>
            <a:off x="1" y="979754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fornian FB" panose="0207040306080B030204" pitchFamily="18" charset="0"/>
                <a:ea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  <a:ea typeface="Calibri" panose="020F0502020204030204" pitchFamily="34" charset="0"/>
              </a:rPr>
              <a:t>research </a:t>
            </a:r>
            <a:r>
              <a:rPr lang="en-US" sz="2400" b="1" dirty="0" smtClean="0">
                <a:solidFill>
                  <a:srgbClr val="000000"/>
                </a:solidFill>
                <a:latin typeface="Californian FB" panose="0207040306080B030204" pitchFamily="18" charset="0"/>
                <a:ea typeface="Calibri" panose="020F0502020204030204" pitchFamily="34" charset="0"/>
              </a:rPr>
              <a:t>elements implementation in the courses </a:t>
            </a:r>
            <a:endParaRPr lang="ru-RU" sz="2400" dirty="0"/>
          </a:p>
        </p:txBody>
      </p:sp>
      <p:sp>
        <p:nvSpPr>
          <p:cNvPr id="19" name="Прямоугольник 50"/>
          <p:cNvSpPr/>
          <p:nvPr/>
        </p:nvSpPr>
        <p:spPr>
          <a:xfrm>
            <a:off x="169072" y="1375189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Modern Information Technologies in Transport</a:t>
            </a:r>
            <a:endParaRPr lang="ru-RU" sz="2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687"/>
          <a:stretch/>
        </p:blipFill>
        <p:spPr>
          <a:xfrm>
            <a:off x="293915" y="1896777"/>
            <a:ext cx="6846993" cy="29217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908" y="1917051"/>
            <a:ext cx="5014670" cy="2901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Прямоугольник 51"/>
          <p:cNvSpPr/>
          <p:nvPr/>
        </p:nvSpPr>
        <p:spPr>
          <a:xfrm>
            <a:off x="1092647" y="5017304"/>
            <a:ext cx="3950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fornian FB" panose="0207040306080B030204" pitchFamily="18" charset="0"/>
              </a:rPr>
              <a:t>Using equipment: UAV DJI Mavic Air2 </a:t>
            </a:r>
            <a:endParaRPr lang="ru-RU" dirty="0" smtClean="0">
              <a:latin typeface="Californian FB" panose="0207040306080B0302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72" y="5017304"/>
            <a:ext cx="696935" cy="40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425"/>
            <a:ext cx="1408175" cy="14081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87417" y="6539949"/>
            <a:ext cx="304583" cy="318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49"/>
          <p:cNvSpPr/>
          <p:nvPr/>
        </p:nvSpPr>
        <p:spPr>
          <a:xfrm>
            <a:off x="-111591" y="1346721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fornian FB" panose="0207040306080B030204" pitchFamily="18" charset="0"/>
              </a:rPr>
              <a:t>Open Pit Transport Cyber-Physical Systems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46" y="1827711"/>
            <a:ext cx="4962574" cy="27800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472" y="4754181"/>
            <a:ext cx="3974937" cy="19447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808386"/>
            <a:ext cx="4395597" cy="2085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1729" y="4015093"/>
            <a:ext cx="2792210" cy="24508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4924" y="4754181"/>
            <a:ext cx="2548349" cy="136562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536663" y="893223"/>
            <a:ext cx="7231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  <a:ea typeface="Calibri" panose="020F0502020204030204" pitchFamily="34" charset="0"/>
              </a:rPr>
              <a:t>The research elements implementation in the courses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97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425"/>
            <a:ext cx="1408175" cy="14081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87417" y="6539949"/>
            <a:ext cx="304583" cy="318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2"/>
          <p:cNvSpPr/>
          <p:nvPr/>
        </p:nvSpPr>
        <p:spPr>
          <a:xfrm>
            <a:off x="704087" y="978262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Californian FB" panose="0207040306080B030204" pitchFamily="18" charset="0"/>
              </a:rPr>
              <a:t>WP5: Quality assurance</a:t>
            </a:r>
            <a:endParaRPr lang="uk-UA" sz="2800" b="1" i="1" dirty="0"/>
          </a:p>
        </p:txBody>
      </p:sp>
      <p:sp>
        <p:nvSpPr>
          <p:cNvPr id="19" name="Прямоугольник 11"/>
          <p:cNvSpPr/>
          <p:nvPr/>
        </p:nvSpPr>
        <p:spPr>
          <a:xfrm>
            <a:off x="704087" y="1451367"/>
            <a:ext cx="7906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fornian FB" panose="0207040306080B030204" pitchFamily="18" charset="0"/>
              </a:rPr>
              <a:t>Feedback </a:t>
            </a:r>
            <a:r>
              <a:rPr lang="en-US" sz="2400" dirty="0" smtClean="0">
                <a:latin typeface="Californian FB" panose="0207040306080B030204" pitchFamily="18" charset="0"/>
              </a:rPr>
              <a:t>from </a:t>
            </a:r>
            <a:r>
              <a:rPr lang="en-US" sz="2400" dirty="0" smtClean="0">
                <a:latin typeface="Californian FB" panose="0207040306080B030204" pitchFamily="18" charset="0"/>
              </a:rPr>
              <a:t>students – 14 persons involved </a:t>
            </a:r>
            <a:endParaRPr lang="uk-UA" sz="2400" dirty="0"/>
          </a:p>
        </p:txBody>
      </p:sp>
      <p:sp>
        <p:nvSpPr>
          <p:cNvPr id="21" name="Прямоугольник 3"/>
          <p:cNvSpPr/>
          <p:nvPr/>
        </p:nvSpPr>
        <p:spPr>
          <a:xfrm>
            <a:off x="705493" y="1873855"/>
            <a:ext cx="10827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fornian FB" panose="0207040306080B030204" pitchFamily="18" charset="0"/>
              </a:rPr>
              <a:t>Feedback from stakeholders on newly </a:t>
            </a:r>
            <a:r>
              <a:rPr lang="en-US" sz="2400" dirty="0" smtClean="0">
                <a:latin typeface="Californian FB" panose="0207040306080B030204" pitchFamily="18" charset="0"/>
              </a:rPr>
              <a:t>developed courses – at least 5 persons involved</a:t>
            </a:r>
            <a:endParaRPr lang="en-US" sz="2400" dirty="0">
              <a:latin typeface="Californian FB" panose="0207040306080B030204" pitchFamily="18" charset="0"/>
            </a:endParaRPr>
          </a:p>
        </p:txBody>
      </p:sp>
      <p:graphicFrame>
        <p:nvGraphicFramePr>
          <p:cNvPr id="23" name="Таблиця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449809"/>
              </p:ext>
            </p:extLst>
          </p:nvPr>
        </p:nvGraphicFramePr>
        <p:xfrm>
          <a:off x="1506634" y="2387408"/>
          <a:ext cx="10026736" cy="4347338"/>
        </p:xfrm>
        <a:graphic>
          <a:graphicData uri="http://schemas.openxmlformats.org/drawingml/2006/table">
            <a:tbl>
              <a:tblPr firstRow="1" firstCol="1" bandRow="1"/>
              <a:tblGrid>
                <a:gridCol w="3064790"/>
                <a:gridCol w="3480973"/>
                <a:gridCol w="3480973"/>
              </a:tblGrid>
              <a:tr h="212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 of professional activity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organization/enterprise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name of the course evaluated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0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 enterprise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Nadra</a:t>
                      </a:r>
                      <a:r>
                        <a:rPr lang="en-US" sz="14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invest Ukraine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approach to the development of cyber-physical systems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01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PJSC </a:t>
                      </a:r>
                      <a:r>
                        <a:rPr lang="uk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ArcelorMittal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Kryvyi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Rih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Mining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department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Office</a:t>
                      </a: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Modern Information Technologies in Transport, Open Pit Cyber-Physical Systems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Krivbassproekt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approach to the development of cyber-physical systems, Adaptive and robust systems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IT-services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GIGA UA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manufacturing based on cyber-physical systems, Adaptive and robust systems, Machine Learning Technologies in Cyber-Physical Systems and Industry 4.0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HEI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KNU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manufacturing based on cyber-physical systems, Adaptive and robust systems, Machine Learning Technologies in Cyber-Physical Systems and Industry 4.0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Municipality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and Communications Department of the Executive Committee of the </a:t>
                      </a:r>
                      <a:r>
                        <a:rPr lang="en-US" sz="1400" dirty="0" err="1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Kryvyi</a:t>
                      </a:r>
                      <a:r>
                        <a:rPr lang="en-US" sz="14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Rih</a:t>
                      </a:r>
                      <a:r>
                        <a:rPr lang="en-US" sz="14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City Council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Modern Information Technologies in Transport, Open Pit Cyber-Physical Systems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8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425"/>
            <a:ext cx="1408175" cy="14081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25295" y="1869067"/>
            <a:ext cx="10180319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95"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6.1</a:t>
            </a:r>
            <a:r>
              <a:rPr lang="en-US" sz="2400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Development of information and promotional materials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6.2</a:t>
            </a:r>
            <a:r>
              <a:rPr lang="en-US" sz="2400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Information sessions for target groups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6.3. </a:t>
            </a:r>
            <a:r>
              <a:rPr lang="en-US" sz="2400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Project Web Portal and social media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6.4</a:t>
            </a:r>
            <a:r>
              <a:rPr lang="en-US" sz="2400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Recommendations for new training programs for the targeted stakeholders beyond the project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6.5.</a:t>
            </a:r>
            <a:r>
              <a:rPr lang="en-US" sz="2400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Strengthening the academia – industry network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6.6</a:t>
            </a:r>
            <a:r>
              <a:rPr lang="en-US" sz="2400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400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Maintenance </a:t>
            </a:r>
            <a:r>
              <a:rPr lang="en-US" sz="2400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of e-Learning and SMSE platform beyond the project.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6.7.</a:t>
            </a:r>
            <a:r>
              <a:rPr lang="en-US" sz="2400" dirty="0">
                <a:latin typeface="Californian FB" panose="0207040306080B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Strengthening cooperation beyond the project to sustain the outcomes.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>
              <a:lnSpc>
                <a:spcPct val="120000"/>
              </a:lnSpc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,Bold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87417" y="6539949"/>
            <a:ext cx="304583" cy="318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8175" y="1212567"/>
            <a:ext cx="4557932" cy="4337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latin typeface="Californian FB" panose="0207040306080B030204" pitchFamily="18" charset="0"/>
              </a:rPr>
              <a:t>WP6</a:t>
            </a:r>
            <a:r>
              <a:rPr lang="ru-RU" sz="2800" b="1" i="1" dirty="0" smtClean="0"/>
              <a:t> – </a:t>
            </a:r>
            <a:r>
              <a:rPr lang="en-US" sz="2800" b="1" i="1" dirty="0" smtClean="0">
                <a:latin typeface="Californian FB" panose="0207040306080B030204" pitchFamily="18" charset="0"/>
              </a:rPr>
              <a:t>Dissemination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6554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425"/>
            <a:ext cx="1408175" cy="14081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96" y="-3745"/>
            <a:ext cx="4770204" cy="851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33076777-AFBC-49E6-A0A2-1969A7DF50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00"/>
            <a:ext cx="3556000" cy="10153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87417" y="6539949"/>
            <a:ext cx="304583" cy="318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974771"/>
            <a:ext cx="12191999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24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Methodology of the </a:t>
            </a:r>
            <a:r>
              <a:rPr lang="en-US" sz="2400" b="1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dissemination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en-US" sz="24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tasks for the last period of the project</a:t>
            </a:r>
            <a:r>
              <a:rPr lang="uk-UA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5155" y="2179690"/>
            <a:ext cx="104922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GB" sz="2000" b="1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Dissemination </a:t>
            </a:r>
            <a:r>
              <a:rPr lang="en-GB" sz="20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Exploitation Plan</a:t>
            </a:r>
            <a:r>
              <a:rPr lang="en-GB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 smtClean="0">
              <a:latin typeface="Californian FB" panose="0207040306080B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Stimulate</a:t>
            </a:r>
            <a:r>
              <a:rPr lang="en-GB" sz="2000" b="1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 interest and </a:t>
            </a:r>
            <a:r>
              <a:rPr lang="en-GB" sz="2000" b="1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and display</a:t>
            </a:r>
            <a:r>
              <a:rPr lang="en-GB" sz="20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posters</a:t>
            </a:r>
            <a:r>
              <a:rPr lang="en-US" sz="20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leaflets</a:t>
            </a:r>
            <a:r>
              <a:rPr lang="en-GB" sz="2000" b="1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Ukrainian </a:t>
            </a:r>
            <a:r>
              <a:rPr lang="en-GB" sz="2000" b="1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Participate </a:t>
            </a:r>
            <a:r>
              <a:rPr lang="en-GB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GB" sz="20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conferences and publish papers </a:t>
            </a:r>
            <a:r>
              <a:rPr lang="en-GB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high impact journals</a:t>
            </a:r>
            <a:r>
              <a:rPr lang="en-GB" sz="20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and Conduct</a:t>
            </a:r>
            <a:r>
              <a:rPr lang="en-GB" sz="20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seminars for main stakeholders </a:t>
            </a:r>
            <a:endParaRPr lang="en-GB" sz="2000" dirty="0">
              <a:latin typeface="Californian FB" panose="0207040306080B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GB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arrange </a:t>
            </a:r>
            <a:r>
              <a:rPr lang="en-GB" sz="20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sessions</a:t>
            </a:r>
            <a:r>
              <a:rPr lang="en-GB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attract students and to inform stakeholders, </a:t>
            </a:r>
            <a:r>
              <a:rPr lang="en-GB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authorities and other </a:t>
            </a:r>
            <a:r>
              <a:rPr lang="en-GB" sz="2000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HEIs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Disseminate </a:t>
            </a:r>
            <a:r>
              <a:rPr lang="en-GB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exploit the project activities and results </a:t>
            </a:r>
            <a:r>
              <a:rPr lang="en-GB" sz="20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virtual forums and other social networking </a:t>
            </a:r>
            <a:r>
              <a:rPr lang="en-GB" sz="2000" b="1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Develop, create and maintain an </a:t>
            </a:r>
            <a:r>
              <a:rPr lang="en-GB" sz="20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project website</a:t>
            </a:r>
            <a:r>
              <a:rPr lang="en-GB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key valorisation tool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 </a:t>
            </a:r>
            <a:r>
              <a:rPr lang="en-GB" sz="2000" b="1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final conference</a:t>
            </a:r>
            <a:r>
              <a:rPr lang="en-GB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disseminate the project results and organize their </a:t>
            </a:r>
            <a:r>
              <a:rPr lang="en-US" sz="2000" dirty="0">
                <a:latin typeface="Californian FB" panose="0207040306080B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by stakeholders, education authorities and the industry representatives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1062</Words>
  <Application>Microsoft Office PowerPoint</Application>
  <PresentationFormat>Широкий екран</PresentationFormat>
  <Paragraphs>148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Calibri,Bold</vt:lpstr>
      <vt:lpstr>Californian FB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Wolfish 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админ</cp:lastModifiedBy>
  <cp:revision>189</cp:revision>
  <cp:lastPrinted>2022-08-25T20:46:19Z</cp:lastPrinted>
  <dcterms:created xsi:type="dcterms:W3CDTF">2019-12-17T10:07:49Z</dcterms:created>
  <dcterms:modified xsi:type="dcterms:W3CDTF">2022-11-30T18:32:21Z</dcterms:modified>
</cp:coreProperties>
</file>