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7" r:id="rId2"/>
  </p:sldMasterIdLst>
  <p:notesMasterIdLst>
    <p:notesMasterId r:id="rId46"/>
  </p:notesMasterIdLst>
  <p:sldIdLst>
    <p:sldId id="264" r:id="rId3"/>
    <p:sldId id="262" r:id="rId4"/>
    <p:sldId id="263" r:id="rId5"/>
    <p:sldId id="473" r:id="rId6"/>
    <p:sldId id="439" r:id="rId7"/>
    <p:sldId id="474" r:id="rId8"/>
    <p:sldId id="475" r:id="rId9"/>
    <p:sldId id="476" r:id="rId10"/>
    <p:sldId id="440" r:id="rId11"/>
    <p:sldId id="477" r:id="rId12"/>
    <p:sldId id="478" r:id="rId13"/>
    <p:sldId id="454" r:id="rId14"/>
    <p:sldId id="479" r:id="rId15"/>
    <p:sldId id="487" r:id="rId16"/>
    <p:sldId id="480" r:id="rId17"/>
    <p:sldId id="448" r:id="rId18"/>
    <p:sldId id="449" r:id="rId19"/>
    <p:sldId id="481" r:id="rId20"/>
    <p:sldId id="482" r:id="rId21"/>
    <p:sldId id="488" r:id="rId22"/>
    <p:sldId id="489" r:id="rId23"/>
    <p:sldId id="490" r:id="rId24"/>
    <p:sldId id="483" r:id="rId25"/>
    <p:sldId id="451" r:id="rId26"/>
    <p:sldId id="484" r:id="rId27"/>
    <p:sldId id="485" r:id="rId28"/>
    <p:sldId id="486" r:id="rId29"/>
    <p:sldId id="458" r:id="rId30"/>
    <p:sldId id="464" r:id="rId31"/>
    <p:sldId id="491" r:id="rId32"/>
    <p:sldId id="465" r:id="rId33"/>
    <p:sldId id="459" r:id="rId34"/>
    <p:sldId id="463" r:id="rId35"/>
    <p:sldId id="467" r:id="rId36"/>
    <p:sldId id="492" r:id="rId37"/>
    <p:sldId id="472" r:id="rId38"/>
    <p:sldId id="493" r:id="rId39"/>
    <p:sldId id="494" r:id="rId40"/>
    <p:sldId id="470" r:id="rId41"/>
    <p:sldId id="495" r:id="rId42"/>
    <p:sldId id="496" r:id="rId43"/>
    <p:sldId id="497" r:id="rId44"/>
    <p:sldId id="259" r:id="rId45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63" y="58"/>
      </p:cViewPr>
      <p:guideLst>
        <p:guide orient="horz" pos="2160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8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54F67E3-005B-4A5B-A64B-4E620D6532D3}" type="datetimeFigureOut">
              <a:rPr lang="nl-NL" smtClean="0"/>
              <a:t>25-12-2022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6F6EB55-D046-4316-A421-6DEA4C9E9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4679576"/>
            <a:ext cx="9144000" cy="217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4919366" cy="402479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76000" y="5392800"/>
            <a:ext cx="4919366" cy="8207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1646238"/>
            <a:ext cx="2498893" cy="456736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3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1350253"/>
            <a:ext cx="4648209" cy="550774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6516950" cy="238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6516947" cy="1655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717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103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5DFB4A-7835-49F2-9D1E-1CA710729107}" type="datetime1">
              <a:rPr lang="nl-BE" smtClean="0"/>
              <a:t>25/12/2022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48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225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905368-EC02-4ECC-BE67-68D98B92590E}" type="datetime1">
              <a:rPr lang="nl-BE" smtClean="0"/>
              <a:t>25/12/2022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441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163-56CB-4EBB-9100-E6D6E9F2AC5B}" type="datetime1">
              <a:rPr lang="nl-BE" smtClean="0"/>
              <a:t>25/12/2022</a:t>
            </a:fld>
            <a:endParaRPr lang="nl-N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6263" y="1655999"/>
            <a:ext cx="7991475" cy="439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3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0" y="1800000"/>
            <a:ext cx="4921624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4359600"/>
            <a:ext cx="4921624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8D0F2B-CCC2-4725-A02D-E099A094110C}" type="datetime1">
              <a:rPr lang="nl-BE" smtClean="0"/>
              <a:t>25/12/2022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22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4921200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4921200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EE1405-C940-467A-8294-BA0D5AD10E37}" type="datetime1">
              <a:rPr lang="nl-BE" smtClean="0"/>
              <a:t>25/12/2022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61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738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411A-3C2C-4D92-914B-5DAFB4611257}" type="datetime1">
              <a:rPr lang="nl-BE" smtClean="0"/>
              <a:t>25/12/2022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45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59" y="2339788"/>
            <a:ext cx="3924000" cy="3708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49" y="2339789"/>
            <a:ext cx="3924000" cy="37085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850-82D1-4EBF-A7F5-32E818A3E45C}" type="datetime1">
              <a:rPr lang="nl-BE" smtClean="0"/>
              <a:t>25/12/2022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2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DB03-B7B6-48FB-B868-99A4A07DCD00}" type="datetime1">
              <a:rPr lang="nl-BE" smtClean="0"/>
              <a:t>25/12/2022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3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FAE-A01E-4280-9D8A-57123CE9AD68}" type="datetime1">
              <a:rPr lang="nl-BE" smtClean="0"/>
              <a:t>25/12/2022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3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8772" y="860612"/>
            <a:ext cx="7806456" cy="4485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0AD-162B-4A8F-97D0-46B9CEDACE6E}" type="datetime1">
              <a:rPr lang="nl-BE" smtClean="0"/>
              <a:t>25/12/2022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4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A67913-6FC9-4B48-9E8E-4EC2C9B7E206}" type="datetime1">
              <a:rPr lang="nl-BE" smtClean="0"/>
              <a:t>25/12/2022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5999"/>
            <a:ext cx="7991738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7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905830A-5B97-43B5-87B9-BF9E3506C4D9}" type="datetime1">
              <a:rPr lang="nl-BE" smtClean="0"/>
              <a:t>25/12/2022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7991738" cy="443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D4132-CF83-4917-B2F5-B133CF57F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91" y="1930757"/>
            <a:ext cx="7662478" cy="3258243"/>
          </a:xfrm>
        </p:spPr>
        <p:txBody>
          <a:bodyPr>
            <a:normAutofit fontScale="90000"/>
          </a:bodyPr>
          <a:lstStyle/>
          <a:p>
            <a:pPr algn="ctr"/>
            <a:r>
              <a:rPr lang="nl-BE" sz="3200" dirty="0"/>
              <a:t>Cyber-Physical Systems:</a:t>
            </a:r>
            <a:br>
              <a:rPr lang="nl-BE" sz="3200" dirty="0"/>
            </a:br>
            <a:br>
              <a:rPr lang="nl-BE" sz="3200" dirty="0"/>
            </a:br>
            <a:r>
              <a:rPr lang="nl-BE" sz="3200" dirty="0" err="1"/>
              <a:t>modelling</a:t>
            </a:r>
            <a:r>
              <a:rPr lang="nl-BE" sz="3200" dirty="0"/>
              <a:t> </a:t>
            </a:r>
            <a:br>
              <a:rPr lang="nl-BE" sz="3200" dirty="0"/>
            </a:br>
            <a:r>
              <a:rPr lang="nl-BE" sz="3200" dirty="0"/>
              <a:t>– </a:t>
            </a:r>
            <a:br>
              <a:rPr lang="nl-BE" sz="3200" dirty="0"/>
            </a:br>
            <a:r>
              <a:rPr lang="nl-BE" sz="3200" dirty="0" err="1"/>
              <a:t>linear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non-</a:t>
            </a:r>
            <a:r>
              <a:rPr lang="nl-BE" sz="3200" dirty="0" err="1"/>
              <a:t>linear</a:t>
            </a:r>
            <a:r>
              <a:rPr lang="nl-BE" sz="3200" dirty="0"/>
              <a:t> systems</a:t>
            </a:r>
            <a:br>
              <a:rPr lang="nl-BE" sz="3200" dirty="0"/>
            </a:br>
            <a:br>
              <a:rPr lang="nl-BE" sz="3200" dirty="0"/>
            </a:br>
            <a:r>
              <a:rPr lang="nl-BE" sz="3200" dirty="0"/>
              <a:t>part 1</a:t>
            </a:r>
            <a:br>
              <a:rPr lang="nl-BE" dirty="0"/>
            </a:b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3B172DF-6294-481B-A155-C9F87BF36478}"/>
              </a:ext>
            </a:extLst>
          </p:cNvPr>
          <p:cNvSpPr txBox="1"/>
          <p:nvPr/>
        </p:nvSpPr>
        <p:spPr>
          <a:xfrm>
            <a:off x="275208" y="5530788"/>
            <a:ext cx="6169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Workshop: </a:t>
            </a:r>
            <a:r>
              <a:rPr lang="nl-BE" dirty="0" err="1"/>
              <a:t>March</a:t>
            </a:r>
            <a:r>
              <a:rPr lang="nl-BE" dirty="0"/>
              <a:t> 16-18 (2023).</a:t>
            </a:r>
          </a:p>
          <a:p>
            <a:endParaRPr lang="nl-BE" dirty="0"/>
          </a:p>
          <a:p>
            <a:r>
              <a:rPr lang="nl-BE" sz="1400" dirty="0"/>
              <a:t>Erasmus+: Development of </a:t>
            </a:r>
            <a:r>
              <a:rPr lang="nl-BE" sz="1400" dirty="0" err="1"/>
              <a:t>practically-oriented</a:t>
            </a:r>
            <a:r>
              <a:rPr lang="nl-BE" sz="1400" dirty="0"/>
              <a:t> student-</a:t>
            </a:r>
            <a:r>
              <a:rPr lang="nl-BE" sz="1400" dirty="0" err="1"/>
              <a:t>centred</a:t>
            </a:r>
            <a:r>
              <a:rPr lang="nl-BE" sz="1400" dirty="0"/>
              <a:t> </a:t>
            </a:r>
            <a:r>
              <a:rPr lang="nl-BE" sz="1400" dirty="0" err="1"/>
              <a:t>education</a:t>
            </a:r>
            <a:r>
              <a:rPr lang="nl-BE" sz="1400" dirty="0"/>
              <a:t> </a:t>
            </a:r>
          </a:p>
          <a:p>
            <a:r>
              <a:rPr lang="nl-BE" sz="1400" dirty="0"/>
              <a:t>in </a:t>
            </a:r>
            <a:r>
              <a:rPr lang="nl-BE" sz="1400" dirty="0" err="1"/>
              <a:t>the</a:t>
            </a:r>
            <a:r>
              <a:rPr lang="nl-BE" sz="1400" dirty="0"/>
              <a:t> field of </a:t>
            </a:r>
            <a:r>
              <a:rPr lang="nl-BE" sz="1400" dirty="0" err="1"/>
              <a:t>modelling</a:t>
            </a:r>
            <a:r>
              <a:rPr lang="nl-BE" sz="1400" dirty="0"/>
              <a:t> of Cyber-</a:t>
            </a:r>
            <a:r>
              <a:rPr lang="nl-BE" sz="1400" dirty="0" err="1"/>
              <a:t>Physical</a:t>
            </a:r>
            <a:r>
              <a:rPr lang="nl-BE" sz="1400" dirty="0"/>
              <a:t> Systems (</a:t>
            </a:r>
            <a:r>
              <a:rPr lang="nl-BE" sz="1400" dirty="0" err="1"/>
              <a:t>CybPhys</a:t>
            </a:r>
            <a:r>
              <a:rPr lang="nl-BE" sz="1400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1EC4CB-9DE0-454B-BC5C-73A5A80F9542}"/>
              </a:ext>
            </a:extLst>
          </p:cNvPr>
          <p:cNvSpPr txBox="1"/>
          <p:nvPr/>
        </p:nvSpPr>
        <p:spPr>
          <a:xfrm>
            <a:off x="7208516" y="51890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Joan </a:t>
            </a:r>
            <a:r>
              <a:rPr lang="nl-BE" dirty="0" err="1"/>
              <a:t>Peuteman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BFC436-704B-49E4-A0B6-B3A8A1E88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75" y="5929393"/>
            <a:ext cx="2727934" cy="7792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B5747C-EA12-4F69-1546-AD60F2B70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65" y="797728"/>
            <a:ext cx="5218244" cy="9319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7E4391-9F91-8976-AF5F-A2D92A542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84" y="277442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Modelling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Mathematical </a:t>
            </a:r>
            <a:r>
              <a:rPr lang="nl-BE" sz="2000" dirty="0" err="1"/>
              <a:t>modelling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describe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behaviour</a:t>
            </a:r>
            <a:r>
              <a:rPr lang="nl-BE" sz="2000" dirty="0"/>
              <a:t> of a system, </a:t>
            </a:r>
            <a:r>
              <a:rPr lang="nl-BE" sz="2000" dirty="0" err="1"/>
              <a:t>can</a:t>
            </a:r>
            <a:r>
              <a:rPr lang="nl-BE" sz="2000" dirty="0"/>
              <a:t> have a large range of goals: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Having</a:t>
            </a:r>
            <a:r>
              <a:rPr lang="nl-BE" sz="2000" dirty="0"/>
              <a:t> a decent </a:t>
            </a:r>
            <a:r>
              <a:rPr lang="nl-BE" sz="2000" dirty="0" err="1"/>
              <a:t>mathematical</a:t>
            </a:r>
            <a:r>
              <a:rPr lang="nl-BE" sz="2000" dirty="0"/>
              <a:t> model, </a:t>
            </a:r>
            <a:r>
              <a:rPr lang="nl-BE" sz="2000" dirty="0" err="1"/>
              <a:t>it</a:t>
            </a:r>
            <a:r>
              <a:rPr lang="nl-BE" sz="2000" dirty="0"/>
              <a:t> is </a:t>
            </a:r>
            <a:r>
              <a:rPr lang="nl-BE" sz="2000" dirty="0" err="1"/>
              <a:t>possible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b="1" dirty="0" err="1"/>
              <a:t>study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impact of input variables</a:t>
            </a:r>
            <a:r>
              <a:rPr lang="nl-B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Focusing</a:t>
            </a:r>
            <a:r>
              <a:rPr lang="nl-BE" sz="2000" dirty="0"/>
              <a:t> on </a:t>
            </a:r>
            <a:r>
              <a:rPr lang="nl-BE" sz="2000" b="1" dirty="0"/>
              <a:t>engineering</a:t>
            </a:r>
            <a:r>
              <a:rPr lang="nl-BE" sz="2000" dirty="0"/>
              <a:t>, a </a:t>
            </a:r>
            <a:r>
              <a:rPr lang="nl-BE" sz="2000" b="1" dirty="0"/>
              <a:t>system</a:t>
            </a:r>
            <a:r>
              <a:rPr lang="nl-BE" sz="2000" dirty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b="1" dirty="0" err="1"/>
              <a:t>modelled</a:t>
            </a:r>
            <a:r>
              <a:rPr lang="nl-BE" sz="2000" b="1" dirty="0"/>
              <a:t> </a:t>
            </a:r>
            <a:r>
              <a:rPr lang="nl-BE" sz="2000" b="1" dirty="0" err="1"/>
              <a:t>during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design </a:t>
            </a:r>
            <a:r>
              <a:rPr lang="nl-BE" sz="2000" b="1" dirty="0" err="1"/>
              <a:t>process</a:t>
            </a:r>
            <a:r>
              <a:rPr lang="nl-BE" sz="2000" dirty="0"/>
              <a:t> </a:t>
            </a:r>
            <a:r>
              <a:rPr lang="nl-BE" sz="2000" dirty="0" err="1"/>
              <a:t>before</a:t>
            </a:r>
            <a:r>
              <a:rPr lang="nl-BE" sz="2000" dirty="0"/>
              <a:t> building </a:t>
            </a:r>
            <a:r>
              <a:rPr lang="nl-BE" sz="2000" dirty="0" err="1"/>
              <a:t>and</a:t>
            </a:r>
            <a:r>
              <a:rPr lang="nl-BE" sz="2000" dirty="0"/>
              <a:t> testing </a:t>
            </a:r>
            <a:r>
              <a:rPr lang="nl-BE" sz="2000" dirty="0" err="1"/>
              <a:t>the</a:t>
            </a:r>
            <a:r>
              <a:rPr lang="nl-BE" sz="2000" dirty="0"/>
              <a:t> real-</a:t>
            </a:r>
            <a:r>
              <a:rPr lang="nl-BE" sz="2000" dirty="0" err="1"/>
              <a:t>world</a:t>
            </a:r>
            <a:r>
              <a:rPr lang="nl-BE" sz="2000" dirty="0"/>
              <a:t> system. </a:t>
            </a:r>
            <a:r>
              <a:rPr lang="nl-BE" sz="2000" dirty="0" err="1"/>
              <a:t>This</a:t>
            </a:r>
            <a:r>
              <a:rPr lang="nl-BE" sz="2000" dirty="0"/>
              <a:t> approach </a:t>
            </a:r>
            <a:r>
              <a:rPr lang="nl-BE" sz="2000" b="1" dirty="0" err="1"/>
              <a:t>reduces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</a:t>
            </a:r>
            <a:r>
              <a:rPr lang="nl-BE" sz="2000" b="1" dirty="0" err="1"/>
              <a:t>risks</a:t>
            </a:r>
            <a:r>
              <a:rPr lang="nl-BE" sz="2000" b="1" dirty="0"/>
              <a:t> (</a:t>
            </a:r>
            <a:r>
              <a:rPr lang="nl-BE" sz="2000" b="1" dirty="0" err="1"/>
              <a:t>and</a:t>
            </a:r>
            <a:r>
              <a:rPr lang="nl-BE" sz="2000" b="1" dirty="0"/>
              <a:t> </a:t>
            </a:r>
            <a:r>
              <a:rPr lang="nl-BE" sz="2000" b="1" dirty="0" err="1"/>
              <a:t>costs</a:t>
            </a:r>
            <a:r>
              <a:rPr lang="nl-BE" sz="2000" b="1" dirty="0"/>
              <a:t>) </a:t>
            </a:r>
            <a:r>
              <a:rPr lang="nl-BE" sz="2000" b="1" dirty="0" err="1"/>
              <a:t>when</a:t>
            </a:r>
            <a:r>
              <a:rPr lang="nl-BE" sz="2000" b="1" dirty="0"/>
              <a:t> testing </a:t>
            </a:r>
            <a:r>
              <a:rPr lang="nl-BE" sz="2000" b="1" dirty="0" err="1"/>
              <a:t>the</a:t>
            </a:r>
            <a:r>
              <a:rPr lang="nl-BE" sz="2000" b="1" dirty="0"/>
              <a:t> real-</a:t>
            </a:r>
            <a:r>
              <a:rPr lang="nl-BE" sz="2000" b="1" dirty="0" err="1"/>
              <a:t>world</a:t>
            </a:r>
            <a:r>
              <a:rPr lang="nl-BE" sz="2000" b="1" dirty="0"/>
              <a:t> </a:t>
            </a:r>
            <a:r>
              <a:rPr lang="nl-BE" sz="2000" b="1" dirty="0" err="1"/>
              <a:t>behaviour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dirty="0"/>
              <a:t>But </a:t>
            </a:r>
            <a:r>
              <a:rPr lang="nl-BE" sz="2000" dirty="0" err="1"/>
              <a:t>anyhow</a:t>
            </a:r>
            <a:r>
              <a:rPr lang="nl-BE" sz="2000" dirty="0"/>
              <a:t>, </a:t>
            </a:r>
            <a:r>
              <a:rPr lang="nl-BE" sz="2000" dirty="0" err="1"/>
              <a:t>mathematical</a:t>
            </a:r>
            <a:r>
              <a:rPr lang="nl-BE" sz="2000" dirty="0"/>
              <a:t> tools are </a:t>
            </a:r>
            <a:r>
              <a:rPr lang="nl-BE" sz="2000" dirty="0" err="1"/>
              <a:t>useful</a:t>
            </a:r>
            <a:r>
              <a:rPr lang="nl-BE" sz="2000" dirty="0"/>
              <a:t>.</a:t>
            </a:r>
          </a:p>
          <a:p>
            <a:endParaRPr lang="nl-BE" sz="24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BE9B635-7D66-D37D-8EA8-61EDB8EC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00" y="4643021"/>
            <a:ext cx="5354346" cy="21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3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Modelling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Different types of </a:t>
            </a:r>
            <a:r>
              <a:rPr lang="nl-BE" b="1" dirty="0" err="1"/>
              <a:t>models</a:t>
            </a:r>
            <a:r>
              <a:rPr lang="nl-BE" b="1" dirty="0"/>
              <a:t> 1</a:t>
            </a:r>
          </a:p>
          <a:p>
            <a:pPr marL="0" indent="0">
              <a:buNone/>
            </a:pPr>
            <a:r>
              <a:rPr lang="nl-BE" dirty="0"/>
              <a:t>Different types of </a:t>
            </a:r>
            <a:r>
              <a:rPr lang="nl-BE" dirty="0" err="1"/>
              <a:t>models</a:t>
            </a:r>
            <a:r>
              <a:rPr lang="nl-BE" dirty="0"/>
              <a:t> 2</a:t>
            </a:r>
          </a:p>
          <a:p>
            <a:pPr marL="0" indent="0">
              <a:buNone/>
            </a:pPr>
            <a:r>
              <a:rPr lang="nl-BE" dirty="0"/>
              <a:t>Stages of </a:t>
            </a:r>
            <a:r>
              <a:rPr lang="nl-BE" dirty="0" err="1"/>
              <a:t>mathematical</a:t>
            </a:r>
            <a:r>
              <a:rPr lang="nl-BE" dirty="0"/>
              <a:t> </a:t>
            </a:r>
            <a:r>
              <a:rPr lang="nl-BE" dirty="0" err="1"/>
              <a:t>modelling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Solving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equations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Solving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equations</a:t>
            </a:r>
            <a:r>
              <a:rPr lang="nl-BE" dirty="0"/>
              <a:t>: </a:t>
            </a:r>
            <a:r>
              <a:rPr lang="nl-BE" dirty="0" err="1"/>
              <a:t>example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6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1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68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A </a:t>
                </a:r>
                <a:r>
                  <a:rPr lang="nl-BE" sz="2000" dirty="0" err="1"/>
                  <a:t>distinction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made </a:t>
                </a:r>
                <a:r>
                  <a:rPr lang="nl-BE" sz="2000" dirty="0" err="1"/>
                  <a:t>between</a:t>
                </a:r>
                <a:r>
                  <a:rPr lang="nl-BE" sz="2000" dirty="0"/>
                  <a:t> </a:t>
                </a:r>
                <a:r>
                  <a:rPr lang="nl-BE" sz="2000" b="1" dirty="0"/>
                  <a:t>deterministic </a:t>
                </a:r>
                <a:r>
                  <a:rPr lang="nl-BE" sz="2000" b="1" dirty="0" err="1"/>
                  <a:t>models</a:t>
                </a:r>
                <a:r>
                  <a:rPr lang="nl-BE" sz="2000" b="1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stochastic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models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b="1" dirty="0"/>
                  <a:t>Deterministic </a:t>
                </a:r>
                <a:r>
                  <a:rPr lang="nl-BE" sz="2000" b="1" dirty="0" err="1"/>
                  <a:t>models</a:t>
                </a:r>
                <a:r>
                  <a:rPr lang="nl-BE" sz="2000" b="1" dirty="0"/>
                  <a:t> </a:t>
                </a:r>
                <a:r>
                  <a:rPr lang="nl-BE" sz="2000" dirty="0" err="1"/>
                  <a:t>always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predict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same</a:t>
                </a:r>
                <a:r>
                  <a:rPr lang="nl-BE" sz="2000" dirty="0"/>
                  <a:t> output </a:t>
                </a:r>
                <a:r>
                  <a:rPr lang="nl-BE" sz="2000" dirty="0" err="1"/>
                  <a:t>when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starting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from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same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initial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conditions</a:t>
                </a:r>
                <a:r>
                  <a:rPr lang="nl-BE" sz="2000" dirty="0"/>
                  <a:t> in </a:t>
                </a:r>
                <a:r>
                  <a:rPr lang="nl-BE" sz="2000" dirty="0" err="1"/>
                  <a:t>combination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same</a:t>
                </a:r>
                <a:r>
                  <a:rPr lang="nl-BE" sz="2000" dirty="0"/>
                  <a:t> input.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Let’s </a:t>
                </a:r>
                <a:r>
                  <a:rPr lang="nl-BE" sz="2000" dirty="0" err="1"/>
                  <a:t>consider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example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Consider</a:t>
                </a:r>
                <a:r>
                  <a:rPr lang="nl-BE" sz="2000" dirty="0"/>
                  <a:t> a society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people</a:t>
                </a:r>
                <a:r>
                  <a:rPr lang="nl-BE" sz="2000" dirty="0"/>
                  <a:t> at a time instant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sz="2000" dirty="0"/>
                  <a:t>. In absence of </a:t>
                </a:r>
                <a:r>
                  <a:rPr lang="nl-BE" sz="2000" dirty="0" err="1"/>
                  <a:t>limiting</a:t>
                </a:r>
                <a:r>
                  <a:rPr lang="nl-BE" sz="2000" dirty="0"/>
                  <a:t> factors (e.g. no </a:t>
                </a:r>
                <a:r>
                  <a:rPr lang="nl-BE" sz="2000" dirty="0" err="1"/>
                  <a:t>lack</a:t>
                </a:r>
                <a:r>
                  <a:rPr lang="nl-BE" sz="2000" dirty="0"/>
                  <a:t> of food),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population </a:t>
                </a:r>
                <a:r>
                  <a:rPr lang="nl-BE" sz="2000" dirty="0" err="1"/>
                  <a:t>growth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proportional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number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people</a:t>
                </a:r>
                <a:r>
                  <a:rPr lang="nl-BE" sz="2000" dirty="0"/>
                  <a:t>. The evolution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population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described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a </a:t>
                </a:r>
                <a:r>
                  <a:rPr lang="nl-BE" sz="2000" b="1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equation</a:t>
                </a:r>
                <a:r>
                  <a:rPr lang="nl-BE" sz="2000" dirty="0"/>
                  <a:t> (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BE" sz="2000" dirty="0"/>
                  <a:t> is a parameter </a:t>
                </a:r>
                <a:r>
                  <a:rPr lang="nl-BE" sz="2000" dirty="0" err="1"/>
                  <a:t>depending</a:t>
                </a:r>
                <a:r>
                  <a:rPr lang="nl-BE" sz="2000" dirty="0"/>
                  <a:t> on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net </a:t>
                </a:r>
                <a:r>
                  <a:rPr lang="nl-BE" sz="2000" dirty="0" err="1"/>
                  <a:t>birth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rate</a:t>
                </a:r>
                <a:r>
                  <a:rPr lang="nl-BE" sz="2000" dirty="0"/>
                  <a:t>)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680769"/>
              </a:xfrm>
              <a:prstGeom prst="rect">
                <a:avLst/>
              </a:prstGeom>
              <a:blipFill>
                <a:blip r:embed="rId2"/>
                <a:stretch>
                  <a:fillRect l="-740" t="-521" r="-22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544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1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25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b="1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equation</a:t>
                </a:r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  <a:p>
                <a:r>
                  <a:rPr lang="nl-BE" sz="2000" dirty="0"/>
                  <a:t>has a solution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/>
                  <a:t>Here,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represents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population at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BE" sz="2000" dirty="0"/>
                  <a:t>. 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In case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nl-BE" sz="2000" dirty="0"/>
                  <a:t>,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exponential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growth</a:t>
                </a:r>
                <a:r>
                  <a:rPr lang="nl-BE" sz="2000" b="1" dirty="0"/>
                  <a:t> of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population </a:t>
                </a:r>
                <a:r>
                  <a:rPr lang="nl-BE" sz="2000" dirty="0"/>
                  <a:t>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In case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nl-BE" sz="2000" dirty="0"/>
                  <a:t>, </a:t>
                </a:r>
                <a:r>
                  <a:rPr lang="nl-BE" sz="2000" b="1" dirty="0"/>
                  <a:t>a </a:t>
                </a:r>
                <a:r>
                  <a:rPr lang="nl-BE" sz="2000" b="1" dirty="0" err="1"/>
                  <a:t>decrease</a:t>
                </a:r>
                <a:r>
                  <a:rPr lang="nl-BE" sz="2000" b="1" dirty="0"/>
                  <a:t> of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population </a:t>
                </a:r>
                <a:r>
                  <a:rPr lang="nl-BE" sz="2000" b="1" dirty="0" err="1"/>
                  <a:t>occurs</a:t>
                </a:r>
                <a:r>
                  <a:rPr lang="nl-BE" sz="2000" b="1" dirty="0"/>
                  <a:t> </a:t>
                </a:r>
                <a:r>
                  <a:rPr lang="nl-BE" sz="2000" dirty="0"/>
                  <a:t>i.e.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number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deaths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larger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number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births</a:t>
                </a:r>
                <a:r>
                  <a:rPr lang="nl-BE" sz="2000" dirty="0"/>
                  <a:t>.</a:t>
                </a:r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259820"/>
              </a:xfrm>
              <a:prstGeom prst="rect">
                <a:avLst/>
              </a:prstGeom>
              <a:blipFill>
                <a:blip r:embed="rId2"/>
                <a:stretch>
                  <a:fillRect l="-740" t="-572" r="-14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96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1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121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In case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=0.1&gt;0</m:t>
                    </m:r>
                  </m:oMath>
                </a14:m>
                <a:r>
                  <a:rPr lang="nl-BE" sz="2000" dirty="0"/>
                  <a:t>, </a:t>
                </a:r>
                <a:r>
                  <a:rPr lang="nl-BE" sz="2000" b="1" dirty="0"/>
                  <a:t>a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growth</a:t>
                </a:r>
                <a:r>
                  <a:rPr lang="nl-BE" sz="2000" b="1" dirty="0"/>
                  <a:t> of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population </a:t>
                </a:r>
                <a:r>
                  <a:rPr lang="nl-BE" sz="2000" dirty="0"/>
                  <a:t>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In case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=−0.1&lt;0</m:t>
                    </m:r>
                  </m:oMath>
                </a14:m>
                <a:r>
                  <a:rPr lang="nl-BE" sz="2000" dirty="0"/>
                  <a:t>, </a:t>
                </a:r>
                <a:r>
                  <a:rPr lang="nl-BE" sz="2000" b="1" dirty="0"/>
                  <a:t>a </a:t>
                </a:r>
                <a:r>
                  <a:rPr lang="nl-BE" sz="2000" b="1" dirty="0" err="1"/>
                  <a:t>decrease</a:t>
                </a:r>
                <a:r>
                  <a:rPr lang="nl-BE" sz="2000" b="1" dirty="0"/>
                  <a:t> of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population </a:t>
                </a:r>
                <a:r>
                  <a:rPr lang="nl-BE" sz="2000" dirty="0"/>
                  <a:t>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</a:t>
                </a:r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1215717"/>
              </a:xfrm>
              <a:prstGeom prst="rect">
                <a:avLst/>
              </a:prstGeom>
              <a:blipFill>
                <a:blip r:embed="rId2"/>
                <a:stretch>
                  <a:fillRect l="-740" t="-2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C088446C-5261-A481-3094-A7AAA7316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4" y="2421508"/>
            <a:ext cx="8891077" cy="433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35136AE0-E552-AD05-E7C8-91D89B75E5FF}"/>
                  </a:ext>
                </a:extLst>
              </p:cNvPr>
              <p:cNvSpPr txBox="1"/>
              <p:nvPr/>
            </p:nvSpPr>
            <p:spPr>
              <a:xfrm>
                <a:off x="4465468" y="3732425"/>
                <a:ext cx="988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35136AE0-E552-AD05-E7C8-91D89B75E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468" y="3732425"/>
                <a:ext cx="98860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EC07C6FA-A6DF-C677-E6E9-79755570A767}"/>
                  </a:ext>
                </a:extLst>
              </p:cNvPr>
              <p:cNvSpPr txBox="1"/>
              <p:nvPr/>
            </p:nvSpPr>
            <p:spPr>
              <a:xfrm>
                <a:off x="5164607" y="5313914"/>
                <a:ext cx="1161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=−0.1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EC07C6FA-A6DF-C677-E6E9-79755570A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07" y="5313914"/>
                <a:ext cx="116172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9A76C169-E251-8ABA-5A8C-4D5C0530660D}"/>
              </a:ext>
            </a:extLst>
          </p:cNvPr>
          <p:cNvSpPr txBox="1"/>
          <p:nvPr/>
        </p:nvSpPr>
        <p:spPr>
          <a:xfrm>
            <a:off x="8075236" y="638657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time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5C19BB5-42E3-5C9D-3122-BA34BF964D5D}"/>
              </a:ext>
            </a:extLst>
          </p:cNvPr>
          <p:cNvSpPr txBox="1"/>
          <p:nvPr/>
        </p:nvSpPr>
        <p:spPr>
          <a:xfrm>
            <a:off x="75459" y="286105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population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78BD0C7-E5C1-8F61-F5BF-70E904B3369B}"/>
              </a:ext>
            </a:extLst>
          </p:cNvPr>
          <p:cNvSpPr txBox="1"/>
          <p:nvPr/>
        </p:nvSpPr>
        <p:spPr>
          <a:xfrm>
            <a:off x="1811045" y="313401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deterministic model</a:t>
            </a:r>
          </a:p>
        </p:txBody>
      </p:sp>
    </p:spTree>
    <p:extLst>
      <p:ext uri="{BB962C8B-B14F-4D97-AF65-F5344CB8AC3E}">
        <p14:creationId xmlns:p14="http://schemas.microsoft.com/office/powerpoint/2010/main" val="142367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1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385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evolution of a population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also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described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using</a:t>
                </a:r>
                <a:r>
                  <a:rPr lang="nl-BE" sz="2000" dirty="0"/>
                  <a:t> a </a:t>
                </a:r>
                <a:r>
                  <a:rPr lang="nl-BE" sz="2000" b="1" dirty="0" err="1"/>
                  <a:t>difference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equation</a:t>
                </a:r>
                <a:r>
                  <a:rPr lang="nl-BE" sz="2000" dirty="0"/>
                  <a:t>. No </a:t>
                </a:r>
                <a:r>
                  <a:rPr lang="nl-BE" sz="2000" dirty="0" err="1"/>
                  <a:t>continuous</a:t>
                </a:r>
                <a:r>
                  <a:rPr lang="nl-BE" sz="2000" dirty="0"/>
                  <a:t> time is </a:t>
                </a:r>
                <a:r>
                  <a:rPr lang="nl-BE" sz="2000" dirty="0" err="1"/>
                  <a:t>used</a:t>
                </a:r>
                <a:r>
                  <a:rPr lang="nl-BE" sz="2000" dirty="0"/>
                  <a:t> but a </a:t>
                </a:r>
                <a:r>
                  <a:rPr lang="nl-BE" sz="2000" dirty="0" err="1"/>
                  <a:t>descrite</a:t>
                </a:r>
                <a:r>
                  <a:rPr lang="nl-BE" sz="2000" dirty="0"/>
                  <a:t> time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which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counts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discrete </a:t>
                </a:r>
                <a:r>
                  <a:rPr lang="nl-BE" sz="2000" dirty="0" err="1"/>
                  <a:t>generations</a:t>
                </a:r>
                <a:r>
                  <a:rPr lang="nl-BE" sz="2000" dirty="0"/>
                  <a:t>. The </a:t>
                </a:r>
                <a:r>
                  <a:rPr lang="nl-BE" sz="2000" dirty="0" err="1"/>
                  <a:t>difference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equals</a:t>
                </a:r>
                <a:r>
                  <a:rPr lang="nl-BE" sz="2000" dirty="0"/>
                  <a:t> 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where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number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people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BE" sz="2000" dirty="0"/>
                  <a:t>-</a:t>
                </a:r>
                <a:r>
                  <a:rPr lang="nl-BE" sz="2000" dirty="0" err="1"/>
                  <a:t>th</a:t>
                </a:r>
                <a:r>
                  <a:rPr lang="nl-BE" sz="2000" dirty="0"/>
                  <a:t> generation. The parameter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depends</a:t>
                </a:r>
                <a:r>
                  <a:rPr lang="nl-BE" sz="2000" dirty="0"/>
                  <a:t> on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net </a:t>
                </a:r>
                <a:r>
                  <a:rPr lang="nl-BE" sz="2000" dirty="0" err="1"/>
                  <a:t>birth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rate</a:t>
                </a:r>
                <a:r>
                  <a:rPr lang="nl-BE" sz="2000" dirty="0"/>
                  <a:t>. The </a:t>
                </a:r>
                <a:r>
                  <a:rPr lang="nl-BE" sz="2000" b="1" dirty="0"/>
                  <a:t>solution of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difference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equation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equals</a:t>
                </a:r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/>
                  <a:t>The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difference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correspond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each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other</a:t>
                </a:r>
                <a:r>
                  <a:rPr lang="nl-BE" sz="2000" dirty="0"/>
                  <a:t> in case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when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duration</a:t>
                </a:r>
                <a:r>
                  <a:rPr lang="nl-BE" sz="2000" dirty="0"/>
                  <a:t> of a single generation.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385816"/>
              </a:xfrm>
              <a:prstGeom prst="rect">
                <a:avLst/>
              </a:prstGeom>
              <a:blipFill>
                <a:blip r:embed="rId2"/>
                <a:stretch>
                  <a:fillRect l="-740" t="-556" b="-152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71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1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Both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differential</a:t>
            </a:r>
            <a:r>
              <a:rPr lang="nl-BE" sz="2000" dirty="0"/>
              <a:t> </a:t>
            </a:r>
            <a:r>
              <a:rPr lang="nl-BE" sz="2000" dirty="0" err="1"/>
              <a:t>equation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difference</a:t>
            </a:r>
            <a:r>
              <a:rPr lang="nl-BE" sz="2000" dirty="0"/>
              <a:t> </a:t>
            </a:r>
            <a:r>
              <a:rPr lang="nl-BE" sz="2000" dirty="0" err="1"/>
              <a:t>equation</a:t>
            </a:r>
            <a:r>
              <a:rPr lang="nl-BE" sz="2000" dirty="0"/>
              <a:t> </a:t>
            </a:r>
            <a:r>
              <a:rPr lang="nl-BE" sz="2000" dirty="0" err="1"/>
              <a:t>provide</a:t>
            </a:r>
            <a:r>
              <a:rPr lang="nl-BE" sz="2000" dirty="0"/>
              <a:t> a deterministic model. </a:t>
            </a:r>
            <a:r>
              <a:rPr lang="nl-BE" sz="2000" dirty="0" err="1"/>
              <a:t>Such</a:t>
            </a:r>
            <a:r>
              <a:rPr lang="nl-BE" sz="2000" dirty="0"/>
              <a:t> a deterministic model is </a:t>
            </a:r>
            <a:r>
              <a:rPr lang="nl-BE" sz="2000" dirty="0" err="1"/>
              <a:t>valid</a:t>
            </a:r>
            <a:r>
              <a:rPr lang="nl-BE" sz="2000" dirty="0"/>
              <a:t> in case </a:t>
            </a:r>
            <a:r>
              <a:rPr lang="nl-BE" sz="2000" b="1" dirty="0" err="1"/>
              <a:t>the</a:t>
            </a:r>
            <a:r>
              <a:rPr lang="nl-BE" sz="2000" b="1" dirty="0"/>
              <a:t> population is </a:t>
            </a:r>
            <a:r>
              <a:rPr lang="nl-BE" sz="2000" b="1" dirty="0" err="1"/>
              <a:t>sufficiently</a:t>
            </a:r>
            <a:r>
              <a:rPr lang="nl-BE" sz="2000" b="1" dirty="0"/>
              <a:t> large</a:t>
            </a:r>
            <a:r>
              <a:rPr lang="nl-BE" sz="2000" dirty="0"/>
              <a:t>.</a:t>
            </a:r>
          </a:p>
        </p:txBody>
      </p:sp>
      <p:pic>
        <p:nvPicPr>
          <p:cNvPr id="7" name="Afbeelding 6" descr="Afbeelding met persoon, menigte, groep, sport&#10;&#10;Automatisch gegenereerde beschrijving">
            <a:extLst>
              <a:ext uri="{FF2B5EF4-FFF2-40B4-BE49-F238E27FC236}">
                <a16:creationId xmlns:a16="http://schemas.microsoft.com/office/drawing/2014/main" id="{19FCA984-8AE5-5C8B-7D25-824CE1966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56" y="2064840"/>
            <a:ext cx="3759523" cy="2507991"/>
          </a:xfrm>
          <a:prstGeom prst="rect">
            <a:avLst/>
          </a:prstGeom>
        </p:spPr>
      </p:pic>
      <p:pic>
        <p:nvPicPr>
          <p:cNvPr id="10" name="Afbeelding 9" descr="Afbeelding met persoon, buiten, mensen, menigte&#10;&#10;Automatisch gegenereerde beschrijving">
            <a:extLst>
              <a:ext uri="{FF2B5EF4-FFF2-40B4-BE49-F238E27FC236}">
                <a16:creationId xmlns:a16="http://schemas.microsoft.com/office/drawing/2014/main" id="{B22991E2-E6C3-40EC-C597-14D9EDE0E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1" y="3429000"/>
            <a:ext cx="4219221" cy="23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6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1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When </a:t>
                </a:r>
                <a:r>
                  <a:rPr lang="nl-BE" sz="2000" dirty="0" err="1"/>
                  <a:t>considering</a:t>
                </a:r>
                <a:r>
                  <a:rPr lang="nl-BE" sz="2000" dirty="0"/>
                  <a:t> </a:t>
                </a:r>
                <a:r>
                  <a:rPr lang="nl-BE" sz="2000" b="1" dirty="0"/>
                  <a:t>small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populations</a:t>
                </a:r>
                <a:r>
                  <a:rPr lang="nl-BE" sz="2000" dirty="0"/>
                  <a:t>, a </a:t>
                </a:r>
                <a:r>
                  <a:rPr lang="nl-BE" sz="2000" b="1" dirty="0" err="1"/>
                  <a:t>larger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stochastic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variability</a:t>
                </a:r>
                <a:r>
                  <a:rPr lang="nl-BE" sz="2000" b="1" dirty="0"/>
                  <a:t> </a:t>
                </a:r>
                <a:r>
                  <a:rPr lang="nl-BE" sz="2000" dirty="0"/>
                  <a:t>is </a:t>
                </a:r>
                <a:r>
                  <a:rPr lang="nl-BE" sz="2000" dirty="0" err="1"/>
                  <a:t>encountered</a:t>
                </a:r>
                <a:r>
                  <a:rPr lang="nl-BE" sz="2000" dirty="0"/>
                  <a:t>. </a:t>
                </a:r>
                <a:r>
                  <a:rPr lang="nl-BE" sz="2000" dirty="0" err="1"/>
                  <a:t>This</a:t>
                </a:r>
                <a:r>
                  <a:rPr lang="nl-BE" sz="2000" dirty="0"/>
                  <a:t> forces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consider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births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deaths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separately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Between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times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sz="2000" dirty="0"/>
                  <a:t>, </a:t>
                </a:r>
                <a:r>
                  <a:rPr lang="nl-BE" sz="2000" dirty="0" err="1"/>
                  <a:t>three</a:t>
                </a:r>
                <a:r>
                  <a:rPr lang="nl-BE" sz="2000" dirty="0"/>
                  <a:t> different events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happen.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1523494"/>
              </a:xfrm>
              <a:prstGeom prst="rect">
                <a:avLst/>
              </a:prstGeom>
              <a:blipFill>
                <a:blip r:embed="rId2"/>
                <a:stretch>
                  <a:fillRect l="-740" t="-1600" b="-64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A3D0B31C-94F9-1E05-8F9C-12179D52C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5" y="2959345"/>
            <a:ext cx="8345010" cy="1173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23D9485-4C48-D7CE-BDEF-308D3860676B}"/>
                  </a:ext>
                </a:extLst>
              </p:cNvPr>
              <p:cNvSpPr txBox="1"/>
              <p:nvPr/>
            </p:nvSpPr>
            <p:spPr>
              <a:xfrm>
                <a:off x="665825" y="4469696"/>
                <a:ext cx="824841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With a </a:t>
                </a:r>
                <a:r>
                  <a:rPr lang="nl-BE" sz="2000" dirty="0" err="1"/>
                  <a:t>probability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a </a:t>
                </a:r>
                <a:r>
                  <a:rPr lang="nl-BE" sz="2000" dirty="0" err="1"/>
                  <a:t>birth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occurs</a:t>
                </a:r>
                <a:r>
                  <a:rPr lang="nl-BE" sz="2000" dirty="0"/>
                  <a:t>.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probability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, a </a:t>
                </a:r>
                <a:r>
                  <a:rPr lang="nl-BE" sz="2000" dirty="0" err="1"/>
                  <a:t>death</a:t>
                </a:r>
                <a:r>
                  <a:rPr lang="nl-BE" sz="2000" dirty="0"/>
                  <a:t> </a:t>
                </a:r>
              </a:p>
              <a:p>
                <a:r>
                  <a:rPr lang="nl-BE" sz="2000" dirty="0" err="1"/>
                  <a:t>occurs</a:t>
                </a:r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23D9485-4C48-D7CE-BDEF-308D38606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25" y="4469696"/>
                <a:ext cx="8248412" cy="707886"/>
              </a:xfrm>
              <a:prstGeom prst="rect">
                <a:avLst/>
              </a:prstGeom>
              <a:blipFill>
                <a:blip r:embed="rId4"/>
                <a:stretch>
                  <a:fillRect l="-739" t="-3448" b="-155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 descr="Afbeelding met tekst, zoogdier, beer, reuzenpanda&#10;&#10;Automatisch gegenereerde beschrijving">
            <a:extLst>
              <a:ext uri="{FF2B5EF4-FFF2-40B4-BE49-F238E27FC236}">
                <a16:creationId xmlns:a16="http://schemas.microsoft.com/office/drawing/2014/main" id="{DC1927D8-88FF-F2F9-9CAA-328F2F8F2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28" y="4963126"/>
            <a:ext cx="3230911" cy="181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8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1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Based on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probabilities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birth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/or a </a:t>
                </a:r>
                <a:r>
                  <a:rPr lang="nl-BE" sz="2000" dirty="0" err="1"/>
                  <a:t>death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occurs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it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possible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simulate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evolution of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population</a:t>
                </a:r>
                <a:r>
                  <a:rPr lang="nl-BE" sz="2000" dirty="0"/>
                  <a:t>. </a:t>
                </a:r>
              </a:p>
              <a:p>
                <a:endParaRPr lang="nl-BE" sz="13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/>
                  <a:t>Choose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sufficiently</a:t>
                </a:r>
                <a:r>
                  <a:rPr lang="nl-BE" sz="2000" dirty="0"/>
                  <a:t> small time step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/>
                  <a:t>Choose</a:t>
                </a:r>
                <a:r>
                  <a:rPr lang="nl-BE" sz="2000" dirty="0"/>
                  <a:t> a random </a:t>
                </a:r>
                <a:r>
                  <a:rPr lang="nl-BE" sz="2000" dirty="0" err="1"/>
                  <a:t>number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nl-BE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/>
                  <a:t>Assume a </a:t>
                </a:r>
                <a:r>
                  <a:rPr lang="nl-BE" sz="2000" dirty="0" err="1"/>
                  <a:t>birth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occurs</a:t>
                </a:r>
                <a:r>
                  <a:rPr lang="nl-BE" sz="2000" dirty="0"/>
                  <a:t> in case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</m:t>
                    </m:r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/>
                  <a:t>Assume a </a:t>
                </a:r>
                <a:r>
                  <a:rPr lang="nl-BE" sz="2000" dirty="0" err="1"/>
                  <a:t>death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occurs</a:t>
                </a:r>
                <a:r>
                  <a:rPr lang="nl-BE" sz="2000" dirty="0"/>
                  <a:t> in case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/>
                  <a:t>Assume no </a:t>
                </a:r>
                <a:r>
                  <a:rPr lang="nl-BE" sz="2000" dirty="0" err="1"/>
                  <a:t>birth</a:t>
                </a:r>
                <a:r>
                  <a:rPr lang="nl-BE" sz="2000" dirty="0"/>
                  <a:t> nor </a:t>
                </a:r>
                <a:r>
                  <a:rPr lang="nl-BE" sz="2000" dirty="0" err="1"/>
                  <a:t>death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occurs</a:t>
                </a:r>
                <a:r>
                  <a:rPr lang="nl-BE" sz="2000" dirty="0"/>
                  <a:t> in case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nl-BE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nl-BE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nl-BE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3370153"/>
              </a:xfrm>
              <a:prstGeom prst="rect">
                <a:avLst/>
              </a:prstGeom>
              <a:blipFill>
                <a:blip r:embed="rId2"/>
                <a:stretch>
                  <a:fillRect l="-740" t="-723" r="-44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 descr="Afbeelding met tekst, zoogdier, beer, reuzenpanda&#10;&#10;Automatisch gegenereerde beschrijving">
            <a:extLst>
              <a:ext uri="{FF2B5EF4-FFF2-40B4-BE49-F238E27FC236}">
                <a16:creationId xmlns:a16="http://schemas.microsoft.com/office/drawing/2014/main" id="{DC1927D8-88FF-F2F9-9CAA-328F2F8F2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92" y="3732737"/>
            <a:ext cx="3230911" cy="1813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C785C810-BE7A-E3F7-390C-0FCB30C00232}"/>
                  </a:ext>
                </a:extLst>
              </p:cNvPr>
              <p:cNvSpPr txBox="1"/>
              <p:nvPr/>
            </p:nvSpPr>
            <p:spPr>
              <a:xfrm>
                <a:off x="422297" y="3986583"/>
                <a:ext cx="5069150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This </a:t>
                </a:r>
                <a:r>
                  <a:rPr lang="nl-BE" sz="2000" dirty="0" err="1"/>
                  <a:t>implies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expected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value</a:t>
                </a:r>
                <a:r>
                  <a:rPr lang="nl-BE" sz="2000" dirty="0"/>
                  <a:t> of 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C785C810-BE7A-E3F7-390C-0FCB30C00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97" y="3986583"/>
                <a:ext cx="5069150" cy="907941"/>
              </a:xfrm>
              <a:prstGeom prst="rect">
                <a:avLst/>
              </a:prstGeom>
              <a:blipFill>
                <a:blip r:embed="rId4"/>
                <a:stretch>
                  <a:fillRect l="-1202" t="-3356" b="-335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A132C5DA-D649-97D2-8DED-48A0B9C18068}"/>
              </a:ext>
            </a:extLst>
          </p:cNvPr>
          <p:cNvSpPr txBox="1"/>
          <p:nvPr/>
        </p:nvSpPr>
        <p:spPr>
          <a:xfrm>
            <a:off x="5289083" y="577047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breeding</a:t>
            </a:r>
            <a:r>
              <a:rPr lang="nl-BE" dirty="0"/>
              <a:t> program of panda </a:t>
            </a:r>
            <a:r>
              <a:rPr lang="nl-BE" dirty="0" err="1"/>
              <a:t>bears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004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1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C785C810-BE7A-E3F7-390C-0FCB30C00232}"/>
                  </a:ext>
                </a:extLst>
              </p:cNvPr>
              <p:cNvSpPr txBox="1"/>
              <p:nvPr/>
            </p:nvSpPr>
            <p:spPr>
              <a:xfrm>
                <a:off x="576000" y="1278894"/>
                <a:ext cx="7555946" cy="3430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dirty="0" err="1"/>
                  <a:t>expected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value</a:t>
                </a:r>
                <a:r>
                  <a:rPr lang="nl-BE" sz="2000" dirty="0"/>
                  <a:t> of 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implying</a:t>
                </a:r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C785C810-BE7A-E3F7-390C-0FCB30C00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1278894"/>
                <a:ext cx="7555946" cy="3430747"/>
              </a:xfrm>
              <a:prstGeom prst="rect">
                <a:avLst/>
              </a:prstGeom>
              <a:blipFill>
                <a:blip r:embed="rId2"/>
                <a:stretch>
                  <a:fillRect l="-806" t="-88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 descr="Afbeelding met buiten, zoogdier, neushoorn, staand&#10;&#10;Automatisch gegenereerde beschrijving">
            <a:extLst>
              <a:ext uri="{FF2B5EF4-FFF2-40B4-BE49-F238E27FC236}">
                <a16:creationId xmlns:a16="http://schemas.microsoft.com/office/drawing/2014/main" id="{CA744D74-63D1-216B-ABE7-989CBAFC6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60" y="3719744"/>
            <a:ext cx="4560403" cy="30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9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 err="1"/>
              <a:t>Modelling</a:t>
            </a:r>
            <a:endParaRPr lang="nl-BE" b="1" dirty="0"/>
          </a:p>
          <a:p>
            <a:pPr marL="0" indent="0">
              <a:buNone/>
            </a:pPr>
            <a:r>
              <a:rPr lang="nl-BE" dirty="0"/>
              <a:t>Different types of </a:t>
            </a:r>
            <a:r>
              <a:rPr lang="nl-BE" dirty="0" err="1"/>
              <a:t>models</a:t>
            </a:r>
            <a:r>
              <a:rPr lang="nl-BE" dirty="0"/>
              <a:t> 1</a:t>
            </a:r>
          </a:p>
          <a:p>
            <a:pPr marL="0" indent="0">
              <a:buNone/>
            </a:pPr>
            <a:r>
              <a:rPr lang="nl-BE" dirty="0"/>
              <a:t>Different types of </a:t>
            </a:r>
            <a:r>
              <a:rPr lang="nl-BE" dirty="0" err="1"/>
              <a:t>models</a:t>
            </a:r>
            <a:r>
              <a:rPr lang="nl-BE" dirty="0"/>
              <a:t> 2</a:t>
            </a:r>
          </a:p>
          <a:p>
            <a:pPr marL="0" indent="0">
              <a:buNone/>
            </a:pPr>
            <a:r>
              <a:rPr lang="nl-BE" dirty="0"/>
              <a:t>Stages of </a:t>
            </a:r>
            <a:r>
              <a:rPr lang="nl-BE" dirty="0" err="1"/>
              <a:t>mathematical</a:t>
            </a:r>
            <a:r>
              <a:rPr lang="nl-BE" dirty="0"/>
              <a:t> </a:t>
            </a:r>
            <a:r>
              <a:rPr lang="nl-BE" dirty="0" err="1"/>
              <a:t>modelling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Solving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equations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Solving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equations</a:t>
            </a:r>
            <a:r>
              <a:rPr lang="nl-BE" dirty="0"/>
              <a:t>: </a:t>
            </a:r>
            <a:r>
              <a:rPr lang="nl-BE" dirty="0" err="1"/>
              <a:t>example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41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1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C785C810-BE7A-E3F7-390C-0FCB30C00232}"/>
                  </a:ext>
                </a:extLst>
              </p:cNvPr>
              <p:cNvSpPr txBox="1"/>
              <p:nvPr/>
            </p:nvSpPr>
            <p:spPr>
              <a:xfrm>
                <a:off x="575999" y="1278894"/>
                <a:ext cx="8236179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b="1" dirty="0"/>
                  <a:t>MATLAB </a:t>
                </a:r>
                <a:r>
                  <a:rPr lang="nl-BE" sz="2000" b="1" dirty="0" err="1"/>
                  <a:t>simulation</a:t>
                </a:r>
                <a:r>
                  <a:rPr lang="nl-BE" sz="2000" b="1" dirty="0"/>
                  <a:t> </a:t>
                </a:r>
                <a:r>
                  <a:rPr lang="nl-BE" sz="2000" dirty="0"/>
                  <a:t>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evolution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population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initially</a:t>
                </a:r>
                <a:r>
                  <a:rPr lang="nl-BE" sz="2000" dirty="0"/>
                  <a:t> a small population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nl-BE" sz="2000" dirty="0"/>
                  <a:t>. 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Stochastic</a:t>
                </a:r>
                <a:r>
                  <a:rPr lang="nl-BE" sz="2000" dirty="0"/>
                  <a:t> nature, </a:t>
                </a:r>
                <a:r>
                  <a:rPr lang="nl-BE" sz="2000" b="1" dirty="0" err="1"/>
                  <a:t>every</a:t>
                </a:r>
                <a:r>
                  <a:rPr lang="nl-BE" sz="2000" b="1" dirty="0"/>
                  <a:t> new </a:t>
                </a:r>
                <a:r>
                  <a:rPr lang="nl-BE" sz="2000" b="1" dirty="0" err="1"/>
                  <a:t>simulation</a:t>
                </a:r>
                <a:r>
                  <a:rPr lang="nl-BE" sz="2000" b="1" dirty="0"/>
                  <a:t> provides a different </a:t>
                </a:r>
                <a:r>
                  <a:rPr lang="nl-BE" sz="2000" b="1" dirty="0" err="1"/>
                  <a:t>result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C785C810-BE7A-E3F7-390C-0FCB30C00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99" y="1278894"/>
                <a:ext cx="8236179" cy="2339102"/>
              </a:xfrm>
              <a:prstGeom prst="rect">
                <a:avLst/>
              </a:prstGeom>
              <a:blipFill>
                <a:blip r:embed="rId2"/>
                <a:stretch>
                  <a:fillRect l="-740" t="-130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C8FF9572-CDBA-A1E7-7BFC-CBC3FDB4F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0" y="2592439"/>
            <a:ext cx="8568003" cy="417690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67B5A8-1D9B-2FF5-086A-F6C3E164A83A}"/>
              </a:ext>
            </a:extLst>
          </p:cNvPr>
          <p:cNvSpPr txBox="1"/>
          <p:nvPr/>
        </p:nvSpPr>
        <p:spPr>
          <a:xfrm>
            <a:off x="7979448" y="64000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time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1246D00-22DD-4D84-946F-0FBDC4E68CC1}"/>
              </a:ext>
            </a:extLst>
          </p:cNvPr>
          <p:cNvSpPr txBox="1"/>
          <p:nvPr/>
        </p:nvSpPr>
        <p:spPr>
          <a:xfrm>
            <a:off x="339064" y="291187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population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CBFCE12-D1D9-B993-4EC1-EFB55B86BD30}"/>
              </a:ext>
            </a:extLst>
          </p:cNvPr>
          <p:cNvSpPr txBox="1"/>
          <p:nvPr/>
        </p:nvSpPr>
        <p:spPr>
          <a:xfrm>
            <a:off x="3622089" y="3056137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evolution of </a:t>
            </a:r>
            <a:r>
              <a:rPr lang="nl-BE" dirty="0" err="1"/>
              <a:t>the</a:t>
            </a:r>
            <a:r>
              <a:rPr lang="nl-BE" dirty="0"/>
              <a:t> population</a:t>
            </a:r>
          </a:p>
        </p:txBody>
      </p:sp>
    </p:spTree>
    <p:extLst>
      <p:ext uri="{BB962C8B-B14F-4D97-AF65-F5344CB8AC3E}">
        <p14:creationId xmlns:p14="http://schemas.microsoft.com/office/powerpoint/2010/main" val="4051703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1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C785C810-BE7A-E3F7-390C-0FCB30C00232}"/>
                  </a:ext>
                </a:extLst>
              </p:cNvPr>
              <p:cNvSpPr txBox="1"/>
              <p:nvPr/>
            </p:nvSpPr>
            <p:spPr>
              <a:xfrm>
                <a:off x="575999" y="1278894"/>
                <a:ext cx="8236179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 err="1"/>
                  <a:t>Sometimes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small population </a:t>
                </a:r>
                <a:r>
                  <a:rPr lang="nl-BE" sz="2000" dirty="0" err="1"/>
                  <a:t>extincts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although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C785C810-BE7A-E3F7-390C-0FCB30C00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99" y="1278894"/>
                <a:ext cx="8236179" cy="1523494"/>
              </a:xfrm>
              <a:prstGeom prst="rect">
                <a:avLst/>
              </a:prstGeom>
              <a:blipFill>
                <a:blip r:embed="rId2"/>
                <a:stretch>
                  <a:fillRect l="-740" t="-2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29F693B7-3776-A462-DD6D-25C01F3A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1" y="1810341"/>
            <a:ext cx="8484852" cy="413636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CBFCE12-D1D9-B993-4EC1-EFB55B86BD30}"/>
              </a:ext>
            </a:extLst>
          </p:cNvPr>
          <p:cNvSpPr txBox="1"/>
          <p:nvPr/>
        </p:nvSpPr>
        <p:spPr>
          <a:xfrm>
            <a:off x="5051913" y="231960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evolution of </a:t>
            </a:r>
            <a:r>
              <a:rPr lang="nl-BE" dirty="0" err="1"/>
              <a:t>the</a:t>
            </a:r>
            <a:r>
              <a:rPr lang="nl-BE" dirty="0"/>
              <a:t> population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067B5A8-1D9B-2FF5-086A-F6C3E164A83A}"/>
              </a:ext>
            </a:extLst>
          </p:cNvPr>
          <p:cNvSpPr txBox="1"/>
          <p:nvPr/>
        </p:nvSpPr>
        <p:spPr>
          <a:xfrm>
            <a:off x="7955272" y="570902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time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1246D00-22DD-4D84-946F-0FBDC4E68CC1}"/>
              </a:ext>
            </a:extLst>
          </p:cNvPr>
          <p:cNvSpPr txBox="1"/>
          <p:nvPr/>
        </p:nvSpPr>
        <p:spPr>
          <a:xfrm>
            <a:off x="207487" y="213494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population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2840966A-41EE-961D-F252-3B3F5AE87A71}"/>
              </a:ext>
            </a:extLst>
          </p:cNvPr>
          <p:cNvSpPr/>
          <p:nvPr/>
        </p:nvSpPr>
        <p:spPr>
          <a:xfrm>
            <a:off x="7803472" y="5202315"/>
            <a:ext cx="888867" cy="6214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C587506-98C5-3947-8717-046361830E8E}"/>
              </a:ext>
            </a:extLst>
          </p:cNvPr>
          <p:cNvSpPr txBox="1"/>
          <p:nvPr/>
        </p:nvSpPr>
        <p:spPr>
          <a:xfrm>
            <a:off x="6792517" y="563409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extinction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02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1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C785C810-BE7A-E3F7-390C-0FCB30C00232}"/>
                  </a:ext>
                </a:extLst>
              </p:cNvPr>
              <p:cNvSpPr txBox="1"/>
              <p:nvPr/>
            </p:nvSpPr>
            <p:spPr>
              <a:xfrm>
                <a:off x="575999" y="1278894"/>
                <a:ext cx="8236179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A</a:t>
                </a:r>
                <a:r>
                  <a:rPr lang="nl-BE" sz="2000" dirty="0" err="1"/>
                  <a:t>lthough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nl-BE" sz="2000" dirty="0"/>
                  <a:t>, </a:t>
                </a:r>
                <a:r>
                  <a:rPr lang="nl-BE" sz="2000" dirty="0" err="1"/>
                  <a:t>also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an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increase</a:t>
                </a:r>
                <a:r>
                  <a:rPr lang="nl-BE" sz="2000" b="1" dirty="0"/>
                  <a:t> of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population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occur.</a:t>
                </a:r>
              </a:p>
              <a:p>
                <a:endParaRPr lang="nl-BE" sz="13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C785C810-BE7A-E3F7-390C-0FCB30C00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99" y="1278894"/>
                <a:ext cx="8236179" cy="1523494"/>
              </a:xfrm>
              <a:prstGeom prst="rect">
                <a:avLst/>
              </a:prstGeom>
              <a:blipFill>
                <a:blip r:embed="rId2"/>
                <a:stretch>
                  <a:fillRect l="-740" t="-2000" r="-44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4108BD34-F8F8-AF58-0F45-54F9FF367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" y="1740300"/>
            <a:ext cx="8717872" cy="424996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67B5A8-1D9B-2FF5-086A-F6C3E164A83A}"/>
              </a:ext>
            </a:extLst>
          </p:cNvPr>
          <p:cNvSpPr txBox="1"/>
          <p:nvPr/>
        </p:nvSpPr>
        <p:spPr>
          <a:xfrm>
            <a:off x="7871910" y="5730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time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1246D00-22DD-4D84-946F-0FBDC4E68CC1}"/>
              </a:ext>
            </a:extLst>
          </p:cNvPr>
          <p:cNvSpPr txBox="1"/>
          <p:nvPr/>
        </p:nvSpPr>
        <p:spPr>
          <a:xfrm>
            <a:off x="83199" y="210000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population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CBFCE12-D1D9-B993-4EC1-EFB55B86BD30}"/>
              </a:ext>
            </a:extLst>
          </p:cNvPr>
          <p:cNvSpPr txBox="1"/>
          <p:nvPr/>
        </p:nvSpPr>
        <p:spPr>
          <a:xfrm>
            <a:off x="2246789" y="224622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evolution of </a:t>
            </a:r>
            <a:r>
              <a:rPr lang="nl-BE" dirty="0" err="1"/>
              <a:t>the</a:t>
            </a:r>
            <a:r>
              <a:rPr lang="nl-BE" dirty="0"/>
              <a:t> population</a:t>
            </a:r>
          </a:p>
        </p:txBody>
      </p:sp>
    </p:spTree>
    <p:extLst>
      <p:ext uri="{BB962C8B-B14F-4D97-AF65-F5344CB8AC3E}">
        <p14:creationId xmlns:p14="http://schemas.microsoft.com/office/powerpoint/2010/main" val="266146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Modelling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Different types of </a:t>
            </a:r>
            <a:r>
              <a:rPr lang="nl-BE" dirty="0" err="1"/>
              <a:t>models</a:t>
            </a:r>
            <a:r>
              <a:rPr lang="nl-BE" dirty="0"/>
              <a:t> 1</a:t>
            </a:r>
          </a:p>
          <a:p>
            <a:pPr marL="0" indent="0">
              <a:buNone/>
            </a:pPr>
            <a:r>
              <a:rPr lang="nl-BE" b="1" dirty="0"/>
              <a:t>Different types of </a:t>
            </a:r>
            <a:r>
              <a:rPr lang="nl-BE" b="1" dirty="0" err="1"/>
              <a:t>models</a:t>
            </a:r>
            <a:r>
              <a:rPr lang="nl-BE" b="1" dirty="0"/>
              <a:t> 2</a:t>
            </a:r>
          </a:p>
          <a:p>
            <a:pPr marL="0" indent="0">
              <a:buNone/>
            </a:pPr>
            <a:r>
              <a:rPr lang="nl-BE" dirty="0"/>
              <a:t>Stages of </a:t>
            </a:r>
            <a:r>
              <a:rPr lang="nl-BE" dirty="0" err="1"/>
              <a:t>mathematical</a:t>
            </a:r>
            <a:r>
              <a:rPr lang="nl-BE" dirty="0"/>
              <a:t> </a:t>
            </a:r>
            <a:r>
              <a:rPr lang="nl-BE" dirty="0" err="1"/>
              <a:t>modelling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Solving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equations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Solving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equations</a:t>
            </a:r>
            <a:r>
              <a:rPr lang="nl-BE" dirty="0"/>
              <a:t>: </a:t>
            </a:r>
            <a:r>
              <a:rPr lang="nl-BE" dirty="0" err="1"/>
              <a:t>example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77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2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A </a:t>
                </a:r>
                <a:r>
                  <a:rPr lang="nl-BE" sz="2000" dirty="0" err="1"/>
                  <a:t>distinction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also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made </a:t>
                </a:r>
                <a:r>
                  <a:rPr lang="nl-BE" sz="2000" dirty="0" err="1"/>
                  <a:t>between</a:t>
                </a:r>
                <a:r>
                  <a:rPr lang="nl-BE" sz="2000" dirty="0"/>
                  <a:t> </a:t>
                </a:r>
                <a:r>
                  <a:rPr lang="nl-BE" sz="2000" b="1" dirty="0"/>
                  <a:t>mechanistic </a:t>
                </a:r>
                <a:r>
                  <a:rPr lang="nl-BE" sz="2000" b="1" dirty="0" err="1"/>
                  <a:t>models</a:t>
                </a:r>
                <a:r>
                  <a:rPr lang="nl-BE" sz="2000" b="1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:r>
                  <a:rPr lang="nl-BE" sz="2000" b="1" dirty="0"/>
                  <a:t>empirical </a:t>
                </a:r>
                <a:r>
                  <a:rPr lang="nl-BE" sz="2000" b="1" dirty="0" err="1"/>
                  <a:t>models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b="1" dirty="0"/>
                  <a:t>Mechanistic </a:t>
                </a:r>
                <a:r>
                  <a:rPr lang="nl-BE" sz="2000" b="1" dirty="0" err="1"/>
                  <a:t>models</a:t>
                </a:r>
                <a:r>
                  <a:rPr lang="nl-BE" sz="2000" b="1" dirty="0"/>
                  <a:t> </a:t>
                </a:r>
                <a:r>
                  <a:rPr lang="nl-BE" sz="2000" dirty="0"/>
                  <a:t>are </a:t>
                </a:r>
                <a:r>
                  <a:rPr lang="nl-BE" sz="2000" dirty="0" err="1"/>
                  <a:t>used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when</a:t>
                </a:r>
                <a:r>
                  <a:rPr lang="nl-BE" sz="2000" dirty="0"/>
                  <a:t> a large </a:t>
                </a:r>
                <a:r>
                  <a:rPr lang="nl-BE" sz="2000" dirty="0" err="1"/>
                  <a:t>amount</a:t>
                </a:r>
                <a:r>
                  <a:rPr lang="nl-BE" sz="2000" dirty="0"/>
                  <a:t> of </a:t>
                </a:r>
                <a:r>
                  <a:rPr lang="nl-BE" sz="2000" b="1" dirty="0" err="1"/>
                  <a:t>theoretical</a:t>
                </a:r>
                <a:r>
                  <a:rPr lang="nl-BE" sz="2000" b="1" dirty="0"/>
                  <a:t> information is </a:t>
                </a:r>
                <a:r>
                  <a:rPr lang="nl-BE" sz="2000" b="1" dirty="0" err="1"/>
                  <a:t>available</a:t>
                </a:r>
                <a:r>
                  <a:rPr lang="nl-BE" sz="2000" b="1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describe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behaviour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Example</a:t>
                </a:r>
                <a:r>
                  <a:rPr lang="nl-BE" sz="2000" dirty="0"/>
                  <a:t>: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Consider</a:t>
                </a:r>
                <a:r>
                  <a:rPr lang="nl-BE" sz="2000" dirty="0"/>
                  <a:t> a </a:t>
                </a:r>
                <a:r>
                  <a:rPr lang="nl-BE" sz="2000" b="1" dirty="0" err="1"/>
                  <a:t>pendulum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containing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000" dirty="0"/>
                  <a:t> suspended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a string (</a:t>
                </a:r>
                <a:r>
                  <a:rPr lang="nl-BE" sz="2000" dirty="0" err="1"/>
                  <a:t>massless</a:t>
                </a:r>
                <a:r>
                  <a:rPr lang="nl-BE" sz="2000" dirty="0"/>
                  <a:t>)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length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nl-BE" sz="2000" dirty="0"/>
                  <a:t>. 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2954655"/>
              </a:xfrm>
              <a:prstGeom prst="rect">
                <a:avLst/>
              </a:prstGeom>
              <a:blipFill>
                <a:blip r:embed="rId2"/>
                <a:stretch>
                  <a:fillRect l="-740" t="-82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8B8E9E9A-5BC3-0028-4C88-CF7E5292F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70" y="3776855"/>
            <a:ext cx="3867765" cy="3016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F60202FA-908C-837B-094A-E64FE557CD70}"/>
                  </a:ext>
                </a:extLst>
              </p:cNvPr>
              <p:cNvSpPr txBox="1"/>
              <p:nvPr/>
            </p:nvSpPr>
            <p:spPr>
              <a:xfrm>
                <a:off x="576000" y="4248440"/>
                <a:ext cx="45849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dirty="0" err="1"/>
                  <a:t>position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determined</a:t>
                </a:r>
                <a:endParaRPr lang="nl-BE" sz="2000" dirty="0"/>
              </a:p>
              <a:p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angle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nl-BE" sz="2000" dirty="0"/>
                  <a:t>. </a:t>
                </a: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F60202FA-908C-837B-094A-E64FE557C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4248440"/>
                <a:ext cx="4584909" cy="707886"/>
              </a:xfrm>
              <a:prstGeom prst="rect">
                <a:avLst/>
              </a:prstGeom>
              <a:blipFill>
                <a:blip r:embed="rId4"/>
                <a:stretch>
                  <a:fillRect l="-1328" t="-4310" r="-664" b="-155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312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2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2442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A </a:t>
                </a:r>
                <a:r>
                  <a:rPr lang="nl-BE" sz="2000" dirty="0" err="1"/>
                  <a:t>torque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applied</a:t>
                </a:r>
                <a:r>
                  <a:rPr lang="nl-BE" sz="2000" dirty="0"/>
                  <a:t>. </a:t>
                </a:r>
                <a:r>
                  <a:rPr lang="nl-BE" sz="2000" dirty="0" err="1"/>
                  <a:t>Due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rotational motion, friction accounts </a:t>
                </a:r>
                <a:r>
                  <a:rPr lang="nl-BE" sz="2000" dirty="0" err="1"/>
                  <a:t>for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torque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. 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The gravitational force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applied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in a </a:t>
                </a:r>
                <a:r>
                  <a:rPr lang="nl-BE" sz="2000" dirty="0" err="1"/>
                  <a:t>vertical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downwards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direction</a:t>
                </a:r>
                <a:r>
                  <a:rPr lang="nl-BE" sz="2000" dirty="0"/>
                  <a:t>. The gravitational force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split up in </a:t>
                </a:r>
                <a:r>
                  <a:rPr lang="nl-BE" sz="2000" dirty="0" err="1"/>
                  <a:t>two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orthogonal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components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/>
                  <a:t> and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Only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second component accounts </a:t>
                </a:r>
                <a:r>
                  <a:rPr lang="nl-BE" sz="2000" dirty="0" err="1"/>
                  <a:t>for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torque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𝑚𝑔𝑙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2442976"/>
              </a:xfrm>
              <a:prstGeom prst="rect">
                <a:avLst/>
              </a:prstGeom>
              <a:blipFill>
                <a:blip r:embed="rId2"/>
                <a:stretch>
                  <a:fillRect l="-740" t="-998" b="-274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8B8E9E9A-5BC3-0028-4C88-CF7E5292F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70" y="3776855"/>
            <a:ext cx="3867765" cy="301608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60202FA-908C-837B-094A-E64FE557CD70}"/>
              </a:ext>
            </a:extLst>
          </p:cNvPr>
          <p:cNvSpPr txBox="1"/>
          <p:nvPr/>
        </p:nvSpPr>
        <p:spPr>
          <a:xfrm>
            <a:off x="576000" y="4248440"/>
            <a:ext cx="5016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/>
              <a:t>The second </a:t>
            </a:r>
            <a:r>
              <a:rPr lang="nl-BE" sz="2000" dirty="0" err="1"/>
              <a:t>law</a:t>
            </a:r>
            <a:r>
              <a:rPr lang="nl-BE" sz="2000" dirty="0"/>
              <a:t> of Newton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applied</a:t>
            </a:r>
            <a:r>
              <a:rPr lang="nl-B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9018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2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applying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b="1" dirty="0"/>
              <a:t>second </a:t>
            </a:r>
            <a:r>
              <a:rPr lang="nl-BE" sz="2000" b="1" dirty="0" err="1"/>
              <a:t>law</a:t>
            </a:r>
            <a:r>
              <a:rPr lang="nl-BE" sz="2000" b="1" dirty="0"/>
              <a:t> of Newton</a:t>
            </a:r>
            <a:r>
              <a:rPr lang="nl-BE" sz="2000" dirty="0"/>
              <a:t>: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B8E9E9A-5BC3-0028-4C88-CF7E5292F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2" y="3555778"/>
            <a:ext cx="4164588" cy="3247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F60202FA-908C-837B-094A-E64FE557CD70}"/>
                  </a:ext>
                </a:extLst>
              </p:cNvPr>
              <p:cNvSpPr txBox="1"/>
              <p:nvPr/>
            </p:nvSpPr>
            <p:spPr>
              <a:xfrm>
                <a:off x="576000" y="2544409"/>
                <a:ext cx="6890604" cy="907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moment of </a:t>
                </a:r>
                <a:r>
                  <a:rPr lang="nl-BE" sz="2000" dirty="0" err="1"/>
                  <a:t>inertia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about</a:t>
                </a:r>
                <a:r>
                  <a:rPr lang="nl-BE" sz="2000" dirty="0"/>
                  <a:t> point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Notice</a:t>
                </a:r>
                <a:r>
                  <a:rPr lang="nl-BE" sz="2000" dirty="0"/>
                  <a:t> a </a:t>
                </a:r>
                <a:r>
                  <a:rPr lang="nl-BE" sz="2000" b="1" dirty="0"/>
                  <a:t>second order </a:t>
                </a:r>
                <a:r>
                  <a:rPr lang="nl-BE" sz="2000" b="1" dirty="0" err="1"/>
                  <a:t>differential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equation</a:t>
                </a:r>
                <a:r>
                  <a:rPr lang="nl-BE" sz="2000" b="1" dirty="0"/>
                  <a:t> </a:t>
                </a:r>
                <a:r>
                  <a:rPr lang="nl-BE" sz="2000" dirty="0"/>
                  <a:t>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F60202FA-908C-837B-094A-E64FE557C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2544409"/>
                <a:ext cx="6890604" cy="907941"/>
              </a:xfrm>
              <a:prstGeom prst="rect">
                <a:avLst/>
              </a:prstGeom>
              <a:blipFill>
                <a:blip r:embed="rId3"/>
                <a:stretch>
                  <a:fillRect l="-884" t="-2685" b="-1140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355B48EB-4A8D-9C71-1CB7-5612A0610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43" y="1625020"/>
            <a:ext cx="5843357" cy="862424"/>
          </a:xfrm>
          <a:prstGeom prst="rect">
            <a:avLst/>
          </a:prstGeom>
        </p:spPr>
      </p:pic>
      <p:pic>
        <p:nvPicPr>
          <p:cNvPr id="11" name="Afbeelding 10" descr="Afbeelding met tafel, binnen, roulette&#10;&#10;Automatisch gegenereerde beschrijving">
            <a:extLst>
              <a:ext uri="{FF2B5EF4-FFF2-40B4-BE49-F238E27FC236}">
                <a16:creationId xmlns:a16="http://schemas.microsoft.com/office/drawing/2014/main" id="{A0B91A69-3C0F-BE83-24C6-7C3F5DE01C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39" y="3509315"/>
            <a:ext cx="2864141" cy="221612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60C35D7-6BD5-15EB-F477-C6DBDAD8CA3B}"/>
              </a:ext>
            </a:extLst>
          </p:cNvPr>
          <p:cNvSpPr txBox="1"/>
          <p:nvPr/>
        </p:nvSpPr>
        <p:spPr>
          <a:xfrm>
            <a:off x="6306738" y="5782409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Foucault</a:t>
            </a:r>
            <a:r>
              <a:rPr lang="nl-BE" dirty="0"/>
              <a:t> </a:t>
            </a:r>
            <a:r>
              <a:rPr lang="nl-BE" dirty="0" err="1"/>
              <a:t>pendulum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5486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2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The second order </a:t>
            </a:r>
            <a:r>
              <a:rPr lang="nl-BE" sz="2000" dirty="0" err="1"/>
              <a:t>differential</a:t>
            </a:r>
            <a:r>
              <a:rPr lang="nl-BE" sz="2000" dirty="0"/>
              <a:t> </a:t>
            </a:r>
            <a:r>
              <a:rPr lang="nl-BE" sz="2000" dirty="0" err="1"/>
              <a:t>equation</a:t>
            </a:r>
            <a:endParaRPr lang="nl-B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F60202FA-908C-837B-094A-E64FE557CD70}"/>
                  </a:ext>
                </a:extLst>
              </p:cNvPr>
              <p:cNvSpPr txBox="1"/>
              <p:nvPr/>
            </p:nvSpPr>
            <p:spPr>
              <a:xfrm>
                <a:off x="576000" y="2544409"/>
                <a:ext cx="73940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b="0" dirty="0" err="1"/>
                  <a:t>with</a:t>
                </a:r>
                <a:r>
                  <a:rPr lang="nl-BE" sz="2000" b="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converted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into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two</a:t>
                </a:r>
                <a:r>
                  <a:rPr lang="nl-BE" sz="2000" b="1" dirty="0"/>
                  <a:t> first order </a:t>
                </a:r>
                <a:r>
                  <a:rPr lang="nl-BE" sz="2000" b="1" dirty="0" err="1"/>
                  <a:t>differential</a:t>
                </a:r>
                <a:r>
                  <a:rPr lang="nl-BE" sz="2000" b="1" dirty="0"/>
                  <a:t> </a:t>
                </a:r>
              </a:p>
              <a:p>
                <a:r>
                  <a:rPr lang="nl-BE" sz="2000" b="1" dirty="0" err="1"/>
                  <a:t>equations</a:t>
                </a:r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F60202FA-908C-837B-094A-E64FE557C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2544409"/>
                <a:ext cx="7394075" cy="707886"/>
              </a:xfrm>
              <a:prstGeom prst="rect">
                <a:avLst/>
              </a:prstGeom>
              <a:blipFill>
                <a:blip r:embed="rId2"/>
                <a:stretch>
                  <a:fillRect l="-824" t="-3419" b="-1453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355B48EB-4A8D-9C71-1CB7-5612A0610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43" y="1625020"/>
            <a:ext cx="5843357" cy="86242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F645B73-731D-7FD8-B9B8-5E441A27F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43" y="3262157"/>
            <a:ext cx="3925965" cy="136516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AA2E774-AA6A-D8E7-DBA1-2DF01FDBF2B8}"/>
              </a:ext>
            </a:extLst>
          </p:cNvPr>
          <p:cNvSpPr txBox="1"/>
          <p:nvPr/>
        </p:nvSpPr>
        <p:spPr>
          <a:xfrm>
            <a:off x="727969" y="4927107"/>
            <a:ext cx="7548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/>
              <a:t>The </a:t>
            </a:r>
            <a:r>
              <a:rPr lang="nl-BE" sz="2000" dirty="0" err="1"/>
              <a:t>pendulum</a:t>
            </a:r>
            <a:r>
              <a:rPr lang="nl-BE" sz="2000" dirty="0"/>
              <a:t> </a:t>
            </a:r>
            <a:r>
              <a:rPr lang="nl-BE" sz="2000" dirty="0" err="1"/>
              <a:t>based</a:t>
            </a:r>
            <a:r>
              <a:rPr lang="nl-BE" sz="2000" dirty="0"/>
              <a:t> </a:t>
            </a:r>
            <a:r>
              <a:rPr lang="nl-BE" sz="2000" dirty="0" err="1"/>
              <a:t>example</a:t>
            </a:r>
            <a:r>
              <a:rPr lang="nl-BE" sz="2000" dirty="0"/>
              <a:t> is </a:t>
            </a:r>
            <a:r>
              <a:rPr lang="nl-BE" sz="2000" dirty="0" err="1"/>
              <a:t>not</a:t>
            </a:r>
            <a:r>
              <a:rPr lang="nl-BE" sz="2000" dirty="0"/>
              <a:t> </a:t>
            </a:r>
            <a:r>
              <a:rPr lang="nl-BE" sz="2000" dirty="0" err="1"/>
              <a:t>only</a:t>
            </a:r>
            <a:r>
              <a:rPr lang="nl-BE" sz="2000" dirty="0"/>
              <a:t> </a:t>
            </a:r>
            <a:r>
              <a:rPr lang="nl-BE" sz="2000" b="1" dirty="0"/>
              <a:t>mechanistic</a:t>
            </a:r>
            <a:r>
              <a:rPr lang="nl-BE" sz="2000" dirty="0"/>
              <a:t>, </a:t>
            </a:r>
            <a:r>
              <a:rPr lang="nl-BE" sz="2000" dirty="0" err="1"/>
              <a:t>it</a:t>
            </a:r>
            <a:r>
              <a:rPr lang="nl-BE" sz="2000" dirty="0"/>
              <a:t> is </a:t>
            </a:r>
            <a:r>
              <a:rPr lang="nl-BE" sz="2000" dirty="0" err="1"/>
              <a:t>also</a:t>
            </a:r>
            <a:r>
              <a:rPr lang="nl-BE" sz="2000" dirty="0"/>
              <a:t> </a:t>
            </a:r>
          </a:p>
          <a:p>
            <a:r>
              <a:rPr lang="nl-BE" sz="2000" b="1" dirty="0"/>
              <a:t>deterministic</a:t>
            </a:r>
            <a:r>
              <a:rPr lang="nl-B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733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2</a:t>
            </a:r>
            <a:endParaRPr lang="nl-NL" sz="3200" dirty="0"/>
          </a:p>
        </p:txBody>
      </p:sp>
      <p:pic>
        <p:nvPicPr>
          <p:cNvPr id="7" name="Afbeelding 6" descr="Afbeelding met steen&#10;&#10;Automatisch gegenereerde beschrijving">
            <a:extLst>
              <a:ext uri="{FF2B5EF4-FFF2-40B4-BE49-F238E27FC236}">
                <a16:creationId xmlns:a16="http://schemas.microsoft.com/office/drawing/2014/main" id="{472CF786-2B98-C6B6-621C-59FAB8293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212541"/>
            <a:ext cx="5798228" cy="386548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D641961-A921-927E-EABC-950030530285}"/>
              </a:ext>
            </a:extLst>
          </p:cNvPr>
          <p:cNvSpPr txBox="1"/>
          <p:nvPr/>
        </p:nvSpPr>
        <p:spPr>
          <a:xfrm>
            <a:off x="763480" y="5362797"/>
            <a:ext cx="5370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/>
              <a:t>Foucault</a:t>
            </a:r>
            <a:r>
              <a:rPr lang="nl-BE" sz="2000" dirty="0"/>
              <a:t> </a:t>
            </a:r>
            <a:r>
              <a:rPr lang="nl-BE" sz="2000" dirty="0" err="1"/>
              <a:t>pendulum</a:t>
            </a:r>
            <a:r>
              <a:rPr lang="nl-BE" sz="2000" dirty="0"/>
              <a:t> (Panthéon, Paris, France)</a:t>
            </a:r>
          </a:p>
        </p:txBody>
      </p:sp>
      <p:pic>
        <p:nvPicPr>
          <p:cNvPr id="10" name="Afbeelding 9" descr="Afbeelding met buiten, lucht, gebouw, overheidsgebouw&#10;&#10;Automatisch gegenereerde beschrijving">
            <a:extLst>
              <a:ext uri="{FF2B5EF4-FFF2-40B4-BE49-F238E27FC236}">
                <a16:creationId xmlns:a16="http://schemas.microsoft.com/office/drawing/2014/main" id="{03545335-4478-5A59-581C-F9F1E9F46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62" y="90226"/>
            <a:ext cx="3026466" cy="22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20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Different types of </a:t>
            </a:r>
            <a:r>
              <a:rPr lang="nl-BE" sz="3200" dirty="0" err="1"/>
              <a:t>models</a:t>
            </a:r>
            <a:r>
              <a:rPr lang="nl-BE" sz="3200" dirty="0"/>
              <a:t> 2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/>
              <a:t>Mathematical</a:t>
            </a:r>
            <a:r>
              <a:rPr lang="nl-BE" sz="2000" dirty="0"/>
              <a:t> </a:t>
            </a:r>
            <a:r>
              <a:rPr lang="nl-BE" sz="2000" b="1" dirty="0" err="1"/>
              <a:t>models</a:t>
            </a:r>
            <a:r>
              <a:rPr lang="nl-BE" sz="2000" dirty="0"/>
              <a:t> are </a:t>
            </a:r>
            <a:r>
              <a:rPr lang="nl-BE" sz="2000" dirty="0" err="1"/>
              <a:t>sometimes</a:t>
            </a:r>
            <a:r>
              <a:rPr lang="nl-BE" sz="2000" dirty="0"/>
              <a:t> </a:t>
            </a:r>
            <a:r>
              <a:rPr lang="nl-BE" sz="2000" dirty="0" err="1"/>
              <a:t>classified</a:t>
            </a:r>
            <a:r>
              <a:rPr lang="nl-BE" sz="2000" dirty="0"/>
              <a:t> as </a:t>
            </a:r>
            <a:r>
              <a:rPr lang="nl-BE" sz="2000" dirty="0" err="1"/>
              <a:t>white</a:t>
            </a:r>
            <a:r>
              <a:rPr lang="nl-BE" sz="2000" dirty="0"/>
              <a:t> box </a:t>
            </a:r>
            <a:r>
              <a:rPr lang="nl-BE" sz="2000" dirty="0" err="1"/>
              <a:t>models</a:t>
            </a:r>
            <a:r>
              <a:rPr lang="nl-BE" sz="2000" dirty="0"/>
              <a:t> or black box </a:t>
            </a:r>
            <a:r>
              <a:rPr lang="nl-BE" sz="2000" dirty="0" err="1"/>
              <a:t>models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dirty="0"/>
              <a:t>A </a:t>
            </a:r>
            <a:r>
              <a:rPr lang="nl-BE" sz="2000" dirty="0" err="1"/>
              <a:t>white</a:t>
            </a:r>
            <a:r>
              <a:rPr lang="nl-BE" sz="2000" dirty="0"/>
              <a:t> box model is </a:t>
            </a:r>
            <a:r>
              <a:rPr lang="nl-BE" sz="2000" dirty="0" err="1"/>
              <a:t>obtained</a:t>
            </a:r>
            <a:r>
              <a:rPr lang="nl-BE" sz="2000" dirty="0"/>
              <a:t> </a:t>
            </a:r>
            <a:r>
              <a:rPr lang="nl-BE" sz="2000" dirty="0" err="1"/>
              <a:t>when</a:t>
            </a:r>
            <a:r>
              <a:rPr lang="nl-BE" sz="2000" dirty="0"/>
              <a:t> a lot of information is </a:t>
            </a:r>
            <a:r>
              <a:rPr lang="nl-BE" sz="2000" dirty="0" err="1"/>
              <a:t>available</a:t>
            </a:r>
            <a:r>
              <a:rPr lang="nl-BE" sz="2000" dirty="0"/>
              <a:t> </a:t>
            </a:r>
            <a:r>
              <a:rPr lang="nl-BE" sz="2000" dirty="0" err="1"/>
              <a:t>concerning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working</a:t>
            </a:r>
            <a:r>
              <a:rPr lang="nl-BE" sz="2000" dirty="0"/>
              <a:t> </a:t>
            </a:r>
            <a:r>
              <a:rPr lang="nl-BE" sz="2000" dirty="0" err="1"/>
              <a:t>principle</a:t>
            </a:r>
            <a:r>
              <a:rPr lang="nl-BE" sz="2000" dirty="0"/>
              <a:t> of </a:t>
            </a:r>
            <a:r>
              <a:rPr lang="nl-BE" sz="2000" dirty="0" err="1"/>
              <a:t>the</a:t>
            </a:r>
            <a:r>
              <a:rPr lang="nl-BE" sz="2000" dirty="0"/>
              <a:t> system. </a:t>
            </a:r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information is correct, </a:t>
            </a:r>
            <a:r>
              <a:rPr lang="nl-BE" sz="2000" dirty="0" err="1"/>
              <a:t>the</a:t>
            </a:r>
            <a:r>
              <a:rPr lang="nl-BE" sz="2000" dirty="0"/>
              <a:t> model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behave</a:t>
            </a:r>
            <a:r>
              <a:rPr lang="nl-BE" sz="2000" dirty="0"/>
              <a:t> </a:t>
            </a:r>
            <a:r>
              <a:rPr lang="nl-BE" sz="2000" dirty="0" err="1"/>
              <a:t>correctly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b="1" dirty="0"/>
              <a:t>A black box model </a:t>
            </a:r>
            <a:r>
              <a:rPr lang="nl-BE" sz="2000" dirty="0"/>
              <a:t>is </a:t>
            </a:r>
            <a:r>
              <a:rPr lang="nl-BE" sz="2000" dirty="0" err="1"/>
              <a:t>obtained</a:t>
            </a:r>
            <a:r>
              <a:rPr lang="nl-BE" sz="2000" dirty="0"/>
              <a:t> </a:t>
            </a:r>
            <a:r>
              <a:rPr lang="nl-BE" sz="2000" dirty="0" err="1"/>
              <a:t>when</a:t>
            </a:r>
            <a:r>
              <a:rPr lang="nl-BE" sz="2000" dirty="0"/>
              <a:t> no or almost no information is </a:t>
            </a:r>
            <a:r>
              <a:rPr lang="nl-BE" sz="2000" dirty="0" err="1"/>
              <a:t>available</a:t>
            </a:r>
            <a:r>
              <a:rPr lang="nl-BE" sz="2000" dirty="0"/>
              <a:t> </a:t>
            </a:r>
            <a:r>
              <a:rPr lang="nl-BE" sz="2000" dirty="0" err="1"/>
              <a:t>concerning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working</a:t>
            </a:r>
            <a:r>
              <a:rPr lang="nl-BE" sz="2000" dirty="0"/>
              <a:t> </a:t>
            </a:r>
            <a:r>
              <a:rPr lang="nl-BE" sz="2000" dirty="0" err="1"/>
              <a:t>principle</a:t>
            </a:r>
            <a:r>
              <a:rPr lang="nl-BE" sz="2000" dirty="0"/>
              <a:t> of </a:t>
            </a:r>
            <a:r>
              <a:rPr lang="nl-BE" sz="2000" dirty="0" err="1"/>
              <a:t>the</a:t>
            </a:r>
            <a:r>
              <a:rPr lang="nl-BE" sz="2000" dirty="0"/>
              <a:t> system.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considering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relationship</a:t>
            </a:r>
            <a:r>
              <a:rPr lang="nl-BE" sz="2000" dirty="0"/>
              <a:t> </a:t>
            </a:r>
            <a:r>
              <a:rPr lang="nl-BE" sz="2000" dirty="0" err="1"/>
              <a:t>between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inputs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outputs</a:t>
            </a:r>
            <a:r>
              <a:rPr lang="nl-BE" sz="2000" dirty="0"/>
              <a:t>,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behaviour</a:t>
            </a:r>
            <a:r>
              <a:rPr lang="nl-BE" sz="2000" dirty="0"/>
              <a:t> of </a:t>
            </a:r>
            <a:r>
              <a:rPr lang="nl-BE" sz="2000" dirty="0" err="1"/>
              <a:t>the</a:t>
            </a:r>
            <a:r>
              <a:rPr lang="nl-BE" sz="2000" dirty="0"/>
              <a:t> system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translated</a:t>
            </a:r>
            <a:r>
              <a:rPr lang="nl-BE" sz="2000" dirty="0"/>
              <a:t> </a:t>
            </a:r>
            <a:r>
              <a:rPr lang="nl-BE" sz="2000" dirty="0" err="1"/>
              <a:t>into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black box model.</a:t>
            </a:r>
          </a:p>
          <a:p>
            <a:endParaRPr lang="nl-BE" sz="2000" dirty="0"/>
          </a:p>
          <a:p>
            <a:r>
              <a:rPr lang="nl-BE" sz="2000" dirty="0" err="1"/>
              <a:t>Example</a:t>
            </a:r>
            <a:r>
              <a:rPr lang="nl-BE" sz="2000" dirty="0"/>
              <a:t>: </a:t>
            </a:r>
            <a:r>
              <a:rPr lang="nl-BE" sz="2000" dirty="0" err="1"/>
              <a:t>neural</a:t>
            </a:r>
            <a:r>
              <a:rPr lang="nl-BE" sz="2000" dirty="0"/>
              <a:t> </a:t>
            </a:r>
            <a:r>
              <a:rPr lang="nl-BE" sz="2000" dirty="0" err="1"/>
              <a:t>networks</a:t>
            </a:r>
            <a:r>
              <a:rPr lang="nl-BE" sz="2000" dirty="0"/>
              <a:t>.</a:t>
            </a:r>
          </a:p>
          <a:p>
            <a:endParaRPr lang="nl-BE" sz="24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F6EEF3D-79FE-79B2-BFAF-EA6BE4646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69" y="4585436"/>
            <a:ext cx="3692550" cy="221987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16F69D4-A6A5-DA83-CB09-3269B5943DCB}"/>
              </a:ext>
            </a:extLst>
          </p:cNvPr>
          <p:cNvSpPr txBox="1"/>
          <p:nvPr/>
        </p:nvSpPr>
        <p:spPr>
          <a:xfrm>
            <a:off x="230913" y="5279874"/>
            <a:ext cx="3810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(in real life, a lot of </a:t>
            </a:r>
            <a:r>
              <a:rPr lang="nl-BE" sz="1600" dirty="0" err="1"/>
              <a:t>models</a:t>
            </a:r>
            <a:r>
              <a:rPr lang="nl-BE" sz="1600" dirty="0"/>
              <a:t> are </a:t>
            </a:r>
            <a:r>
              <a:rPr lang="nl-BE" sz="1600" dirty="0" err="1"/>
              <a:t>situated</a:t>
            </a:r>
            <a:r>
              <a:rPr lang="nl-BE" sz="1600" dirty="0"/>
              <a:t> </a:t>
            </a:r>
          </a:p>
          <a:p>
            <a:r>
              <a:rPr lang="nl-BE" sz="1600" dirty="0" err="1"/>
              <a:t>between</a:t>
            </a:r>
            <a:r>
              <a:rPr lang="nl-BE" sz="1600" dirty="0"/>
              <a:t> </a:t>
            </a:r>
            <a:r>
              <a:rPr lang="nl-BE" sz="1600" dirty="0" err="1"/>
              <a:t>an</a:t>
            </a:r>
            <a:r>
              <a:rPr lang="nl-BE" sz="1600" dirty="0"/>
              <a:t> </a:t>
            </a:r>
            <a:r>
              <a:rPr lang="nl-BE" sz="1600" dirty="0" err="1"/>
              <a:t>entire</a:t>
            </a:r>
            <a:r>
              <a:rPr lang="nl-BE" sz="1600" dirty="0"/>
              <a:t> </a:t>
            </a:r>
            <a:r>
              <a:rPr lang="nl-BE" sz="1600" dirty="0" err="1"/>
              <a:t>white</a:t>
            </a:r>
            <a:r>
              <a:rPr lang="nl-BE" sz="1600" dirty="0"/>
              <a:t> box model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</a:p>
          <a:p>
            <a:r>
              <a:rPr lang="nl-BE" sz="1600" dirty="0" err="1"/>
              <a:t>an</a:t>
            </a:r>
            <a:r>
              <a:rPr lang="nl-BE" sz="1600" dirty="0"/>
              <a:t> </a:t>
            </a:r>
            <a:r>
              <a:rPr lang="nl-BE" sz="1600" dirty="0" err="1"/>
              <a:t>entire</a:t>
            </a:r>
            <a:r>
              <a:rPr lang="nl-BE" sz="1600" dirty="0"/>
              <a:t> black box model)</a:t>
            </a:r>
          </a:p>
        </p:txBody>
      </p:sp>
    </p:spTree>
    <p:extLst>
      <p:ext uri="{BB962C8B-B14F-4D97-AF65-F5344CB8AC3E}">
        <p14:creationId xmlns:p14="http://schemas.microsoft.com/office/powerpoint/2010/main" val="265539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Modelling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/>
              <a:t>Models</a:t>
            </a:r>
            <a:r>
              <a:rPr lang="nl-BE" sz="2000" b="1" dirty="0"/>
              <a:t> are </a:t>
            </a:r>
            <a:r>
              <a:rPr lang="nl-BE" sz="2000" b="1" dirty="0" err="1"/>
              <a:t>used</a:t>
            </a:r>
            <a:r>
              <a:rPr lang="nl-BE" sz="2000" b="1" dirty="0"/>
              <a:t> </a:t>
            </a:r>
            <a:r>
              <a:rPr lang="nl-BE" sz="2000" b="1" dirty="0" err="1"/>
              <a:t>to</a:t>
            </a:r>
            <a:r>
              <a:rPr lang="nl-BE" sz="2000" b="1" dirty="0"/>
              <a:t> </a:t>
            </a:r>
            <a:r>
              <a:rPr lang="nl-BE" sz="2000" b="1" dirty="0" err="1"/>
              <a:t>describe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way systems </a:t>
            </a:r>
            <a:r>
              <a:rPr lang="nl-BE" sz="2000" b="1" dirty="0" err="1"/>
              <a:t>behave</a:t>
            </a:r>
            <a:r>
              <a:rPr lang="nl-BE" sz="2000" b="1" dirty="0"/>
              <a:t>.</a:t>
            </a:r>
          </a:p>
          <a:p>
            <a:endParaRPr lang="nl-BE" sz="1300" dirty="0"/>
          </a:p>
          <a:p>
            <a:r>
              <a:rPr lang="nl-BE" sz="2000" dirty="0"/>
              <a:t>The </a:t>
            </a:r>
            <a:r>
              <a:rPr lang="nl-BE" sz="2000" b="1" dirty="0" err="1"/>
              <a:t>behaviour</a:t>
            </a:r>
            <a:r>
              <a:rPr lang="nl-BE" sz="2000" b="1" dirty="0"/>
              <a:t> of systems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b="1" dirty="0" err="1"/>
              <a:t>very</a:t>
            </a:r>
            <a:r>
              <a:rPr lang="nl-BE" sz="2000" b="1" dirty="0"/>
              <a:t> </a:t>
            </a:r>
            <a:r>
              <a:rPr lang="nl-BE" sz="2000" b="1" dirty="0" err="1"/>
              <a:t>complicated</a:t>
            </a:r>
            <a:r>
              <a:rPr lang="nl-BE" sz="2000" b="1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hard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study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dirty="0" err="1"/>
              <a:t>Example</a:t>
            </a:r>
            <a:r>
              <a:rPr lang="nl-BE" sz="2000" dirty="0"/>
              <a:t>: Our environment, </a:t>
            </a:r>
            <a:r>
              <a:rPr lang="nl-BE" sz="2000" dirty="0" err="1"/>
              <a:t>our</a:t>
            </a:r>
            <a:r>
              <a:rPr lang="nl-BE" sz="2000" dirty="0"/>
              <a:t> </a:t>
            </a:r>
            <a:r>
              <a:rPr lang="nl-BE" sz="2000" b="1" dirty="0" err="1"/>
              <a:t>climate</a:t>
            </a:r>
            <a:r>
              <a:rPr lang="nl-BE" sz="2000" dirty="0"/>
              <a:t> is a system. It is </a:t>
            </a:r>
            <a:r>
              <a:rPr lang="nl-BE" sz="2000" dirty="0" err="1"/>
              <a:t>really</a:t>
            </a:r>
            <a:r>
              <a:rPr lang="nl-BE" sz="2000" dirty="0"/>
              <a:t> hard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understand</a:t>
            </a:r>
            <a:r>
              <a:rPr lang="nl-BE" sz="2000" dirty="0"/>
              <a:t> </a:t>
            </a:r>
            <a:r>
              <a:rPr lang="nl-BE" sz="2000" dirty="0" err="1"/>
              <a:t>its</a:t>
            </a:r>
            <a:r>
              <a:rPr lang="nl-BE" sz="2000" dirty="0"/>
              <a:t> </a:t>
            </a:r>
            <a:r>
              <a:rPr lang="nl-BE" sz="2000" dirty="0" err="1"/>
              <a:t>behaviour</a:t>
            </a:r>
            <a:r>
              <a:rPr lang="nl-BE" sz="2000" dirty="0"/>
              <a:t>. It is </a:t>
            </a:r>
            <a:r>
              <a:rPr lang="nl-BE" sz="2000" dirty="0" err="1"/>
              <a:t>really</a:t>
            </a:r>
            <a:r>
              <a:rPr lang="nl-BE" sz="2000" dirty="0"/>
              <a:t> hard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predict</a:t>
            </a:r>
            <a:r>
              <a:rPr lang="nl-BE" sz="2000" dirty="0"/>
              <a:t> </a:t>
            </a:r>
            <a:r>
              <a:rPr lang="nl-BE" sz="2000" dirty="0" err="1"/>
              <a:t>its</a:t>
            </a:r>
            <a:r>
              <a:rPr lang="nl-BE" sz="2000" dirty="0"/>
              <a:t> </a:t>
            </a:r>
            <a:r>
              <a:rPr lang="nl-BE" sz="2000" dirty="0" err="1"/>
              <a:t>behaviour</a:t>
            </a:r>
            <a:r>
              <a:rPr lang="nl-BE" sz="2000" dirty="0"/>
              <a:t>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76ABB84-7B65-00B6-17A1-E8551DF62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35" y="3440639"/>
            <a:ext cx="5529124" cy="33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6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Modelling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Different types of </a:t>
            </a:r>
            <a:r>
              <a:rPr lang="nl-BE" dirty="0" err="1"/>
              <a:t>models</a:t>
            </a:r>
            <a:r>
              <a:rPr lang="nl-BE" dirty="0"/>
              <a:t> 1</a:t>
            </a:r>
          </a:p>
          <a:p>
            <a:pPr marL="0" indent="0">
              <a:buNone/>
            </a:pPr>
            <a:r>
              <a:rPr lang="nl-BE" dirty="0"/>
              <a:t>Different types of </a:t>
            </a:r>
            <a:r>
              <a:rPr lang="nl-BE" dirty="0" err="1"/>
              <a:t>models</a:t>
            </a:r>
            <a:r>
              <a:rPr lang="nl-BE" dirty="0"/>
              <a:t> 2</a:t>
            </a:r>
          </a:p>
          <a:p>
            <a:pPr marL="0" indent="0">
              <a:buNone/>
            </a:pPr>
            <a:r>
              <a:rPr lang="nl-BE" b="1" dirty="0"/>
              <a:t>Stages of </a:t>
            </a:r>
            <a:r>
              <a:rPr lang="nl-BE" b="1" dirty="0" err="1"/>
              <a:t>mathematical</a:t>
            </a:r>
            <a:r>
              <a:rPr lang="nl-BE" b="1" dirty="0"/>
              <a:t> </a:t>
            </a:r>
            <a:r>
              <a:rPr lang="nl-BE" b="1" dirty="0" err="1"/>
              <a:t>modelling</a:t>
            </a:r>
            <a:endParaRPr lang="nl-BE" b="1" dirty="0"/>
          </a:p>
          <a:p>
            <a:pPr marL="0" indent="0">
              <a:buNone/>
            </a:pPr>
            <a:r>
              <a:rPr lang="nl-BE" dirty="0" err="1"/>
              <a:t>Solving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equations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Solving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equations</a:t>
            </a:r>
            <a:r>
              <a:rPr lang="nl-BE" dirty="0"/>
              <a:t>: </a:t>
            </a:r>
            <a:r>
              <a:rPr lang="nl-BE" dirty="0" err="1"/>
              <a:t>example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40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Stages of </a:t>
            </a:r>
            <a:r>
              <a:rPr lang="nl-BE" sz="3200" dirty="0" err="1"/>
              <a:t>mathematical</a:t>
            </a:r>
            <a:r>
              <a:rPr lang="nl-BE" sz="3200" dirty="0"/>
              <a:t> </a:t>
            </a:r>
            <a:r>
              <a:rPr lang="nl-BE" sz="3200" dirty="0" err="1"/>
              <a:t>modelling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b="1" dirty="0" err="1"/>
              <a:t>modelling</a:t>
            </a:r>
            <a:r>
              <a:rPr lang="nl-BE" sz="2000" b="1" dirty="0"/>
              <a:t> a system</a:t>
            </a:r>
            <a:r>
              <a:rPr lang="nl-BE" sz="2000" dirty="0"/>
              <a:t>, often a </a:t>
            </a:r>
            <a:r>
              <a:rPr lang="nl-BE" sz="2000" dirty="0" err="1"/>
              <a:t>distinction</a:t>
            </a:r>
            <a:r>
              <a:rPr lang="nl-BE" sz="2000" dirty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made </a:t>
            </a:r>
            <a:r>
              <a:rPr lang="nl-BE" sz="2000" dirty="0" err="1"/>
              <a:t>between</a:t>
            </a:r>
            <a:r>
              <a:rPr lang="nl-BE" sz="2000" dirty="0"/>
              <a:t> </a:t>
            </a:r>
            <a:r>
              <a:rPr lang="nl-BE" sz="2000" dirty="0" err="1"/>
              <a:t>four</a:t>
            </a:r>
            <a:r>
              <a:rPr lang="nl-BE" sz="2000" dirty="0"/>
              <a:t> </a:t>
            </a:r>
            <a:r>
              <a:rPr lang="nl-BE" sz="2000" dirty="0" err="1"/>
              <a:t>categories</a:t>
            </a:r>
            <a:r>
              <a:rPr lang="nl-BE" sz="2000" dirty="0"/>
              <a:t> of </a:t>
            </a:r>
            <a:r>
              <a:rPr lang="nl-BE" sz="2000" dirty="0" err="1"/>
              <a:t>activity</a:t>
            </a:r>
            <a:r>
              <a:rPr lang="nl-BE" sz="2000" dirty="0"/>
              <a:t>: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b="1" dirty="0"/>
              <a:t>building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model,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b="1" dirty="0"/>
              <a:t>studying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model,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b="1" dirty="0"/>
              <a:t>testing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model,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b="1" dirty="0" err="1"/>
              <a:t>using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model.</a:t>
            </a: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endParaRPr lang="nl-BE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89F7671-0B3F-8462-4417-076046F5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31146"/>
            <a:ext cx="3243165" cy="428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9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Stages of </a:t>
            </a:r>
            <a:r>
              <a:rPr lang="nl-BE" sz="3200" dirty="0" err="1"/>
              <a:t>mathematical</a:t>
            </a:r>
            <a:r>
              <a:rPr lang="nl-BE" sz="3200" dirty="0"/>
              <a:t> </a:t>
            </a:r>
            <a:r>
              <a:rPr lang="nl-BE" sz="3200" dirty="0" err="1"/>
              <a:t>modelling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Once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model has been built, </a:t>
            </a:r>
            <a:r>
              <a:rPr lang="nl-BE" sz="2000" dirty="0" err="1"/>
              <a:t>the</a:t>
            </a:r>
            <a:r>
              <a:rPr lang="nl-BE" sz="2000" dirty="0"/>
              <a:t> model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studied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tested</a:t>
            </a:r>
            <a:r>
              <a:rPr lang="nl-BE" sz="2000" dirty="0"/>
              <a:t>.</a:t>
            </a:r>
          </a:p>
          <a:p>
            <a:r>
              <a:rPr lang="nl-BE" sz="2000" b="1" dirty="0"/>
              <a:t>Defects in </a:t>
            </a:r>
            <a:r>
              <a:rPr lang="nl-BE" sz="2000" b="1" dirty="0" err="1"/>
              <a:t>the</a:t>
            </a:r>
            <a:r>
              <a:rPr lang="nl-BE" sz="2000" b="1" dirty="0"/>
              <a:t> model </a:t>
            </a:r>
            <a:r>
              <a:rPr lang="nl-BE" sz="2000" b="1" dirty="0" err="1"/>
              <a:t>will</a:t>
            </a:r>
            <a:r>
              <a:rPr lang="nl-BE" sz="2000" b="1" dirty="0"/>
              <a:t> </a:t>
            </a:r>
            <a:r>
              <a:rPr lang="nl-BE" sz="2000" b="1" dirty="0" err="1"/>
              <a:t>be</a:t>
            </a:r>
            <a:r>
              <a:rPr lang="nl-BE" sz="2000" b="1" dirty="0"/>
              <a:t> </a:t>
            </a:r>
            <a:r>
              <a:rPr lang="nl-BE" sz="2000" b="1" dirty="0" err="1"/>
              <a:t>corrected</a:t>
            </a:r>
            <a:r>
              <a:rPr lang="nl-BE" sz="2000" b="1" dirty="0"/>
              <a:t>.</a:t>
            </a:r>
          </a:p>
          <a:p>
            <a:endParaRPr lang="nl-BE" sz="1300" b="1" dirty="0"/>
          </a:p>
          <a:p>
            <a:r>
              <a:rPr lang="nl-BE" sz="2000" dirty="0"/>
              <a:t>Also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corrected</a:t>
            </a:r>
            <a:r>
              <a:rPr lang="nl-BE" sz="2000" dirty="0"/>
              <a:t> model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studied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tested</a:t>
            </a:r>
            <a:r>
              <a:rPr lang="nl-BE" sz="2000" dirty="0"/>
              <a:t> </a:t>
            </a:r>
            <a:r>
              <a:rPr lang="nl-BE" sz="2000" dirty="0" err="1"/>
              <a:t>implying</a:t>
            </a:r>
            <a:r>
              <a:rPr lang="nl-BE" sz="2000" dirty="0"/>
              <a:t> </a:t>
            </a:r>
            <a:r>
              <a:rPr lang="nl-BE" sz="2000" dirty="0" err="1"/>
              <a:t>additional</a:t>
            </a:r>
            <a:endParaRPr lang="nl-BE" sz="2000" dirty="0"/>
          </a:p>
          <a:p>
            <a:r>
              <a:rPr lang="nl-BE" sz="2000" dirty="0" err="1"/>
              <a:t>corrections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dirty="0" err="1"/>
              <a:t>After</a:t>
            </a:r>
            <a:r>
              <a:rPr lang="nl-BE" sz="2000" dirty="0"/>
              <a:t> a </a:t>
            </a:r>
            <a:r>
              <a:rPr lang="nl-BE" sz="2000" dirty="0" err="1"/>
              <a:t>number</a:t>
            </a:r>
            <a:r>
              <a:rPr lang="nl-BE" sz="2000" dirty="0"/>
              <a:t> of </a:t>
            </a:r>
            <a:r>
              <a:rPr lang="nl-BE" sz="2000" dirty="0" err="1"/>
              <a:t>iterations</a:t>
            </a:r>
            <a:r>
              <a:rPr lang="nl-BE" sz="2000" dirty="0"/>
              <a:t>, </a:t>
            </a:r>
            <a:r>
              <a:rPr lang="nl-BE" sz="2000" dirty="0" err="1"/>
              <a:t>the</a:t>
            </a:r>
            <a:r>
              <a:rPr lang="nl-BE" sz="2000" dirty="0"/>
              <a:t> model is </a:t>
            </a:r>
          </a:p>
          <a:p>
            <a:r>
              <a:rPr lang="nl-BE" sz="2000" dirty="0"/>
              <a:t>ready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used</a:t>
            </a:r>
            <a:r>
              <a:rPr lang="nl-B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endParaRPr lang="nl-BE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1F98C4-0273-B710-61D0-C3E8CE8BA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8" y="2485748"/>
            <a:ext cx="3243165" cy="428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28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Stages of </a:t>
            </a:r>
            <a:r>
              <a:rPr lang="nl-BE" sz="3200" dirty="0" err="1"/>
              <a:t>mathematical</a:t>
            </a:r>
            <a:r>
              <a:rPr lang="nl-BE" sz="3200" dirty="0"/>
              <a:t> </a:t>
            </a:r>
            <a:r>
              <a:rPr lang="nl-BE" sz="3200" dirty="0" err="1"/>
              <a:t>modelling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When</a:t>
            </a:r>
            <a:r>
              <a:rPr lang="nl-BE" sz="2000" dirty="0"/>
              <a:t> building a model, </a:t>
            </a:r>
            <a:r>
              <a:rPr lang="nl-BE" sz="2000" dirty="0" err="1"/>
              <a:t>it</a:t>
            </a:r>
            <a:r>
              <a:rPr lang="nl-BE" sz="2000" dirty="0"/>
              <a:t> important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know</a:t>
            </a:r>
            <a:r>
              <a:rPr lang="nl-BE" sz="2000" dirty="0"/>
              <a:t> </a:t>
            </a:r>
            <a:r>
              <a:rPr lang="nl-BE" sz="2000" dirty="0" err="1"/>
              <a:t>what</a:t>
            </a:r>
            <a:r>
              <a:rPr lang="nl-BE" sz="2000" dirty="0"/>
              <a:t> system or </a:t>
            </a:r>
            <a:r>
              <a:rPr lang="nl-BE" sz="2000" dirty="0" err="1"/>
              <a:t>process</a:t>
            </a:r>
            <a:r>
              <a:rPr lang="nl-BE" sz="2000" dirty="0"/>
              <a:t>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modelled</a:t>
            </a:r>
            <a:r>
              <a:rPr lang="nl-BE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know</a:t>
            </a:r>
            <a:r>
              <a:rPr lang="nl-BE" sz="2000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</a:t>
            </a:r>
            <a:r>
              <a:rPr lang="nl-BE" sz="2000" b="1" dirty="0" err="1"/>
              <a:t>final</a:t>
            </a:r>
            <a:r>
              <a:rPr lang="nl-BE" sz="2000" b="1" dirty="0"/>
              <a:t> goal of </a:t>
            </a:r>
            <a:r>
              <a:rPr lang="nl-BE" sz="2000" b="1" dirty="0" err="1"/>
              <a:t>the</a:t>
            </a:r>
            <a:r>
              <a:rPr lang="nl-BE" sz="2000" b="1" dirty="0"/>
              <a:t> model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dirty="0"/>
              <a:t>That </a:t>
            </a:r>
            <a:r>
              <a:rPr lang="nl-BE" sz="2000" dirty="0" err="1"/>
              <a:t>final</a:t>
            </a:r>
            <a:r>
              <a:rPr lang="nl-BE" sz="2000" dirty="0"/>
              <a:t> goal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allows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decide</a:t>
            </a:r>
            <a:r>
              <a:rPr lang="nl-BE" sz="2000" dirty="0"/>
              <a:t> </a:t>
            </a:r>
            <a:r>
              <a:rPr lang="nl-BE" sz="2000" b="1" dirty="0" err="1"/>
              <a:t>how</a:t>
            </a:r>
            <a:r>
              <a:rPr lang="nl-BE" sz="2000" b="1" dirty="0"/>
              <a:t> </a:t>
            </a:r>
            <a:r>
              <a:rPr lang="nl-BE" sz="2000" b="1" dirty="0" err="1"/>
              <a:t>much</a:t>
            </a:r>
            <a:r>
              <a:rPr lang="nl-BE" sz="2000" b="1" dirty="0"/>
              <a:t> details </a:t>
            </a:r>
            <a:r>
              <a:rPr lang="nl-BE" sz="2000" dirty="0"/>
              <a:t>are </a:t>
            </a:r>
            <a:r>
              <a:rPr lang="nl-BE" sz="2000" dirty="0" err="1"/>
              <a:t>needed</a:t>
            </a:r>
            <a:r>
              <a:rPr lang="nl-BE" sz="2000" dirty="0"/>
              <a:t> </a:t>
            </a:r>
            <a:r>
              <a:rPr lang="nl-BE" sz="2000" dirty="0" err="1"/>
              <a:t>inside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model,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determines</a:t>
            </a:r>
            <a:r>
              <a:rPr lang="nl-BE" sz="2000" dirty="0"/>
              <a:t> </a:t>
            </a:r>
            <a:r>
              <a:rPr lang="nl-BE" sz="2000" dirty="0" err="1"/>
              <a:t>how</a:t>
            </a:r>
            <a:r>
              <a:rPr lang="nl-BE" sz="2000" dirty="0"/>
              <a:t> </a:t>
            </a:r>
            <a:r>
              <a:rPr lang="nl-BE" sz="2000" dirty="0" err="1"/>
              <a:t>much</a:t>
            </a:r>
            <a:r>
              <a:rPr lang="nl-BE" sz="2000" dirty="0"/>
              <a:t> </a:t>
            </a:r>
            <a:r>
              <a:rPr lang="nl-BE" sz="2000" b="1" dirty="0" err="1"/>
              <a:t>accuracy</a:t>
            </a:r>
            <a:r>
              <a:rPr lang="nl-BE" sz="2000" dirty="0"/>
              <a:t> is </a:t>
            </a:r>
            <a:r>
              <a:rPr lang="nl-BE" sz="2000" dirty="0" err="1"/>
              <a:t>needed</a:t>
            </a:r>
            <a:r>
              <a:rPr lang="nl-BE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indicates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required</a:t>
            </a:r>
            <a:r>
              <a:rPr lang="nl-BE" sz="2000" dirty="0"/>
              <a:t> </a:t>
            </a:r>
            <a:r>
              <a:rPr lang="nl-BE" sz="2000" b="1" dirty="0"/>
              <a:t>user</a:t>
            </a:r>
            <a:r>
              <a:rPr lang="nl-BE" sz="2000" dirty="0"/>
              <a:t> </a:t>
            </a:r>
            <a:r>
              <a:rPr lang="nl-BE" sz="2000" b="1" dirty="0" err="1"/>
              <a:t>friendliness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dirty="0"/>
              <a:t>Often, </a:t>
            </a:r>
            <a:r>
              <a:rPr lang="nl-BE" sz="2000" dirty="0" err="1"/>
              <a:t>trade-offs</a:t>
            </a:r>
            <a:r>
              <a:rPr lang="nl-BE" sz="2000" dirty="0"/>
              <a:t> are </a:t>
            </a:r>
            <a:r>
              <a:rPr lang="nl-BE" sz="2000" dirty="0" err="1"/>
              <a:t>needed</a:t>
            </a:r>
            <a:r>
              <a:rPr lang="nl-BE" sz="2000" dirty="0"/>
              <a:t>. </a:t>
            </a:r>
            <a:r>
              <a:rPr lang="nl-BE" sz="2000" dirty="0" err="1"/>
              <a:t>When</a:t>
            </a:r>
            <a:r>
              <a:rPr lang="nl-BE" sz="2000" dirty="0"/>
              <a:t> a large </a:t>
            </a:r>
            <a:r>
              <a:rPr lang="nl-BE" sz="2000" b="1" dirty="0" err="1"/>
              <a:t>accuracy</a:t>
            </a:r>
            <a:r>
              <a:rPr lang="nl-BE" sz="2000" dirty="0"/>
              <a:t> is </a:t>
            </a:r>
            <a:r>
              <a:rPr lang="nl-BE" sz="2000" dirty="0" err="1"/>
              <a:t>needed</a:t>
            </a:r>
            <a:r>
              <a:rPr lang="nl-BE" sz="2000" dirty="0"/>
              <a:t>, often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b="1" dirty="0" err="1"/>
              <a:t>complexity</a:t>
            </a:r>
            <a:r>
              <a:rPr lang="nl-BE" sz="2000" dirty="0"/>
              <a:t> is large. </a:t>
            </a:r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using</a:t>
            </a:r>
            <a:r>
              <a:rPr lang="nl-BE" sz="2000" dirty="0"/>
              <a:t> a </a:t>
            </a:r>
            <a:r>
              <a:rPr lang="nl-BE" sz="2000" dirty="0" err="1"/>
              <a:t>simpler</a:t>
            </a:r>
            <a:r>
              <a:rPr lang="nl-BE" sz="2000" dirty="0"/>
              <a:t> model, often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accuracy</a:t>
            </a:r>
            <a:r>
              <a:rPr lang="nl-BE" sz="2000" dirty="0"/>
              <a:t> </a:t>
            </a:r>
            <a:r>
              <a:rPr lang="nl-BE" sz="2000" dirty="0" err="1"/>
              <a:t>decreases</a:t>
            </a:r>
            <a:r>
              <a:rPr lang="nl-B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077385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Stages of </a:t>
            </a:r>
            <a:r>
              <a:rPr lang="nl-BE" sz="3200" dirty="0" err="1"/>
              <a:t>mathematical</a:t>
            </a:r>
            <a:r>
              <a:rPr lang="nl-BE" sz="3200" dirty="0"/>
              <a:t> </a:t>
            </a:r>
            <a:r>
              <a:rPr lang="nl-BE" sz="3200" dirty="0" err="1"/>
              <a:t>modelling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3464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When </a:t>
                </a:r>
                <a:r>
                  <a:rPr lang="nl-BE" sz="2000" dirty="0" err="1"/>
                  <a:t>formulating</a:t>
                </a:r>
                <a:r>
                  <a:rPr lang="nl-BE" sz="2000" dirty="0"/>
                  <a:t> a model, a </a:t>
                </a:r>
                <a:r>
                  <a:rPr lang="nl-BE" sz="2000" dirty="0" err="1"/>
                  <a:t>number</a:t>
                </a:r>
                <a:r>
                  <a:rPr lang="nl-BE" sz="2000" dirty="0"/>
                  <a:t> of </a:t>
                </a:r>
                <a:r>
                  <a:rPr lang="nl-BE" sz="2000" b="1" dirty="0" err="1"/>
                  <a:t>assumptions</a:t>
                </a:r>
                <a:r>
                  <a:rPr lang="nl-BE" sz="2000" dirty="0"/>
                  <a:t> must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made.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As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example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consider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Newtonian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mechanics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assuming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that</a:t>
                </a:r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 err="1"/>
                  <a:t>Consider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relativity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theory</a:t>
                </a:r>
                <a:r>
                  <a:rPr lang="nl-BE" sz="2000" dirty="0"/>
                  <a:t> of Einstein. </a:t>
                </a:r>
                <a:r>
                  <a:rPr lang="nl-BE" sz="2000" dirty="0" err="1"/>
                  <a:t>Especially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when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speed approaches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speed of light,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not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assumed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a constant.</a:t>
                </a:r>
              </a:p>
              <a:p>
                <a:endParaRPr lang="nl-BE" sz="1300" dirty="0"/>
              </a:p>
              <a:p>
                <a:r>
                  <a:rPr lang="nl-BE" sz="2000" b="1" dirty="0" err="1"/>
                  <a:t>When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using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model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considering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results</a:t>
                </a:r>
                <a:r>
                  <a:rPr lang="nl-BE" sz="2000" dirty="0"/>
                  <a:t>, </a:t>
                </a:r>
                <a:r>
                  <a:rPr lang="nl-BE" sz="2000" b="1" dirty="0"/>
                  <a:t>do </a:t>
                </a:r>
                <a:r>
                  <a:rPr lang="nl-BE" sz="2000" b="1" dirty="0" err="1"/>
                  <a:t>not</a:t>
                </a:r>
                <a:r>
                  <a:rPr lang="nl-BE" sz="2000" b="1" dirty="0"/>
                  <a:t> forget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assumptions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which</a:t>
                </a:r>
                <a:r>
                  <a:rPr lang="nl-BE" sz="2000" b="1" dirty="0"/>
                  <a:t> have been made.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3464475"/>
              </a:xfrm>
              <a:prstGeom prst="rect">
                <a:avLst/>
              </a:prstGeom>
              <a:blipFill>
                <a:blip r:embed="rId2"/>
                <a:stretch>
                  <a:fillRect l="-740" t="-703" b="-210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464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35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Modelling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Different types of </a:t>
            </a:r>
            <a:r>
              <a:rPr lang="nl-BE" dirty="0" err="1"/>
              <a:t>models</a:t>
            </a:r>
            <a:r>
              <a:rPr lang="nl-BE" dirty="0"/>
              <a:t> 1</a:t>
            </a:r>
          </a:p>
          <a:p>
            <a:pPr marL="0" indent="0">
              <a:buNone/>
            </a:pPr>
            <a:r>
              <a:rPr lang="nl-BE" dirty="0"/>
              <a:t>Different types of </a:t>
            </a:r>
            <a:r>
              <a:rPr lang="nl-BE" dirty="0" err="1"/>
              <a:t>models</a:t>
            </a:r>
            <a:r>
              <a:rPr lang="nl-BE" dirty="0"/>
              <a:t> 2</a:t>
            </a:r>
          </a:p>
          <a:p>
            <a:pPr marL="0" indent="0">
              <a:buNone/>
            </a:pPr>
            <a:r>
              <a:rPr lang="nl-BE" dirty="0"/>
              <a:t>Stages of </a:t>
            </a:r>
            <a:r>
              <a:rPr lang="nl-BE" dirty="0" err="1"/>
              <a:t>mathematical</a:t>
            </a:r>
            <a:r>
              <a:rPr lang="nl-BE" dirty="0"/>
              <a:t> </a:t>
            </a:r>
            <a:r>
              <a:rPr lang="nl-BE" dirty="0" err="1"/>
              <a:t>modelling</a:t>
            </a:r>
            <a:endParaRPr lang="nl-BE" dirty="0"/>
          </a:p>
          <a:p>
            <a:pPr marL="0" indent="0">
              <a:buNone/>
            </a:pPr>
            <a:r>
              <a:rPr lang="nl-BE" b="1" dirty="0" err="1"/>
              <a:t>Solving</a:t>
            </a:r>
            <a:r>
              <a:rPr lang="nl-BE" b="1" dirty="0"/>
              <a:t> </a:t>
            </a:r>
            <a:r>
              <a:rPr lang="nl-BE" b="1" dirty="0" err="1"/>
              <a:t>the</a:t>
            </a:r>
            <a:r>
              <a:rPr lang="nl-BE" b="1" dirty="0"/>
              <a:t> </a:t>
            </a:r>
            <a:r>
              <a:rPr lang="nl-BE" b="1" dirty="0" err="1"/>
              <a:t>equations</a:t>
            </a:r>
            <a:endParaRPr lang="nl-BE" b="1" dirty="0"/>
          </a:p>
          <a:p>
            <a:pPr marL="0" indent="0">
              <a:buNone/>
            </a:pPr>
            <a:r>
              <a:rPr lang="nl-BE" dirty="0" err="1"/>
              <a:t>Solving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equations</a:t>
            </a:r>
            <a:r>
              <a:rPr lang="nl-BE" dirty="0"/>
              <a:t>: </a:t>
            </a:r>
            <a:r>
              <a:rPr lang="nl-BE" dirty="0" err="1"/>
              <a:t>example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71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36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Solving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</a:t>
            </a:r>
            <a:r>
              <a:rPr lang="nl-BE" sz="3200" dirty="0" err="1"/>
              <a:t>equations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0" y="1269507"/>
            <a:ext cx="83638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solving</a:t>
            </a:r>
            <a:r>
              <a:rPr lang="nl-BE" sz="2000" dirty="0"/>
              <a:t> </a:t>
            </a:r>
            <a:r>
              <a:rPr lang="nl-BE" sz="2000" dirty="0" err="1"/>
              <a:t>mathematical</a:t>
            </a:r>
            <a:r>
              <a:rPr lang="nl-BE" sz="2000" dirty="0"/>
              <a:t> </a:t>
            </a:r>
            <a:r>
              <a:rPr lang="nl-BE" sz="2000" dirty="0" err="1"/>
              <a:t>equations</a:t>
            </a:r>
            <a:r>
              <a:rPr lang="nl-BE" sz="2000" dirty="0"/>
              <a:t>, </a:t>
            </a:r>
            <a:r>
              <a:rPr lang="nl-BE" sz="2000" b="1" dirty="0" err="1"/>
              <a:t>analytical</a:t>
            </a:r>
            <a:r>
              <a:rPr lang="nl-BE" sz="2000" b="1" dirty="0"/>
              <a:t> or </a:t>
            </a:r>
            <a:r>
              <a:rPr lang="nl-BE" sz="2000" b="1" dirty="0" err="1"/>
              <a:t>numerical</a:t>
            </a:r>
            <a:r>
              <a:rPr lang="nl-BE" sz="2000" b="1" dirty="0"/>
              <a:t> </a:t>
            </a:r>
            <a:r>
              <a:rPr lang="nl-BE" sz="2000" b="1" dirty="0" err="1"/>
              <a:t>methods</a:t>
            </a:r>
            <a:r>
              <a:rPr lang="nl-BE" sz="2000" dirty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used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it</a:t>
            </a:r>
            <a:r>
              <a:rPr lang="nl-BE" sz="2000" dirty="0"/>
              <a:t> is </a:t>
            </a:r>
            <a:r>
              <a:rPr lang="nl-BE" sz="2000" dirty="0" err="1"/>
              <a:t>realistic</a:t>
            </a:r>
            <a:r>
              <a:rPr lang="nl-BE" sz="2000" dirty="0"/>
              <a:t> (e.g. </a:t>
            </a:r>
            <a:r>
              <a:rPr lang="nl-BE" sz="2000" dirty="0" err="1"/>
              <a:t>not</a:t>
            </a:r>
            <a:r>
              <a:rPr lang="nl-BE" sz="2000" dirty="0"/>
              <a:t> </a:t>
            </a:r>
            <a:r>
              <a:rPr lang="nl-BE" sz="2000" dirty="0" err="1"/>
              <a:t>too</a:t>
            </a:r>
            <a:r>
              <a:rPr lang="nl-BE" sz="2000" dirty="0"/>
              <a:t> </a:t>
            </a:r>
            <a:r>
              <a:rPr lang="nl-BE" sz="2000" dirty="0" err="1"/>
              <a:t>difficult</a:t>
            </a:r>
            <a:r>
              <a:rPr lang="nl-BE" sz="2000" dirty="0"/>
              <a:t>)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find</a:t>
            </a:r>
            <a:r>
              <a:rPr lang="nl-BE" sz="2000" dirty="0"/>
              <a:t>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analytical</a:t>
            </a:r>
            <a:r>
              <a:rPr lang="nl-BE" sz="2000" dirty="0"/>
              <a:t> solution (of e.g. a </a:t>
            </a:r>
            <a:r>
              <a:rPr lang="nl-BE" sz="2000" dirty="0" err="1"/>
              <a:t>differential</a:t>
            </a:r>
            <a:r>
              <a:rPr lang="nl-BE" sz="2000" dirty="0"/>
              <a:t> </a:t>
            </a:r>
            <a:r>
              <a:rPr lang="nl-BE" sz="2000" dirty="0" err="1"/>
              <a:t>equation</a:t>
            </a:r>
            <a:r>
              <a:rPr lang="nl-BE" sz="2000" dirty="0"/>
              <a:t>), </a:t>
            </a:r>
            <a:r>
              <a:rPr lang="nl-BE" sz="2000" dirty="0" err="1"/>
              <a:t>this</a:t>
            </a:r>
            <a:r>
              <a:rPr lang="nl-BE" sz="2000" dirty="0"/>
              <a:t> is often </a:t>
            </a:r>
            <a:r>
              <a:rPr lang="nl-BE" sz="2000" dirty="0" err="1"/>
              <a:t>considered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advantageous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dirty="0"/>
              <a:t>But </a:t>
            </a:r>
            <a:r>
              <a:rPr lang="nl-BE" sz="2000" dirty="0" err="1"/>
              <a:t>obtaining</a:t>
            </a:r>
            <a:r>
              <a:rPr lang="nl-BE" sz="2000" dirty="0"/>
              <a:t>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analytical</a:t>
            </a:r>
            <a:r>
              <a:rPr lang="nl-BE" sz="2000" dirty="0"/>
              <a:t> solution is often </a:t>
            </a:r>
            <a:r>
              <a:rPr lang="nl-BE" sz="2000" dirty="0" err="1"/>
              <a:t>too</a:t>
            </a:r>
            <a:r>
              <a:rPr lang="nl-BE" sz="2000" dirty="0"/>
              <a:t> </a:t>
            </a:r>
            <a:r>
              <a:rPr lang="nl-BE" sz="2000" dirty="0" err="1"/>
              <a:t>complicated</a:t>
            </a:r>
            <a:r>
              <a:rPr lang="nl-BE" sz="2000" dirty="0"/>
              <a:t>. </a:t>
            </a:r>
            <a:r>
              <a:rPr lang="nl-BE" sz="2000" dirty="0" err="1"/>
              <a:t>Numerical</a:t>
            </a:r>
            <a:r>
              <a:rPr lang="nl-BE" sz="2000" dirty="0"/>
              <a:t> approaches are often </a:t>
            </a:r>
            <a:r>
              <a:rPr lang="nl-BE" sz="2000" dirty="0" err="1"/>
              <a:t>used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obtain</a:t>
            </a:r>
            <a:r>
              <a:rPr lang="nl-BE" sz="2000" dirty="0"/>
              <a:t> a solution (or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approximation</a:t>
            </a:r>
            <a:r>
              <a:rPr lang="nl-BE" sz="2000" dirty="0"/>
              <a:t> of </a:t>
            </a:r>
            <a:r>
              <a:rPr lang="nl-BE" sz="2000" dirty="0" err="1"/>
              <a:t>the</a:t>
            </a:r>
            <a:r>
              <a:rPr lang="nl-BE" sz="2000" dirty="0"/>
              <a:t> solution).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F5121AF-E2A5-FC6B-E9EB-D3FA3A0DB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5" y="3995122"/>
            <a:ext cx="1957310" cy="26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0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Solving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</a:t>
            </a:r>
            <a:r>
              <a:rPr lang="nl-BE" sz="3200" dirty="0" err="1"/>
              <a:t>equations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0" y="1269507"/>
            <a:ext cx="836381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Numerical</a:t>
            </a:r>
            <a:r>
              <a:rPr lang="nl-BE" sz="2000" dirty="0"/>
              <a:t> approaches </a:t>
            </a:r>
            <a:r>
              <a:rPr lang="nl-BE" sz="2000" dirty="0" err="1"/>
              <a:t>with</a:t>
            </a:r>
            <a:r>
              <a:rPr lang="nl-BE" sz="2000" dirty="0"/>
              <a:t> a </a:t>
            </a:r>
            <a:r>
              <a:rPr lang="nl-BE" sz="2000" b="1" dirty="0" err="1"/>
              <a:t>higer</a:t>
            </a:r>
            <a:r>
              <a:rPr lang="nl-BE" sz="2000" b="1" dirty="0"/>
              <a:t> </a:t>
            </a:r>
            <a:r>
              <a:rPr lang="nl-BE" sz="2000" b="1" dirty="0" err="1"/>
              <a:t>precision</a:t>
            </a:r>
            <a:r>
              <a:rPr lang="nl-BE" sz="2000" b="1" dirty="0"/>
              <a:t> </a:t>
            </a:r>
            <a:r>
              <a:rPr lang="nl-BE" sz="2000" dirty="0" err="1"/>
              <a:t>generally</a:t>
            </a:r>
            <a:r>
              <a:rPr lang="nl-BE" sz="2000" dirty="0"/>
              <a:t> </a:t>
            </a:r>
            <a:r>
              <a:rPr lang="nl-BE" sz="2000" dirty="0" err="1"/>
              <a:t>require</a:t>
            </a:r>
            <a:r>
              <a:rPr lang="nl-BE" sz="2000" dirty="0"/>
              <a:t> </a:t>
            </a:r>
            <a:r>
              <a:rPr lang="nl-BE" sz="2000" b="1" dirty="0"/>
              <a:t>more</a:t>
            </a:r>
            <a:r>
              <a:rPr lang="nl-BE" sz="2000" dirty="0"/>
              <a:t> </a:t>
            </a:r>
            <a:r>
              <a:rPr lang="nl-BE" sz="2000" b="1" dirty="0"/>
              <a:t>computing power</a:t>
            </a:r>
            <a:r>
              <a:rPr lang="nl-BE" sz="2000" dirty="0"/>
              <a:t>. </a:t>
            </a:r>
            <a:r>
              <a:rPr lang="nl-BE" sz="2000" dirty="0" err="1"/>
              <a:t>One</a:t>
            </a:r>
            <a:r>
              <a:rPr lang="nl-BE" sz="2000" dirty="0"/>
              <a:t> </a:t>
            </a:r>
            <a:r>
              <a:rPr lang="nl-BE" sz="2000" dirty="0" err="1"/>
              <a:t>needs</a:t>
            </a:r>
            <a:r>
              <a:rPr lang="nl-BE" sz="2000" dirty="0"/>
              <a:t> decent software </a:t>
            </a:r>
            <a:r>
              <a:rPr lang="nl-BE" sz="2000" dirty="0" err="1"/>
              <a:t>and</a:t>
            </a:r>
            <a:r>
              <a:rPr lang="nl-BE" sz="2000" dirty="0"/>
              <a:t> hardware. Computers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dirty="0" err="1"/>
              <a:t>sufficiently</a:t>
            </a:r>
            <a:r>
              <a:rPr lang="nl-BE" sz="2000" dirty="0"/>
              <a:t> </a:t>
            </a:r>
            <a:r>
              <a:rPr lang="nl-BE" sz="2000" dirty="0" err="1"/>
              <a:t>fast</a:t>
            </a:r>
            <a:r>
              <a:rPr lang="nl-BE" sz="2000" dirty="0"/>
              <a:t> processors </a:t>
            </a:r>
            <a:r>
              <a:rPr lang="nl-BE" sz="2000" dirty="0" err="1"/>
              <a:t>and</a:t>
            </a:r>
            <a:r>
              <a:rPr lang="nl-BE" sz="2000" dirty="0"/>
              <a:t> a </a:t>
            </a:r>
            <a:r>
              <a:rPr lang="nl-BE" sz="2000" dirty="0" err="1"/>
              <a:t>sufficiently</a:t>
            </a:r>
            <a:r>
              <a:rPr lang="nl-BE" sz="2000" dirty="0"/>
              <a:t> large memory are </a:t>
            </a:r>
            <a:r>
              <a:rPr lang="nl-BE" sz="2000" dirty="0" err="1"/>
              <a:t>needed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performing</a:t>
            </a:r>
            <a:r>
              <a:rPr lang="nl-BE" sz="2000" dirty="0"/>
              <a:t> </a:t>
            </a:r>
            <a:r>
              <a:rPr lang="nl-BE" sz="2000" b="1" dirty="0" err="1"/>
              <a:t>numerical</a:t>
            </a:r>
            <a:r>
              <a:rPr lang="nl-BE" sz="2000" b="1" dirty="0"/>
              <a:t> </a:t>
            </a:r>
            <a:r>
              <a:rPr lang="nl-BE" sz="2000" b="1" dirty="0" err="1"/>
              <a:t>calculations</a:t>
            </a:r>
            <a:r>
              <a:rPr lang="nl-BE" sz="2000" dirty="0"/>
              <a:t>, </a:t>
            </a:r>
            <a:r>
              <a:rPr lang="nl-BE" sz="2000" dirty="0" err="1"/>
              <a:t>numbers</a:t>
            </a:r>
            <a:r>
              <a:rPr lang="nl-BE" sz="2000" dirty="0"/>
              <a:t>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dirty="0" err="1"/>
              <a:t>finite</a:t>
            </a:r>
            <a:r>
              <a:rPr lang="nl-BE" sz="2000" dirty="0"/>
              <a:t> </a:t>
            </a:r>
            <a:r>
              <a:rPr lang="nl-BE" sz="2000" dirty="0" err="1"/>
              <a:t>precision</a:t>
            </a:r>
            <a:r>
              <a:rPr lang="nl-BE" sz="2000" dirty="0"/>
              <a:t> are </a:t>
            </a:r>
            <a:r>
              <a:rPr lang="nl-BE" sz="2000" dirty="0" err="1"/>
              <a:t>used</a:t>
            </a:r>
            <a:r>
              <a:rPr lang="nl-BE" sz="2000" dirty="0"/>
              <a:t>. </a:t>
            </a:r>
            <a:r>
              <a:rPr lang="nl-BE" sz="2000" dirty="0" err="1"/>
              <a:t>Round</a:t>
            </a:r>
            <a:r>
              <a:rPr lang="nl-BE" sz="2000" dirty="0"/>
              <a:t>-off </a:t>
            </a:r>
            <a:r>
              <a:rPr lang="nl-BE" sz="2000" dirty="0" err="1"/>
              <a:t>errors</a:t>
            </a:r>
            <a:r>
              <a:rPr lang="nl-BE" sz="2000" dirty="0"/>
              <a:t> occur (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using</a:t>
            </a:r>
            <a:r>
              <a:rPr lang="nl-BE" sz="2000" dirty="0"/>
              <a:t> a </a:t>
            </a:r>
            <a:r>
              <a:rPr lang="nl-BE" sz="2000" dirty="0" err="1"/>
              <a:t>larger</a:t>
            </a:r>
            <a:r>
              <a:rPr lang="nl-BE" sz="2000" dirty="0"/>
              <a:t> </a:t>
            </a:r>
            <a:r>
              <a:rPr lang="nl-BE" sz="2000" dirty="0" err="1"/>
              <a:t>number</a:t>
            </a:r>
            <a:r>
              <a:rPr lang="nl-BE" sz="2000" dirty="0"/>
              <a:t> of bits,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b="1" dirty="0" err="1"/>
              <a:t>round</a:t>
            </a:r>
            <a:r>
              <a:rPr lang="nl-BE" sz="2000" b="1" dirty="0"/>
              <a:t>-off </a:t>
            </a:r>
            <a:r>
              <a:rPr lang="nl-BE" sz="2000" b="1" dirty="0" err="1"/>
              <a:t>errors</a:t>
            </a:r>
            <a:r>
              <a:rPr lang="nl-BE" sz="2000" b="1" dirty="0"/>
              <a:t> </a:t>
            </a:r>
            <a:r>
              <a:rPr lang="nl-BE" sz="2000" dirty="0"/>
              <a:t>are smaller).</a:t>
            </a:r>
          </a:p>
          <a:p>
            <a:endParaRPr lang="nl-BE" sz="1300" dirty="0"/>
          </a:p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solving</a:t>
            </a:r>
            <a:r>
              <a:rPr lang="nl-BE" sz="2000" dirty="0"/>
              <a:t> a </a:t>
            </a:r>
            <a:r>
              <a:rPr lang="nl-BE" sz="2000" b="1" dirty="0" err="1"/>
              <a:t>difference</a:t>
            </a:r>
            <a:r>
              <a:rPr lang="nl-BE" sz="2000" b="1" dirty="0"/>
              <a:t> </a:t>
            </a:r>
            <a:r>
              <a:rPr lang="nl-BE" sz="2000" b="1" dirty="0" err="1"/>
              <a:t>equation</a:t>
            </a:r>
            <a:r>
              <a:rPr lang="nl-BE" sz="2000" dirty="0"/>
              <a:t>, smaller </a:t>
            </a:r>
            <a:r>
              <a:rPr lang="nl-BE" sz="2000" b="1" dirty="0"/>
              <a:t>discrete time-steps </a:t>
            </a:r>
            <a:r>
              <a:rPr lang="nl-BE" sz="2000" dirty="0"/>
              <a:t>lead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reduced</a:t>
            </a:r>
            <a:r>
              <a:rPr lang="nl-BE" sz="2000" dirty="0"/>
              <a:t> </a:t>
            </a:r>
            <a:r>
              <a:rPr lang="nl-BE" sz="2000" dirty="0" err="1"/>
              <a:t>errors</a:t>
            </a:r>
            <a:r>
              <a:rPr lang="nl-BE" sz="2000" dirty="0"/>
              <a:t>. But, more computing power is </a:t>
            </a:r>
            <a:r>
              <a:rPr lang="nl-BE" sz="2000" dirty="0" err="1"/>
              <a:t>needed</a:t>
            </a:r>
            <a:r>
              <a:rPr lang="nl-BE" sz="2000" dirty="0"/>
              <a:t>.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07E1FC3-B2F0-596E-EEEE-2493E7FB9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31939"/>
            <a:ext cx="3421225" cy="22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77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38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Modelling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Different types of </a:t>
            </a:r>
            <a:r>
              <a:rPr lang="nl-BE" dirty="0" err="1"/>
              <a:t>models</a:t>
            </a:r>
            <a:r>
              <a:rPr lang="nl-BE" dirty="0"/>
              <a:t> 1</a:t>
            </a:r>
          </a:p>
          <a:p>
            <a:pPr marL="0" indent="0">
              <a:buNone/>
            </a:pPr>
            <a:r>
              <a:rPr lang="nl-BE" dirty="0"/>
              <a:t>Different types of </a:t>
            </a:r>
            <a:r>
              <a:rPr lang="nl-BE" dirty="0" err="1"/>
              <a:t>models</a:t>
            </a:r>
            <a:r>
              <a:rPr lang="nl-BE" dirty="0"/>
              <a:t> 2</a:t>
            </a:r>
          </a:p>
          <a:p>
            <a:pPr marL="0" indent="0">
              <a:buNone/>
            </a:pPr>
            <a:r>
              <a:rPr lang="nl-BE" dirty="0"/>
              <a:t>Stages of </a:t>
            </a:r>
            <a:r>
              <a:rPr lang="nl-BE" dirty="0" err="1"/>
              <a:t>mathematical</a:t>
            </a:r>
            <a:r>
              <a:rPr lang="nl-BE" dirty="0"/>
              <a:t> </a:t>
            </a:r>
            <a:r>
              <a:rPr lang="nl-BE" dirty="0" err="1"/>
              <a:t>modelling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Solving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equations</a:t>
            </a:r>
            <a:endParaRPr lang="nl-BE" dirty="0"/>
          </a:p>
          <a:p>
            <a:pPr marL="0" indent="0">
              <a:buNone/>
            </a:pPr>
            <a:r>
              <a:rPr lang="nl-BE" b="1" dirty="0" err="1"/>
              <a:t>Solving</a:t>
            </a:r>
            <a:r>
              <a:rPr lang="nl-BE" b="1" dirty="0"/>
              <a:t> </a:t>
            </a:r>
            <a:r>
              <a:rPr lang="nl-BE" b="1" dirty="0" err="1"/>
              <a:t>the</a:t>
            </a:r>
            <a:r>
              <a:rPr lang="nl-BE" b="1" dirty="0"/>
              <a:t> </a:t>
            </a:r>
            <a:r>
              <a:rPr lang="nl-BE" b="1" dirty="0" err="1"/>
              <a:t>equations</a:t>
            </a:r>
            <a:r>
              <a:rPr lang="nl-BE" b="1" dirty="0"/>
              <a:t>: </a:t>
            </a:r>
            <a:r>
              <a:rPr lang="nl-BE" b="1" dirty="0" err="1"/>
              <a:t>example</a:t>
            </a:r>
            <a:endParaRPr lang="nl-BE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01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39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Solving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</a:t>
            </a:r>
            <a:r>
              <a:rPr lang="nl-BE" sz="3200" dirty="0" err="1"/>
              <a:t>equations</a:t>
            </a:r>
            <a:r>
              <a:rPr lang="nl-BE" sz="3200" dirty="0"/>
              <a:t>: </a:t>
            </a:r>
            <a:r>
              <a:rPr lang="nl-BE" sz="3200" dirty="0" err="1"/>
              <a:t>example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7C6F00D-F5F3-0916-F4C2-2029B226EE35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Consider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b="1" dirty="0"/>
                  <a:t>second order </a:t>
                </a:r>
                <a:r>
                  <a:rPr lang="nl-BE" sz="2000" b="1" dirty="0" err="1"/>
                  <a:t>differential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equation</a:t>
                </a:r>
                <a:endParaRPr lang="nl-BE" sz="2000" b="1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 err="1"/>
                  <a:t>having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nl-BE" sz="2000" dirty="0"/>
                  <a:t> as </a:t>
                </a:r>
                <a:r>
                  <a:rPr lang="nl-BE" sz="2000" dirty="0" err="1"/>
                  <a:t>possible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solutions</a:t>
                </a:r>
                <a:r>
                  <a:rPr lang="nl-BE" sz="2000" dirty="0"/>
                  <a:t>. </a:t>
                </a:r>
                <a:r>
                  <a:rPr lang="nl-BE" sz="2000" dirty="0" err="1"/>
                  <a:t>Based</a:t>
                </a:r>
                <a:r>
                  <a:rPr lang="nl-BE" sz="2000" dirty="0"/>
                  <a:t> on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initial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conditions</a:t>
                </a:r>
                <a:r>
                  <a:rPr lang="nl-BE" sz="2000" dirty="0"/>
                  <a:t>, a </a:t>
                </a:r>
                <a:r>
                  <a:rPr lang="nl-BE" sz="2000" dirty="0" err="1"/>
                  <a:t>unique</a:t>
                </a:r>
                <a:r>
                  <a:rPr lang="nl-BE" sz="2000" dirty="0"/>
                  <a:t> solution 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In case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BE" sz="2000" dirty="0"/>
                  <a:t> at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BE" sz="2000" dirty="0"/>
                  <a:t>, </a:t>
                </a:r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/>
                  <a:t>In </a:t>
                </a:r>
                <a:r>
                  <a:rPr lang="nl-BE" sz="2000" dirty="0" err="1"/>
                  <a:t>this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simple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example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analytical</a:t>
                </a:r>
                <a:r>
                  <a:rPr lang="nl-BE" sz="2000" b="1" dirty="0"/>
                  <a:t> solution </a:t>
                </a:r>
                <a:r>
                  <a:rPr lang="nl-BE" sz="2000" dirty="0"/>
                  <a:t>has been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</a:t>
                </a:r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7C6F00D-F5F3-0916-F4C2-2029B226E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5109091"/>
              </a:xfrm>
              <a:prstGeom prst="rect">
                <a:avLst/>
              </a:prstGeom>
              <a:blipFill>
                <a:blip r:embed="rId2"/>
                <a:stretch>
                  <a:fillRect l="-740" t="-47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3BF94272-12D4-8E08-B6FE-3ABAC6C19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57" y="1688912"/>
            <a:ext cx="1934871" cy="8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7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Modelling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Example</a:t>
            </a:r>
            <a:r>
              <a:rPr lang="nl-BE" sz="2000" dirty="0"/>
              <a:t>: </a:t>
            </a:r>
            <a:r>
              <a:rPr lang="nl-BE" sz="2000" dirty="0" err="1"/>
              <a:t>Each</a:t>
            </a:r>
            <a:r>
              <a:rPr lang="nl-BE" sz="2000" dirty="0"/>
              <a:t> human </a:t>
            </a:r>
            <a:r>
              <a:rPr lang="nl-BE" sz="2000" dirty="0" err="1"/>
              <a:t>being</a:t>
            </a:r>
            <a:r>
              <a:rPr lang="nl-BE" sz="2000" dirty="0"/>
              <a:t> is a system. It is </a:t>
            </a:r>
            <a:r>
              <a:rPr lang="nl-BE" sz="2000" dirty="0" err="1"/>
              <a:t>really</a:t>
            </a:r>
            <a:r>
              <a:rPr lang="nl-BE" sz="2000" dirty="0"/>
              <a:t> hard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understand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b="1" dirty="0"/>
              <a:t>human </a:t>
            </a:r>
            <a:r>
              <a:rPr lang="nl-BE" sz="2000" b="1" dirty="0" err="1"/>
              <a:t>behaviour</a:t>
            </a:r>
            <a:r>
              <a:rPr lang="nl-BE" sz="2000" dirty="0"/>
              <a:t>: </a:t>
            </a:r>
            <a:r>
              <a:rPr lang="nl-BE" sz="2000" dirty="0" err="1"/>
              <a:t>behaviour</a:t>
            </a:r>
            <a:r>
              <a:rPr lang="nl-BE" sz="2000" dirty="0"/>
              <a:t> of </a:t>
            </a:r>
            <a:r>
              <a:rPr lang="nl-BE" sz="2000" dirty="0" err="1"/>
              <a:t>an</a:t>
            </a:r>
            <a:r>
              <a:rPr lang="nl-BE" sz="2000" dirty="0"/>
              <a:t> individual person – </a:t>
            </a:r>
            <a:r>
              <a:rPr lang="nl-BE" sz="2000" dirty="0" err="1"/>
              <a:t>behaviour</a:t>
            </a:r>
            <a:r>
              <a:rPr lang="nl-BE" sz="2000" dirty="0"/>
              <a:t> of a </a:t>
            </a:r>
            <a:r>
              <a:rPr lang="nl-BE" sz="2000" dirty="0" err="1"/>
              <a:t>group</a:t>
            </a:r>
            <a:r>
              <a:rPr lang="nl-BE" sz="2000" dirty="0"/>
              <a:t> of </a:t>
            </a:r>
            <a:r>
              <a:rPr lang="nl-BE" sz="2000" dirty="0" err="1"/>
              <a:t>people</a:t>
            </a:r>
            <a:r>
              <a:rPr lang="nl-BE" sz="2000" dirty="0"/>
              <a:t>.</a:t>
            </a:r>
          </a:p>
        </p:txBody>
      </p:sp>
      <p:pic>
        <p:nvPicPr>
          <p:cNvPr id="8" name="Afbeelding 7" descr="Afbeelding met gebouw, buiten, grond&#10;&#10;Automatisch gegenereerde beschrijving">
            <a:extLst>
              <a:ext uri="{FF2B5EF4-FFF2-40B4-BE49-F238E27FC236}">
                <a16:creationId xmlns:a16="http://schemas.microsoft.com/office/drawing/2014/main" id="{D5ACFF46-7268-9D22-766E-48C896CDF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421507"/>
            <a:ext cx="2272117" cy="32803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904533C-C800-5EEC-F88B-F7795F3E0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76" y="2095130"/>
            <a:ext cx="4789704" cy="300953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ED4D609-6AE1-5BDA-E531-4D6AB8114769}"/>
              </a:ext>
            </a:extLst>
          </p:cNvPr>
          <p:cNvSpPr txBox="1"/>
          <p:nvPr/>
        </p:nvSpPr>
        <p:spPr>
          <a:xfrm>
            <a:off x="317222" y="5771272"/>
            <a:ext cx="343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Japanese</a:t>
            </a:r>
            <a:r>
              <a:rPr lang="nl-BE" dirty="0"/>
              <a:t> </a:t>
            </a:r>
            <a:r>
              <a:rPr lang="nl-BE" dirty="0" err="1"/>
              <a:t>women</a:t>
            </a:r>
            <a:r>
              <a:rPr lang="nl-BE" dirty="0"/>
              <a:t>: 19</a:t>
            </a:r>
            <a:r>
              <a:rPr lang="nl-BE" baseline="30000" dirty="0"/>
              <a:t>th</a:t>
            </a:r>
            <a:r>
              <a:rPr lang="nl-BE" dirty="0"/>
              <a:t> </a:t>
            </a:r>
            <a:r>
              <a:rPr lang="nl-BE" dirty="0" err="1"/>
              <a:t>century</a:t>
            </a:r>
            <a:r>
              <a:rPr lang="nl-BE" dirty="0"/>
              <a:t>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375932A-7175-0740-C810-639AE3149A2E}"/>
              </a:ext>
            </a:extLst>
          </p:cNvPr>
          <p:cNvSpPr txBox="1"/>
          <p:nvPr/>
        </p:nvSpPr>
        <p:spPr>
          <a:xfrm>
            <a:off x="4781848" y="5219161"/>
            <a:ext cx="327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The </a:t>
            </a:r>
            <a:r>
              <a:rPr lang="nl-BE" dirty="0" err="1"/>
              <a:t>Decameron</a:t>
            </a:r>
            <a:r>
              <a:rPr lang="nl-BE" dirty="0"/>
              <a:t>: 14</a:t>
            </a:r>
            <a:r>
              <a:rPr lang="nl-BE" baseline="30000" dirty="0"/>
              <a:t>th</a:t>
            </a:r>
            <a:r>
              <a:rPr lang="nl-BE" dirty="0"/>
              <a:t> </a:t>
            </a:r>
            <a:r>
              <a:rPr lang="nl-BE" dirty="0" err="1"/>
              <a:t>century</a:t>
            </a:r>
            <a:r>
              <a:rPr lang="nl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8209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40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Solving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</a:t>
            </a:r>
            <a:r>
              <a:rPr lang="nl-BE" sz="3200" dirty="0" err="1"/>
              <a:t>equations</a:t>
            </a:r>
            <a:r>
              <a:rPr lang="nl-BE" sz="3200" dirty="0"/>
              <a:t>: </a:t>
            </a:r>
            <a:r>
              <a:rPr lang="nl-BE" sz="3200" dirty="0" err="1"/>
              <a:t>example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7C6F00D-F5F3-0916-F4C2-2029B226EE35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b="1" dirty="0"/>
                  <a:t>second order </a:t>
                </a:r>
                <a:r>
                  <a:rPr lang="nl-BE" sz="2000" b="1" dirty="0" err="1"/>
                  <a:t>differential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equation</a:t>
                </a:r>
                <a:endParaRPr lang="nl-BE" sz="2000" b="1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rewritten</a:t>
                </a:r>
                <a:r>
                  <a:rPr lang="nl-BE" sz="2000" dirty="0"/>
                  <a:t> as </a:t>
                </a:r>
                <a:r>
                  <a:rPr lang="nl-BE" sz="2000" dirty="0" err="1"/>
                  <a:t>two</a:t>
                </a:r>
                <a:r>
                  <a:rPr lang="nl-BE" sz="2000" dirty="0"/>
                  <a:t> first order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using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states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 err="1"/>
                  <a:t>leading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same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analytical</a:t>
                </a:r>
                <a:r>
                  <a:rPr lang="nl-BE" sz="2000" dirty="0"/>
                  <a:t> solution. More </a:t>
                </a:r>
                <a:r>
                  <a:rPr lang="nl-BE" sz="2000" dirty="0" err="1"/>
                  <a:t>precisely</a:t>
                </a:r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7C6F00D-F5F3-0916-F4C2-2029B226E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401205"/>
              </a:xfrm>
              <a:prstGeom prst="rect">
                <a:avLst/>
              </a:prstGeom>
              <a:blipFill>
                <a:blip r:embed="rId2"/>
                <a:stretch>
                  <a:fillRect l="-740" t="-55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3BF94272-12D4-8E08-B6FE-3ABAC6C19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57" y="1688912"/>
            <a:ext cx="1934871" cy="843178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58934BC-335D-68BC-176F-DCA19E085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53" y="3065100"/>
            <a:ext cx="2178821" cy="13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46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41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Solving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</a:t>
            </a:r>
            <a:r>
              <a:rPr lang="nl-BE" sz="3200" dirty="0" err="1"/>
              <a:t>equations</a:t>
            </a:r>
            <a:r>
              <a:rPr lang="nl-BE" sz="3200" dirty="0"/>
              <a:t>: </a:t>
            </a:r>
            <a:r>
              <a:rPr lang="nl-BE" sz="3200" dirty="0" err="1"/>
              <a:t>example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7C6F00D-F5F3-0916-F4C2-2029B226EE35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By </a:t>
                </a:r>
                <a:r>
                  <a:rPr lang="nl-BE" sz="2000" dirty="0" err="1"/>
                  <a:t>approximating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difference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equations</a:t>
                </a:r>
                <a:r>
                  <a:rPr lang="nl-BE" sz="2000" dirty="0"/>
                  <a:t>, a </a:t>
                </a:r>
                <a:r>
                  <a:rPr lang="nl-BE" sz="2000" b="1" dirty="0" err="1"/>
                  <a:t>numerical</a:t>
                </a:r>
                <a:r>
                  <a:rPr lang="nl-BE" sz="2000" dirty="0"/>
                  <a:t> </a:t>
                </a:r>
                <a:r>
                  <a:rPr lang="nl-BE" sz="2000" b="1" dirty="0"/>
                  <a:t>solution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The </a:t>
                </a:r>
                <a:r>
                  <a:rPr lang="nl-BE" sz="2000" dirty="0" err="1"/>
                  <a:t>approximating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difference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 (</a:t>
                </a:r>
                <a:r>
                  <a:rPr lang="nl-BE" sz="2000" dirty="0" err="1"/>
                  <a:t>when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using</a:t>
                </a:r>
                <a:r>
                  <a:rPr lang="nl-BE" sz="2000" dirty="0"/>
                  <a:t> discrete </a:t>
                </a:r>
                <a:r>
                  <a:rPr lang="nl-BE" sz="2000" dirty="0" err="1"/>
                  <a:t>times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BE" sz="2000" dirty="0"/>
                  <a:t>) </a:t>
                </a:r>
                <a:r>
                  <a:rPr lang="nl-BE" sz="2000" dirty="0" err="1"/>
                  <a:t>equals</a:t>
                </a:r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/>
                  <a:t>or </a:t>
                </a:r>
                <a:r>
                  <a:rPr lang="nl-BE" sz="2000" dirty="0" err="1"/>
                  <a:t>equivalently</a:t>
                </a:r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with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sufficiently</a:t>
                </a:r>
                <a:r>
                  <a:rPr lang="nl-BE" sz="2000" dirty="0"/>
                  <a:t> small time step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7C6F00D-F5F3-0916-F4C2-2029B226E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3877985"/>
              </a:xfrm>
              <a:prstGeom prst="rect">
                <a:avLst/>
              </a:prstGeom>
              <a:blipFill>
                <a:blip r:embed="rId2"/>
                <a:stretch>
                  <a:fillRect l="-740" t="-629" b="-204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453FED3-1C40-CFFA-DF29-EFAFC174D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2647950"/>
            <a:ext cx="3524250" cy="781050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8802AEC1-24A7-6068-30FA-2A4D3F1C4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3861669"/>
            <a:ext cx="33242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21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Solving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</a:t>
            </a:r>
            <a:r>
              <a:rPr lang="nl-BE" sz="3200" dirty="0" err="1"/>
              <a:t>equations</a:t>
            </a:r>
            <a:r>
              <a:rPr lang="nl-BE" sz="3200" dirty="0"/>
              <a:t>: </a:t>
            </a:r>
            <a:r>
              <a:rPr lang="nl-BE" sz="3200" dirty="0" err="1"/>
              <a:t>example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7C6F00D-F5F3-0916-F4C2-2029B226EE35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Starting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initial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conditions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BE" sz="2000" dirty="0"/>
                  <a:t>,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solution of</a:t>
                </a:r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" dirty="0"/>
              </a:p>
              <a:p>
                <a:endParaRPr lang="nl-BE" sz="1300" dirty="0"/>
              </a:p>
              <a:p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calculated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visualised. 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7C6F00D-F5F3-0916-F4C2-2029B226E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1862048"/>
              </a:xfrm>
              <a:prstGeom prst="rect">
                <a:avLst/>
              </a:prstGeom>
              <a:blipFill>
                <a:blip r:embed="rId2"/>
                <a:stretch>
                  <a:fillRect l="-740" t="-1307" b="-490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8802AEC1-24A7-6068-30FA-2A4D3F1C4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92" y="1846438"/>
            <a:ext cx="3324225" cy="685800"/>
          </a:xfrm>
          <a:prstGeom prst="rect">
            <a:avLst/>
          </a:prstGeom>
        </p:spPr>
      </p:pic>
      <p:pic>
        <p:nvPicPr>
          <p:cNvPr id="7" name="Afbeelding 6" descr="Afbeelding met tekst, lucht&#10;&#10;Automatisch gegenereerde beschrijving">
            <a:extLst>
              <a:ext uri="{FF2B5EF4-FFF2-40B4-BE49-F238E27FC236}">
                <a16:creationId xmlns:a16="http://schemas.microsoft.com/office/drawing/2014/main" id="{BA21744C-F5C6-00B1-CAF0-BD80F4012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17" y="2709427"/>
            <a:ext cx="4506251" cy="3335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4B95D5C3-84C8-4530-4798-09AC9D8E3E2B}"/>
                  </a:ext>
                </a:extLst>
              </p:cNvPr>
              <p:cNvSpPr txBox="1"/>
              <p:nvPr/>
            </p:nvSpPr>
            <p:spPr>
              <a:xfrm>
                <a:off x="8318377" y="5758198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4B95D5C3-84C8-4530-4798-09AC9D8E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77" y="5758198"/>
                <a:ext cx="3792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18983069-D469-A32B-3824-AF5222291140}"/>
                  </a:ext>
                </a:extLst>
              </p:cNvPr>
              <p:cNvSpPr txBox="1"/>
              <p:nvPr/>
            </p:nvSpPr>
            <p:spPr>
              <a:xfrm>
                <a:off x="4497632" y="2988125"/>
                <a:ext cx="364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18983069-D469-A32B-3824-AF5222291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632" y="2988125"/>
                <a:ext cx="3649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151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7706866" cy="4024798"/>
          </a:xfrm>
        </p:spPr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  <a:br>
              <a:rPr lang="nl-NL" dirty="0"/>
            </a:br>
            <a:br>
              <a:rPr lang="nl-NL" dirty="0"/>
            </a:br>
            <a:r>
              <a:rPr lang="nl-NL" dirty="0" err="1"/>
              <a:t>Questions</a:t>
            </a:r>
            <a:r>
              <a:rPr lang="nl-NL" dirty="0"/>
              <a:t>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317DAB-4866-43FB-B8D3-94D1F1E00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83" y="5345324"/>
            <a:ext cx="4793942" cy="13693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F7FE66-F3CC-E580-153B-906F1E646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54" y="3637929"/>
            <a:ext cx="5291091" cy="9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3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Modelling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FDD328-A00A-4612-B963-22AB68FEE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80" y="2250609"/>
            <a:ext cx="7277100" cy="368617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903B903-1837-7212-93F0-2928AFD69EC2}"/>
              </a:ext>
            </a:extLst>
          </p:cNvPr>
          <p:cNvSpPr txBox="1"/>
          <p:nvPr/>
        </p:nvSpPr>
        <p:spPr>
          <a:xfrm>
            <a:off x="576001" y="1269507"/>
            <a:ext cx="823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Example</a:t>
            </a:r>
            <a:r>
              <a:rPr lang="nl-BE" sz="2000" dirty="0"/>
              <a:t>: </a:t>
            </a:r>
            <a:r>
              <a:rPr lang="nl-BE" sz="2000" b="1" dirty="0"/>
              <a:t>A </a:t>
            </a:r>
            <a:r>
              <a:rPr lang="nl-BE" sz="2000" b="1" dirty="0" err="1"/>
              <a:t>learning</a:t>
            </a:r>
            <a:r>
              <a:rPr lang="nl-BE" sz="2000" b="1" dirty="0"/>
              <a:t> </a:t>
            </a:r>
            <a:r>
              <a:rPr lang="nl-BE" sz="2000" b="1" dirty="0" err="1"/>
              <a:t>process</a:t>
            </a:r>
            <a:r>
              <a:rPr lang="nl-BE" sz="2000" b="1" dirty="0"/>
              <a:t> </a:t>
            </a:r>
            <a:r>
              <a:rPr lang="nl-BE" sz="2000" dirty="0"/>
              <a:t>of </a:t>
            </a:r>
            <a:r>
              <a:rPr lang="nl-BE" sz="2000" dirty="0" err="1"/>
              <a:t>an</a:t>
            </a:r>
            <a:r>
              <a:rPr lang="nl-BE" sz="2000" dirty="0"/>
              <a:t> individual person or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entire</a:t>
            </a:r>
            <a:r>
              <a:rPr lang="nl-BE" sz="2000" dirty="0"/>
              <a:t> classroom. It is hard </a:t>
            </a:r>
            <a:r>
              <a:rPr lang="nl-BE" sz="2000" dirty="0" err="1"/>
              <a:t>to</a:t>
            </a:r>
            <a:r>
              <a:rPr lang="nl-BE" sz="2000" dirty="0"/>
              <a:t> model, </a:t>
            </a:r>
            <a:r>
              <a:rPr lang="nl-BE" sz="2000" dirty="0" err="1"/>
              <a:t>understand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control </a:t>
            </a:r>
            <a:r>
              <a:rPr lang="nl-BE" sz="2000" dirty="0" err="1"/>
              <a:t>its</a:t>
            </a:r>
            <a:r>
              <a:rPr lang="nl-BE" sz="2000" dirty="0"/>
              <a:t> </a:t>
            </a:r>
            <a:r>
              <a:rPr lang="nl-BE" sz="2000" dirty="0" err="1"/>
              <a:t>behaviour</a:t>
            </a:r>
            <a:r>
              <a:rPr lang="nl-B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40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Modelling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Example</a:t>
            </a:r>
            <a:r>
              <a:rPr lang="nl-BE" sz="2000" dirty="0"/>
              <a:t>: </a:t>
            </a:r>
            <a:r>
              <a:rPr lang="nl-BE" sz="2000" b="1" dirty="0"/>
              <a:t>Cyber-Physical Systems </a:t>
            </a:r>
            <a:r>
              <a:rPr lang="nl-BE" sz="2000" dirty="0"/>
              <a:t>are </a:t>
            </a:r>
            <a:r>
              <a:rPr lang="nl-BE" sz="2000" dirty="0" err="1"/>
              <a:t>everywhere</a:t>
            </a:r>
            <a:r>
              <a:rPr lang="nl-BE" sz="2000" dirty="0"/>
              <a:t> in </a:t>
            </a:r>
            <a:r>
              <a:rPr lang="nl-BE" sz="2000" dirty="0" err="1"/>
              <a:t>our</a:t>
            </a:r>
            <a:r>
              <a:rPr lang="nl-BE" sz="2000" dirty="0"/>
              <a:t> modern society. </a:t>
            </a:r>
            <a:r>
              <a:rPr lang="nl-BE" sz="2000" dirty="0" err="1"/>
              <a:t>They</a:t>
            </a:r>
            <a:r>
              <a:rPr lang="nl-BE" sz="2000" dirty="0"/>
              <a:t> have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increasing</a:t>
            </a:r>
            <a:r>
              <a:rPr lang="nl-BE" sz="2000" dirty="0"/>
              <a:t> impact on </a:t>
            </a:r>
            <a:r>
              <a:rPr lang="nl-BE" sz="2000" dirty="0" err="1"/>
              <a:t>our</a:t>
            </a:r>
            <a:r>
              <a:rPr lang="nl-BE" sz="2000" dirty="0"/>
              <a:t> </a:t>
            </a:r>
            <a:r>
              <a:rPr lang="nl-BE" sz="2000" dirty="0" err="1"/>
              <a:t>daily</a:t>
            </a:r>
            <a:r>
              <a:rPr lang="nl-BE" sz="2000" dirty="0"/>
              <a:t> life.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ED4D609-6AE1-5BDA-E531-4D6AB8114769}"/>
              </a:ext>
            </a:extLst>
          </p:cNvPr>
          <p:cNvSpPr txBox="1"/>
          <p:nvPr/>
        </p:nvSpPr>
        <p:spPr>
          <a:xfrm>
            <a:off x="317221" y="5277229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Cyber-Physical Systems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F9F7EB-A368-62D4-1169-A1A0C18A4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3" y="2157894"/>
            <a:ext cx="3058789" cy="2880765"/>
          </a:xfrm>
          <a:prstGeom prst="rect">
            <a:avLst/>
          </a:prstGeom>
        </p:spPr>
      </p:pic>
      <p:pic>
        <p:nvPicPr>
          <p:cNvPr id="13" name="Afbeelding 12" descr="Afbeelding met auto, persoon, buiten, autostoel&#10;&#10;Automatisch gegenereerde beschrijving">
            <a:extLst>
              <a:ext uri="{FF2B5EF4-FFF2-40B4-BE49-F238E27FC236}">
                <a16:creationId xmlns:a16="http://schemas.microsoft.com/office/drawing/2014/main" id="{B644C86A-0C4D-0EF9-DFAF-CBFEB04DD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13" y="2157894"/>
            <a:ext cx="4468732" cy="297729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A9271F6-CC44-BF8A-8B7A-90B77D376C3E}"/>
              </a:ext>
            </a:extLst>
          </p:cNvPr>
          <p:cNvSpPr txBox="1"/>
          <p:nvPr/>
        </p:nvSpPr>
        <p:spPr>
          <a:xfrm>
            <a:off x="4105325" y="5277229"/>
            <a:ext cx="4493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 self-</a:t>
            </a:r>
            <a:r>
              <a:rPr lang="nl-BE" dirty="0" err="1"/>
              <a:t>driving</a:t>
            </a:r>
            <a:r>
              <a:rPr lang="nl-BE" dirty="0"/>
              <a:t> </a:t>
            </a:r>
            <a:r>
              <a:rPr lang="nl-BE" dirty="0" err="1"/>
              <a:t>car</a:t>
            </a:r>
            <a:r>
              <a:rPr lang="nl-BE" dirty="0"/>
              <a:t> </a:t>
            </a:r>
            <a:r>
              <a:rPr lang="nl-BE" dirty="0" err="1"/>
              <a:t>contains</a:t>
            </a:r>
            <a:r>
              <a:rPr lang="nl-BE" dirty="0"/>
              <a:t> a </a:t>
            </a:r>
            <a:r>
              <a:rPr lang="nl-BE" dirty="0" err="1"/>
              <a:t>huge</a:t>
            </a:r>
            <a:r>
              <a:rPr lang="nl-BE" dirty="0"/>
              <a:t> range of</a:t>
            </a:r>
          </a:p>
          <a:p>
            <a:r>
              <a:rPr lang="nl-BE" dirty="0"/>
              <a:t>Cyber-Physical Systems.</a:t>
            </a:r>
          </a:p>
        </p:txBody>
      </p:sp>
    </p:spTree>
    <p:extLst>
      <p:ext uri="{BB962C8B-B14F-4D97-AF65-F5344CB8AC3E}">
        <p14:creationId xmlns:p14="http://schemas.microsoft.com/office/powerpoint/2010/main" val="306013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Modelling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The performance but </a:t>
            </a:r>
            <a:r>
              <a:rPr lang="nl-BE" sz="2000" dirty="0" err="1"/>
              <a:t>also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complexity</a:t>
            </a:r>
            <a:r>
              <a:rPr lang="nl-BE" sz="2000" dirty="0"/>
              <a:t> of </a:t>
            </a:r>
            <a:r>
              <a:rPr lang="nl-BE" sz="2000" b="1" dirty="0"/>
              <a:t>Cyber-Physical Systems </a:t>
            </a:r>
            <a:r>
              <a:rPr lang="nl-BE" sz="2000" dirty="0"/>
              <a:t>is </a:t>
            </a:r>
            <a:r>
              <a:rPr lang="nl-BE" sz="2000" dirty="0" err="1"/>
              <a:t>increasing</a:t>
            </a:r>
            <a:r>
              <a:rPr lang="nl-BE" sz="2000" dirty="0"/>
              <a:t> </a:t>
            </a:r>
            <a:r>
              <a:rPr lang="nl-BE" sz="2000" dirty="0" err="1"/>
              <a:t>steadily</a:t>
            </a:r>
            <a:r>
              <a:rPr lang="nl-BE" sz="2000" dirty="0"/>
              <a:t>. </a:t>
            </a:r>
            <a:r>
              <a:rPr lang="nl-BE" sz="2000" dirty="0" err="1"/>
              <a:t>Appropriate</a:t>
            </a:r>
            <a:r>
              <a:rPr lang="nl-BE" sz="2000" dirty="0"/>
              <a:t> </a:t>
            </a:r>
            <a:r>
              <a:rPr lang="nl-BE" sz="2000" b="1" dirty="0" err="1"/>
              <a:t>models</a:t>
            </a:r>
            <a:r>
              <a:rPr lang="nl-BE" sz="2000" b="1" dirty="0"/>
              <a:t> </a:t>
            </a:r>
            <a:r>
              <a:rPr lang="nl-BE" sz="2000" b="1" dirty="0" err="1"/>
              <a:t>to</a:t>
            </a:r>
            <a:r>
              <a:rPr lang="nl-BE" sz="2000" b="1" dirty="0"/>
              <a:t> </a:t>
            </a:r>
            <a:r>
              <a:rPr lang="nl-BE" sz="2000" b="1" dirty="0" err="1"/>
              <a:t>understand</a:t>
            </a:r>
            <a:r>
              <a:rPr lang="nl-BE" sz="2000" b="1" dirty="0"/>
              <a:t> </a:t>
            </a:r>
            <a:r>
              <a:rPr lang="nl-BE" sz="2000" b="1" dirty="0" err="1"/>
              <a:t>its</a:t>
            </a:r>
            <a:r>
              <a:rPr lang="nl-BE" sz="2000" b="1" dirty="0"/>
              <a:t> </a:t>
            </a:r>
            <a:r>
              <a:rPr lang="nl-BE" sz="2000" b="1" dirty="0" err="1"/>
              <a:t>behaviour</a:t>
            </a:r>
            <a:r>
              <a:rPr lang="nl-BE" sz="2000" b="1" dirty="0"/>
              <a:t> </a:t>
            </a:r>
            <a:r>
              <a:rPr lang="nl-BE" sz="2000" dirty="0"/>
              <a:t>are </a:t>
            </a:r>
            <a:r>
              <a:rPr lang="nl-BE" sz="2000" dirty="0" err="1"/>
              <a:t>really</a:t>
            </a:r>
            <a:r>
              <a:rPr lang="nl-BE" sz="2000" dirty="0"/>
              <a:t> </a:t>
            </a:r>
            <a:r>
              <a:rPr lang="nl-BE" sz="2000" dirty="0" err="1"/>
              <a:t>needed</a:t>
            </a:r>
            <a:r>
              <a:rPr lang="nl-BE" sz="2000" dirty="0"/>
              <a:t>.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B19692F-7047-1A7C-8E98-5A9E1DA7B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6" y="2557842"/>
            <a:ext cx="3328802" cy="32946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2ADD31B-DFCF-546E-1F9E-01358C8AE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47" y="2072106"/>
            <a:ext cx="4805677" cy="30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9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Modelling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/>
              <a:t>Models</a:t>
            </a:r>
            <a:r>
              <a:rPr lang="nl-BE" sz="2000" b="1" dirty="0"/>
              <a:t> are </a:t>
            </a:r>
            <a:r>
              <a:rPr lang="nl-BE" sz="2000" b="1" dirty="0" err="1"/>
              <a:t>used</a:t>
            </a:r>
            <a:r>
              <a:rPr lang="nl-BE" sz="2000" b="1" dirty="0"/>
              <a:t> in almost </a:t>
            </a:r>
            <a:r>
              <a:rPr lang="nl-BE" sz="2000" b="1" dirty="0" err="1"/>
              <a:t>every</a:t>
            </a:r>
            <a:r>
              <a:rPr lang="nl-BE" sz="2000" b="1" dirty="0"/>
              <a:t> professional discipline</a:t>
            </a:r>
            <a:r>
              <a:rPr lang="nl-BE" sz="2000" dirty="0"/>
              <a:t>: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social</a:t>
            </a:r>
            <a:r>
              <a:rPr lang="nl-BE" sz="2000" dirty="0"/>
              <a:t> </a:t>
            </a:r>
            <a:r>
              <a:rPr lang="nl-BE" sz="2000" dirty="0" err="1"/>
              <a:t>sciences</a:t>
            </a:r>
            <a:r>
              <a:rPr lang="nl-BE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political</a:t>
            </a:r>
            <a:r>
              <a:rPr lang="nl-BE" sz="2000" dirty="0"/>
              <a:t> </a:t>
            </a:r>
            <a:r>
              <a:rPr lang="nl-BE" sz="2000" dirty="0" err="1"/>
              <a:t>sciences</a:t>
            </a:r>
            <a:r>
              <a:rPr lang="nl-BE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economics,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natural</a:t>
            </a:r>
            <a:r>
              <a:rPr lang="nl-BE" sz="2000" dirty="0"/>
              <a:t> </a:t>
            </a:r>
            <a:r>
              <a:rPr lang="nl-BE" sz="2000" dirty="0" err="1"/>
              <a:t>sciences</a:t>
            </a:r>
            <a:r>
              <a:rPr lang="nl-BE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engineering: </a:t>
            </a:r>
            <a:r>
              <a:rPr lang="nl-BE" sz="2000" dirty="0" err="1"/>
              <a:t>mechanical</a:t>
            </a:r>
            <a:r>
              <a:rPr lang="nl-BE" sz="2000" dirty="0"/>
              <a:t>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engineering: </a:t>
            </a:r>
            <a:r>
              <a:rPr lang="nl-BE" sz="2000" dirty="0" err="1"/>
              <a:t>electronic</a:t>
            </a:r>
            <a:r>
              <a:rPr lang="nl-BE" sz="2000" dirty="0"/>
              <a:t> systems,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engineering: </a:t>
            </a:r>
            <a:r>
              <a:rPr lang="nl-BE" sz="2000" dirty="0" err="1"/>
              <a:t>mechatronic</a:t>
            </a:r>
            <a:r>
              <a:rPr lang="nl-BE" sz="2000" dirty="0"/>
              <a:t>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engineering: Cyber-Physical Systems,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…</a:t>
            </a:r>
          </a:p>
          <a:p>
            <a:endParaRPr lang="nl-BE" sz="1300" dirty="0"/>
          </a:p>
          <a:p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modelling</a:t>
            </a:r>
            <a:r>
              <a:rPr lang="nl-BE" sz="2000" dirty="0"/>
              <a:t> systems, </a:t>
            </a:r>
            <a:r>
              <a:rPr lang="nl-BE" sz="2000" b="1" dirty="0" err="1"/>
              <a:t>mathematical</a:t>
            </a:r>
            <a:r>
              <a:rPr lang="nl-BE" sz="2000" b="1" dirty="0"/>
              <a:t> tools </a:t>
            </a:r>
            <a:r>
              <a:rPr lang="nl-BE" sz="2000" dirty="0" err="1"/>
              <a:t>allow</a:t>
            </a:r>
            <a:r>
              <a:rPr lang="nl-BE" sz="2000" dirty="0"/>
              <a:t> a </a:t>
            </a:r>
            <a:r>
              <a:rPr lang="nl-BE" sz="2000" dirty="0" err="1"/>
              <a:t>much</a:t>
            </a:r>
            <a:r>
              <a:rPr lang="nl-BE" sz="2000" dirty="0"/>
              <a:t> </a:t>
            </a:r>
            <a:r>
              <a:rPr lang="nl-BE" sz="2000" dirty="0" err="1"/>
              <a:t>better</a:t>
            </a:r>
            <a:r>
              <a:rPr lang="nl-BE" sz="2000" dirty="0"/>
              <a:t> </a:t>
            </a:r>
            <a:r>
              <a:rPr lang="nl-BE" sz="2000" dirty="0" err="1"/>
              <a:t>understanding</a:t>
            </a:r>
            <a:r>
              <a:rPr lang="nl-BE" sz="2000" dirty="0"/>
              <a:t> of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behaviour</a:t>
            </a:r>
            <a:r>
              <a:rPr lang="nl-BE" sz="2000" dirty="0"/>
              <a:t> of these systems.</a:t>
            </a:r>
          </a:p>
        </p:txBody>
      </p:sp>
    </p:spTree>
    <p:extLst>
      <p:ext uri="{BB962C8B-B14F-4D97-AF65-F5344CB8AC3E}">
        <p14:creationId xmlns:p14="http://schemas.microsoft.com/office/powerpoint/2010/main" val="201259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Modelling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Mathematical </a:t>
            </a:r>
            <a:r>
              <a:rPr lang="nl-BE" sz="2000" dirty="0" err="1"/>
              <a:t>modelling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describe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behaviour</a:t>
            </a:r>
            <a:r>
              <a:rPr lang="nl-BE" sz="2000" dirty="0"/>
              <a:t> of a system, </a:t>
            </a:r>
            <a:r>
              <a:rPr lang="nl-BE" sz="2000" dirty="0" err="1"/>
              <a:t>can</a:t>
            </a:r>
            <a:r>
              <a:rPr lang="nl-BE" sz="2000" dirty="0"/>
              <a:t> have a large range of goals: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b="1" dirty="0"/>
              <a:t>A </a:t>
            </a:r>
            <a:r>
              <a:rPr lang="nl-BE" sz="2000" b="1" dirty="0" err="1"/>
              <a:t>scientific</a:t>
            </a:r>
            <a:r>
              <a:rPr lang="nl-BE" sz="2000" b="1" dirty="0"/>
              <a:t> point of view</a:t>
            </a:r>
            <a:r>
              <a:rPr lang="nl-BE" sz="2000" dirty="0"/>
              <a:t>: </a:t>
            </a:r>
            <a:r>
              <a:rPr lang="nl-BE" sz="2000" dirty="0" err="1"/>
              <a:t>understanding</a:t>
            </a:r>
            <a:r>
              <a:rPr lang="nl-BE" sz="2000" dirty="0"/>
              <a:t> in a </a:t>
            </a:r>
            <a:r>
              <a:rPr lang="nl-BE" sz="2000" dirty="0" err="1"/>
              <a:t>qualitative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/or </a:t>
            </a:r>
            <a:r>
              <a:rPr lang="nl-BE" sz="2000" dirty="0" err="1"/>
              <a:t>quantitative</a:t>
            </a:r>
            <a:r>
              <a:rPr lang="nl-BE" sz="2000" dirty="0"/>
              <a:t> way </a:t>
            </a:r>
            <a:r>
              <a:rPr lang="nl-BE" sz="2000" dirty="0" err="1"/>
              <a:t>phenomena</a:t>
            </a:r>
            <a:r>
              <a:rPr lang="nl-BE" sz="2000" dirty="0"/>
              <a:t> </a:t>
            </a:r>
            <a:r>
              <a:rPr lang="nl-BE" sz="2000" dirty="0" err="1"/>
              <a:t>occuring</a:t>
            </a:r>
            <a:r>
              <a:rPr lang="nl-BE" sz="2000" dirty="0"/>
              <a:t> in society, </a:t>
            </a:r>
            <a:r>
              <a:rPr lang="nl-BE" sz="2000" dirty="0" err="1"/>
              <a:t>natural</a:t>
            </a:r>
            <a:r>
              <a:rPr lang="nl-BE" sz="2000" dirty="0"/>
              <a:t> </a:t>
            </a:r>
            <a:r>
              <a:rPr lang="nl-BE" sz="2000" dirty="0" err="1"/>
              <a:t>sciences</a:t>
            </a:r>
            <a:r>
              <a:rPr lang="nl-BE" sz="2000" dirty="0"/>
              <a:t>, engineering… </a:t>
            </a:r>
            <a:r>
              <a:rPr lang="nl-BE" sz="2000" b="1" dirty="0" err="1"/>
              <a:t>Based</a:t>
            </a:r>
            <a:r>
              <a:rPr lang="nl-BE" sz="2000" b="1" dirty="0"/>
              <a:t> on </a:t>
            </a:r>
            <a:r>
              <a:rPr lang="nl-BE" sz="2000" b="1" dirty="0" err="1"/>
              <a:t>the</a:t>
            </a:r>
            <a:r>
              <a:rPr lang="nl-BE" sz="2000" b="1" dirty="0"/>
              <a:t> present </a:t>
            </a:r>
            <a:r>
              <a:rPr lang="nl-BE" sz="2000" b="1" dirty="0" err="1"/>
              <a:t>situation</a:t>
            </a:r>
            <a:r>
              <a:rPr lang="nl-BE" sz="2000" b="1" dirty="0"/>
              <a:t>, </a:t>
            </a:r>
            <a:r>
              <a:rPr lang="nl-BE" sz="2000" b="1" dirty="0" err="1"/>
              <a:t>predictions</a:t>
            </a:r>
            <a:r>
              <a:rPr lang="nl-BE" sz="2000" b="1" dirty="0"/>
              <a:t> </a:t>
            </a:r>
            <a:r>
              <a:rPr lang="nl-BE" sz="2000" b="1" dirty="0" err="1"/>
              <a:t>about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</a:t>
            </a:r>
            <a:r>
              <a:rPr lang="nl-BE" sz="2000" b="1" dirty="0" err="1"/>
              <a:t>future</a:t>
            </a:r>
            <a:r>
              <a:rPr lang="nl-BE" sz="2000" b="1" dirty="0"/>
              <a:t> are </a:t>
            </a:r>
            <a:r>
              <a:rPr lang="nl-BE" sz="2000" b="1" dirty="0" err="1"/>
              <a:t>possible</a:t>
            </a:r>
            <a:r>
              <a:rPr lang="nl-BE" sz="2000" b="1" dirty="0"/>
              <a:t>.</a:t>
            </a:r>
          </a:p>
          <a:p>
            <a:endParaRPr lang="nl-BE" sz="2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BC99A81-3AA0-3B6A-3292-4C0B3BB78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8" y="3674122"/>
            <a:ext cx="4330104" cy="308519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E3F2838-E29A-D8BB-5B71-8BCAADBB7F4A}"/>
              </a:ext>
            </a:extLst>
          </p:cNvPr>
          <p:cNvSpPr txBox="1"/>
          <p:nvPr/>
        </p:nvSpPr>
        <p:spPr>
          <a:xfrm>
            <a:off x="4694090" y="3950563"/>
            <a:ext cx="41601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models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worldwide </a:t>
            </a:r>
          </a:p>
          <a:p>
            <a:r>
              <a:rPr lang="nl-BE" dirty="0"/>
              <a:t>population </a:t>
            </a:r>
            <a:r>
              <a:rPr lang="nl-BE" dirty="0" err="1"/>
              <a:t>growth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predicted</a:t>
            </a:r>
            <a:r>
              <a:rPr lang="nl-BE" dirty="0"/>
              <a:t>.</a:t>
            </a:r>
          </a:p>
          <a:p>
            <a:endParaRPr lang="nl-BE" dirty="0"/>
          </a:p>
          <a:p>
            <a:r>
              <a:rPr lang="nl-BE" dirty="0" err="1"/>
              <a:t>Predictions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correct, </a:t>
            </a:r>
            <a:r>
              <a:rPr lang="nl-BE" dirty="0" err="1"/>
              <a:t>predictions</a:t>
            </a:r>
            <a:r>
              <a:rPr lang="nl-BE" dirty="0"/>
              <a:t> </a:t>
            </a:r>
          </a:p>
          <a:p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wrong or inaccurate.</a:t>
            </a:r>
          </a:p>
        </p:txBody>
      </p:sp>
    </p:spTree>
    <p:extLst>
      <p:ext uri="{BB962C8B-B14F-4D97-AF65-F5344CB8AC3E}">
        <p14:creationId xmlns:p14="http://schemas.microsoft.com/office/powerpoint/2010/main" val="4043184176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2532</Words>
  <Application>Microsoft Office PowerPoint</Application>
  <PresentationFormat>Diavoorstelling (4:3)</PresentationFormat>
  <Paragraphs>421</Paragraphs>
  <Slides>43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Cambria Math</vt:lpstr>
      <vt:lpstr>KU Leuven</vt:lpstr>
      <vt:lpstr>KU Leuven sedes</vt:lpstr>
      <vt:lpstr>Cyber-Physical Systems:  modelling  –  linear and non-linear systems  part 1 </vt:lpstr>
      <vt:lpstr>Table of content</vt:lpstr>
      <vt:lpstr>Modelling</vt:lpstr>
      <vt:lpstr>Modelling</vt:lpstr>
      <vt:lpstr>Modelling</vt:lpstr>
      <vt:lpstr>Modelling</vt:lpstr>
      <vt:lpstr>Modelling</vt:lpstr>
      <vt:lpstr>Modelling</vt:lpstr>
      <vt:lpstr>Modelling</vt:lpstr>
      <vt:lpstr>Modelling</vt:lpstr>
      <vt:lpstr>Table of content</vt:lpstr>
      <vt:lpstr>Different types of models 1</vt:lpstr>
      <vt:lpstr>Different types of models 1</vt:lpstr>
      <vt:lpstr>Different types of models 1</vt:lpstr>
      <vt:lpstr>Different types of models 1</vt:lpstr>
      <vt:lpstr>Different types of models 1</vt:lpstr>
      <vt:lpstr>Different types of models 1</vt:lpstr>
      <vt:lpstr>Different types of models 1</vt:lpstr>
      <vt:lpstr>Different types of models 1</vt:lpstr>
      <vt:lpstr>Different types of models 1</vt:lpstr>
      <vt:lpstr>Different types of models 1</vt:lpstr>
      <vt:lpstr>Different types of models 1</vt:lpstr>
      <vt:lpstr>Table of content</vt:lpstr>
      <vt:lpstr>Different types of models 2</vt:lpstr>
      <vt:lpstr>Different types of models 2</vt:lpstr>
      <vt:lpstr>Different types of models 2</vt:lpstr>
      <vt:lpstr>Different types of models 2</vt:lpstr>
      <vt:lpstr>Different types of models 2</vt:lpstr>
      <vt:lpstr>Different types of models 2</vt:lpstr>
      <vt:lpstr>Table of content</vt:lpstr>
      <vt:lpstr>Stages of mathematical modelling</vt:lpstr>
      <vt:lpstr>Stages of mathematical modelling</vt:lpstr>
      <vt:lpstr>Stages of mathematical modelling</vt:lpstr>
      <vt:lpstr>Stages of mathematical modelling</vt:lpstr>
      <vt:lpstr>Table of content</vt:lpstr>
      <vt:lpstr>Solving the equations</vt:lpstr>
      <vt:lpstr>Solving the equations</vt:lpstr>
      <vt:lpstr>Table of content</vt:lpstr>
      <vt:lpstr>Solving the equations: example</vt:lpstr>
      <vt:lpstr>Solving the equations: example</vt:lpstr>
      <vt:lpstr>Solving the equations: example</vt:lpstr>
      <vt:lpstr>Solving the equations: example</vt:lpstr>
      <vt:lpstr>Thank your for your attention!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2017-09-13T11:56:44Z</dcterms:created>
  <dcterms:modified xsi:type="dcterms:W3CDTF">2022-12-25T13:12:09Z</dcterms:modified>
</cp:coreProperties>
</file>