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7" r:id="rId2"/>
  </p:sldMasterIdLst>
  <p:notesMasterIdLst>
    <p:notesMasterId r:id="rId43"/>
  </p:notesMasterIdLst>
  <p:sldIdLst>
    <p:sldId id="264" r:id="rId3"/>
    <p:sldId id="262" r:id="rId4"/>
    <p:sldId id="263" r:id="rId5"/>
    <p:sldId id="473" r:id="rId6"/>
    <p:sldId id="439" r:id="rId7"/>
    <p:sldId id="474" r:id="rId8"/>
    <p:sldId id="475" r:id="rId9"/>
    <p:sldId id="498" r:id="rId10"/>
    <p:sldId id="499" r:id="rId11"/>
    <p:sldId id="476" r:id="rId12"/>
    <p:sldId id="440" r:id="rId13"/>
    <p:sldId id="500" r:id="rId14"/>
    <p:sldId id="477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480" r:id="rId23"/>
    <p:sldId id="508" r:id="rId24"/>
    <p:sldId id="448" r:id="rId25"/>
    <p:sldId id="509" r:id="rId26"/>
    <p:sldId id="510" r:id="rId27"/>
    <p:sldId id="449" r:id="rId28"/>
    <p:sldId id="511" r:id="rId29"/>
    <p:sldId id="512" r:id="rId30"/>
    <p:sldId id="481" r:id="rId31"/>
    <p:sldId id="513" r:id="rId32"/>
    <p:sldId id="514" r:id="rId33"/>
    <p:sldId id="488" r:id="rId34"/>
    <p:sldId id="515" r:id="rId35"/>
    <p:sldId id="516" r:id="rId36"/>
    <p:sldId id="451" r:id="rId37"/>
    <p:sldId id="484" r:id="rId38"/>
    <p:sldId id="517" r:id="rId39"/>
    <p:sldId id="518" r:id="rId40"/>
    <p:sldId id="519" r:id="rId41"/>
    <p:sldId id="259" r:id="rId42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63" y="58"/>
      </p:cViewPr>
      <p:guideLst>
        <p:guide orient="horz" pos="2160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54F67E3-005B-4A5B-A64B-4E620D6532D3}" type="datetimeFigureOut">
              <a:rPr lang="nl-NL" smtClean="0"/>
              <a:t>26-12-2022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6F6EB55-D046-4316-A421-6DEA4C9E9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4679576"/>
            <a:ext cx="9144000" cy="217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4919366" cy="402479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76000" y="5392800"/>
            <a:ext cx="4919366" cy="8207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1646238"/>
            <a:ext cx="2498893" cy="456736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31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1350253"/>
            <a:ext cx="4648209" cy="550774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6516950" cy="238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6516947" cy="1655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717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70103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5DFB4A-7835-49F2-9D1E-1CA710729107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148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70225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905368-EC02-4ECC-BE67-68D98B92590E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441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163-56CB-4EBB-9100-E6D6E9F2AC5B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6263" y="1655999"/>
            <a:ext cx="7991475" cy="4392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39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0" y="1800000"/>
            <a:ext cx="4921624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4359600"/>
            <a:ext cx="4921624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8D0F2B-CCC2-4725-A02D-E099A094110C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66310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4" y="3435334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229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4921200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4921200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EE1405-C940-467A-8294-BA0D5AD10E37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66310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4" y="3435334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619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738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411A-3C2C-4D92-914B-5DAFB4611257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3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45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59" y="2339788"/>
            <a:ext cx="3924000" cy="3708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49" y="2339789"/>
            <a:ext cx="3924000" cy="37085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850-82D1-4EBF-A7F5-32E818A3E45C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20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DB03-B7B6-48FB-B868-99A4A07DCD00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3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FAE-A01E-4280-9D8A-57123CE9AD68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53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68772" y="860612"/>
            <a:ext cx="7806456" cy="4485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0AD-162B-4A8F-97D0-46B9CEDACE6E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49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A67913-6FC9-4B48-9E8E-4EC2C9B7E206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86250" y="6210000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55999"/>
            <a:ext cx="7991738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7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6905830A-5B97-43B5-87B9-BF9E3506C4D9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86250" y="6210000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7991738" cy="443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50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8.jpg"/><Relationship Id="rId4" Type="http://schemas.openxmlformats.org/officeDocument/2006/relationships/image" Target="../media/image4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4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D4132-CF83-4917-B2F5-B133CF57F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91" y="1930757"/>
            <a:ext cx="7662478" cy="3258243"/>
          </a:xfrm>
        </p:spPr>
        <p:txBody>
          <a:bodyPr>
            <a:normAutofit fontScale="90000"/>
          </a:bodyPr>
          <a:lstStyle/>
          <a:p>
            <a:pPr algn="ctr"/>
            <a:r>
              <a:rPr lang="nl-BE" sz="3200" dirty="0"/>
              <a:t>Cyber-Physical Systems:</a:t>
            </a:r>
            <a:br>
              <a:rPr lang="nl-BE" sz="3200" dirty="0"/>
            </a:br>
            <a:br>
              <a:rPr lang="nl-BE" sz="3200" dirty="0"/>
            </a:br>
            <a:r>
              <a:rPr lang="nl-BE" sz="3200" dirty="0" err="1"/>
              <a:t>modelling</a:t>
            </a:r>
            <a:r>
              <a:rPr lang="nl-BE" sz="3200" dirty="0"/>
              <a:t> </a:t>
            </a:r>
            <a:br>
              <a:rPr lang="nl-BE" sz="3200" dirty="0"/>
            </a:br>
            <a:r>
              <a:rPr lang="nl-BE" sz="3200" dirty="0"/>
              <a:t>– </a:t>
            </a:r>
            <a:br>
              <a:rPr lang="nl-BE" sz="3200" dirty="0"/>
            </a:br>
            <a:r>
              <a:rPr lang="nl-BE" sz="3200" dirty="0" err="1"/>
              <a:t>linear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non-</a:t>
            </a:r>
            <a:r>
              <a:rPr lang="nl-BE" sz="3200" dirty="0" err="1"/>
              <a:t>linear</a:t>
            </a:r>
            <a:r>
              <a:rPr lang="nl-BE" sz="3200" dirty="0"/>
              <a:t> systems</a:t>
            </a:r>
            <a:br>
              <a:rPr lang="nl-BE" sz="3200" dirty="0"/>
            </a:br>
            <a:br>
              <a:rPr lang="nl-BE" sz="3200" dirty="0"/>
            </a:br>
            <a:r>
              <a:rPr lang="nl-BE" sz="3200" dirty="0"/>
              <a:t>part 2</a:t>
            </a:r>
            <a:br>
              <a:rPr lang="nl-BE" dirty="0"/>
            </a:br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3B172DF-6294-481B-A155-C9F87BF36478}"/>
              </a:ext>
            </a:extLst>
          </p:cNvPr>
          <p:cNvSpPr txBox="1"/>
          <p:nvPr/>
        </p:nvSpPr>
        <p:spPr>
          <a:xfrm>
            <a:off x="275208" y="5530788"/>
            <a:ext cx="61693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Workshop: </a:t>
            </a:r>
            <a:r>
              <a:rPr lang="nl-BE" dirty="0" err="1"/>
              <a:t>March</a:t>
            </a:r>
            <a:r>
              <a:rPr lang="nl-BE" dirty="0"/>
              <a:t> 16-18 (2023).</a:t>
            </a:r>
          </a:p>
          <a:p>
            <a:endParaRPr lang="nl-BE" dirty="0"/>
          </a:p>
          <a:p>
            <a:r>
              <a:rPr lang="nl-BE" sz="1400" dirty="0"/>
              <a:t>Erasmus+: Development of </a:t>
            </a:r>
            <a:r>
              <a:rPr lang="nl-BE" sz="1400" dirty="0" err="1"/>
              <a:t>practically-oriented</a:t>
            </a:r>
            <a:r>
              <a:rPr lang="nl-BE" sz="1400" dirty="0"/>
              <a:t> student-</a:t>
            </a:r>
            <a:r>
              <a:rPr lang="nl-BE" sz="1400" dirty="0" err="1"/>
              <a:t>centred</a:t>
            </a:r>
            <a:r>
              <a:rPr lang="nl-BE" sz="1400" dirty="0"/>
              <a:t> </a:t>
            </a:r>
            <a:r>
              <a:rPr lang="nl-BE" sz="1400" dirty="0" err="1"/>
              <a:t>education</a:t>
            </a:r>
            <a:r>
              <a:rPr lang="nl-BE" sz="1400" dirty="0"/>
              <a:t> </a:t>
            </a:r>
          </a:p>
          <a:p>
            <a:r>
              <a:rPr lang="nl-BE" sz="1400" dirty="0"/>
              <a:t>in </a:t>
            </a:r>
            <a:r>
              <a:rPr lang="nl-BE" sz="1400" dirty="0" err="1"/>
              <a:t>the</a:t>
            </a:r>
            <a:r>
              <a:rPr lang="nl-BE" sz="1400" dirty="0"/>
              <a:t> field of </a:t>
            </a:r>
            <a:r>
              <a:rPr lang="nl-BE" sz="1400" dirty="0" err="1"/>
              <a:t>modelling</a:t>
            </a:r>
            <a:r>
              <a:rPr lang="nl-BE" sz="1400" dirty="0"/>
              <a:t> of Cyber-</a:t>
            </a:r>
            <a:r>
              <a:rPr lang="nl-BE" sz="1400" dirty="0" err="1"/>
              <a:t>Physical</a:t>
            </a:r>
            <a:r>
              <a:rPr lang="nl-BE" sz="1400" dirty="0"/>
              <a:t> Systems (</a:t>
            </a:r>
            <a:r>
              <a:rPr lang="nl-BE" sz="1400" dirty="0" err="1"/>
              <a:t>CybPhys</a:t>
            </a:r>
            <a:r>
              <a:rPr lang="nl-BE" sz="1400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1EC4CB-9DE0-454B-BC5C-73A5A80F9542}"/>
              </a:ext>
            </a:extLst>
          </p:cNvPr>
          <p:cNvSpPr txBox="1"/>
          <p:nvPr/>
        </p:nvSpPr>
        <p:spPr>
          <a:xfrm>
            <a:off x="7208516" y="51890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Joan </a:t>
            </a:r>
            <a:r>
              <a:rPr lang="nl-BE" dirty="0" err="1"/>
              <a:t>Peuteman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BFC436-704B-49E4-A0B6-B3A8A1E88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75" y="5929393"/>
            <a:ext cx="2727934" cy="7792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B5747C-EA12-4F69-1546-AD60F2B70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65" y="797728"/>
            <a:ext cx="5218244" cy="9319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17E4391-9F91-8976-AF5F-A2D92A542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84" y="277442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Second order system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considering</a:t>
            </a:r>
            <a:r>
              <a:rPr lang="nl-BE" sz="2000" dirty="0"/>
              <a:t> a second order system, a </a:t>
            </a:r>
            <a:r>
              <a:rPr lang="nl-BE" sz="2000" dirty="0" err="1"/>
              <a:t>distinction</a:t>
            </a:r>
            <a:r>
              <a:rPr lang="nl-BE" sz="2000" dirty="0"/>
              <a:t>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made </a:t>
            </a:r>
            <a:r>
              <a:rPr lang="nl-BE" sz="2000" dirty="0" err="1"/>
              <a:t>between</a:t>
            </a:r>
            <a:endParaRPr lang="nl-BE" sz="2000" dirty="0"/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b="1" dirty="0" err="1"/>
              <a:t>overdamped</a:t>
            </a:r>
            <a:r>
              <a:rPr lang="nl-BE" sz="2000" b="1" dirty="0"/>
              <a:t> system</a:t>
            </a:r>
            <a:r>
              <a:rPr lang="nl-BE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a </a:t>
            </a:r>
            <a:r>
              <a:rPr lang="nl-BE" sz="2000" b="1" dirty="0" err="1"/>
              <a:t>critically</a:t>
            </a:r>
            <a:r>
              <a:rPr lang="nl-BE" sz="2000" b="1" dirty="0"/>
              <a:t> </a:t>
            </a:r>
            <a:r>
              <a:rPr lang="nl-BE" sz="2000" b="1" dirty="0" err="1"/>
              <a:t>damped</a:t>
            </a:r>
            <a:r>
              <a:rPr lang="nl-BE" sz="2000" b="1" dirty="0"/>
              <a:t> system</a:t>
            </a:r>
            <a:r>
              <a:rPr lang="nl-BE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b="1" dirty="0" err="1"/>
              <a:t>underdamped</a:t>
            </a:r>
            <a:r>
              <a:rPr lang="nl-BE" sz="2000" b="1" dirty="0"/>
              <a:t> system</a:t>
            </a:r>
            <a:r>
              <a:rPr lang="nl-BE" sz="2000" dirty="0"/>
              <a:t>.</a:t>
            </a:r>
          </a:p>
          <a:p>
            <a:endParaRPr lang="nl-BE" sz="1300" dirty="0"/>
          </a:p>
          <a:p>
            <a:r>
              <a:rPr lang="nl-BE" sz="2000" dirty="0"/>
              <a:t>The spring-</a:t>
            </a:r>
            <a:r>
              <a:rPr lang="nl-BE" sz="2000" dirty="0" err="1"/>
              <a:t>mass</a:t>
            </a:r>
            <a:r>
              <a:rPr lang="nl-BE" sz="2000" dirty="0"/>
              <a:t>-damper system is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example</a:t>
            </a:r>
            <a:r>
              <a:rPr lang="nl-BE" sz="2000" dirty="0"/>
              <a:t> of </a:t>
            </a:r>
            <a:r>
              <a:rPr lang="nl-BE" sz="2000" dirty="0" err="1"/>
              <a:t>such</a:t>
            </a:r>
            <a:r>
              <a:rPr lang="nl-BE" sz="2000" dirty="0"/>
              <a:t> a second order system. 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D324A6DB-CA42-25E8-2DFE-0D4F37F15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16" y="3661615"/>
            <a:ext cx="2792067" cy="83129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218BE5F-F34F-7D84-1280-E479EF2B9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" y="4589756"/>
            <a:ext cx="3821967" cy="219677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2DBC792C-E5E0-3346-94ED-0818D9ED69FC}"/>
              </a:ext>
            </a:extLst>
          </p:cNvPr>
          <p:cNvSpPr/>
          <p:nvPr/>
        </p:nvSpPr>
        <p:spPr>
          <a:xfrm>
            <a:off x="3746376" y="3661615"/>
            <a:ext cx="1571347" cy="8566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99E593ED-CCE5-719C-CB55-B0F7B8D4EA09}"/>
              </a:ext>
            </a:extLst>
          </p:cNvPr>
          <p:cNvCxnSpPr/>
          <p:nvPr/>
        </p:nvCxnSpPr>
        <p:spPr>
          <a:xfrm>
            <a:off x="4572000" y="4714043"/>
            <a:ext cx="11102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FF378BEA-B0D4-5921-E32B-BC3EBA70AD45}"/>
              </a:ext>
            </a:extLst>
          </p:cNvPr>
          <p:cNvSpPr txBox="1"/>
          <p:nvPr/>
        </p:nvSpPr>
        <p:spPr>
          <a:xfrm>
            <a:off x="4032414" y="4804557"/>
            <a:ext cx="5048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>
                <a:solidFill>
                  <a:srgbClr val="FF0000"/>
                </a:solidFill>
              </a:rPr>
              <a:t>Important are </a:t>
            </a:r>
            <a:r>
              <a:rPr lang="nl-BE" sz="2000" dirty="0" err="1">
                <a:solidFill>
                  <a:srgbClr val="FF0000"/>
                </a:solidFill>
              </a:rPr>
              <a:t>the</a:t>
            </a:r>
            <a:r>
              <a:rPr lang="nl-BE" sz="2000" dirty="0">
                <a:solidFill>
                  <a:srgbClr val="FF0000"/>
                </a:solidFill>
              </a:rPr>
              <a:t> </a:t>
            </a:r>
            <a:r>
              <a:rPr lang="nl-BE" sz="2000" dirty="0" err="1">
                <a:solidFill>
                  <a:srgbClr val="FF0000"/>
                </a:solidFill>
              </a:rPr>
              <a:t>roots</a:t>
            </a:r>
            <a:r>
              <a:rPr lang="nl-BE" sz="2000" dirty="0">
                <a:solidFill>
                  <a:srgbClr val="FF0000"/>
                </a:solidFill>
              </a:rPr>
              <a:t> of </a:t>
            </a:r>
            <a:r>
              <a:rPr lang="nl-BE" sz="2000" dirty="0" err="1">
                <a:solidFill>
                  <a:srgbClr val="FF0000"/>
                </a:solidFill>
              </a:rPr>
              <a:t>the</a:t>
            </a:r>
            <a:r>
              <a:rPr lang="nl-BE" sz="2000" dirty="0">
                <a:solidFill>
                  <a:srgbClr val="FF0000"/>
                </a:solidFill>
              </a:rPr>
              <a:t> </a:t>
            </a:r>
            <a:r>
              <a:rPr lang="nl-BE" sz="2000" dirty="0" err="1">
                <a:solidFill>
                  <a:srgbClr val="FF0000"/>
                </a:solidFill>
              </a:rPr>
              <a:t>denominator</a:t>
            </a:r>
            <a:r>
              <a:rPr lang="nl-BE" sz="2000" dirty="0">
                <a:solidFill>
                  <a:srgbClr val="FF0000"/>
                </a:solidFill>
              </a:rPr>
              <a:t> </a:t>
            </a:r>
          </a:p>
          <a:p>
            <a:r>
              <a:rPr lang="nl-BE" sz="2000" dirty="0">
                <a:solidFill>
                  <a:srgbClr val="FF0000"/>
                </a:solidFill>
              </a:rPr>
              <a:t>i.e. </a:t>
            </a:r>
            <a:r>
              <a:rPr lang="nl-BE" sz="2000" dirty="0" err="1">
                <a:solidFill>
                  <a:srgbClr val="FF0000"/>
                </a:solidFill>
              </a:rPr>
              <a:t>the</a:t>
            </a:r>
            <a:r>
              <a:rPr lang="nl-BE" sz="2000" dirty="0">
                <a:solidFill>
                  <a:srgbClr val="FF0000"/>
                </a:solidFill>
              </a:rPr>
              <a:t> </a:t>
            </a:r>
            <a:r>
              <a:rPr lang="nl-BE" sz="2000" dirty="0" err="1">
                <a:solidFill>
                  <a:srgbClr val="FF0000"/>
                </a:solidFill>
              </a:rPr>
              <a:t>poles</a:t>
            </a:r>
            <a:r>
              <a:rPr lang="nl-BE" sz="20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1629FB7F-4CD9-2C97-5D4E-B6CFB45F5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15" y="5254197"/>
            <a:ext cx="2704343" cy="9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9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Second order system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An </a:t>
                </a:r>
                <a:r>
                  <a:rPr lang="nl-BE" sz="2000" b="1" dirty="0" err="1"/>
                  <a:t>overdamped</a:t>
                </a:r>
                <a:r>
                  <a:rPr lang="nl-BE" sz="2000" b="1" dirty="0"/>
                  <a:t> system </a:t>
                </a:r>
                <a:r>
                  <a:rPr lang="nl-BE" sz="2000" dirty="0"/>
                  <a:t>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 in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&gt;4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𝑀𝑘</m:t>
                    </m:r>
                  </m:oMath>
                </a14:m>
                <a:r>
                  <a:rPr lang="nl-BE" sz="2000" dirty="0"/>
                  <a:t> i.e.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viscous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damping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coefficient</a:t>
                </a:r>
                <a:r>
                  <a:rPr lang="nl-BE" sz="2000" dirty="0"/>
                  <a:t> is high.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In </a:t>
                </a:r>
                <a:r>
                  <a:rPr lang="nl-BE" sz="2000" dirty="0" err="1"/>
                  <a:t>such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situation</a:t>
                </a:r>
                <a:r>
                  <a:rPr lang="nl-BE" sz="2000" dirty="0"/>
                  <a:t>, </a:t>
                </a:r>
                <a:r>
                  <a:rPr lang="nl-BE" sz="2000" dirty="0" err="1"/>
                  <a:t>both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poles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000" dirty="0"/>
                  <a:t> are real </a:t>
                </a:r>
                <a:r>
                  <a:rPr lang="nl-BE" sz="2000" dirty="0" err="1"/>
                  <a:t>valued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stricly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negative</a:t>
                </a:r>
                <a:r>
                  <a:rPr lang="nl-BE" sz="2000" dirty="0"/>
                  <a:t>. </a:t>
                </a:r>
                <a:endParaRPr lang="nl-BE" sz="2000" b="1" dirty="0"/>
              </a:p>
              <a:p>
                <a:endParaRPr lang="nl-BE" sz="24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1892826"/>
              </a:xfrm>
              <a:prstGeom prst="rect">
                <a:avLst/>
              </a:prstGeom>
              <a:blipFill>
                <a:blip r:embed="rId2"/>
                <a:stretch>
                  <a:fillRect l="-740" t="-128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fbeelding 8">
            <a:extLst>
              <a:ext uri="{FF2B5EF4-FFF2-40B4-BE49-F238E27FC236}">
                <a16:creationId xmlns:a16="http://schemas.microsoft.com/office/drawing/2014/main" id="{288E9148-1844-1126-64D6-3472B1B6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07" y="2495557"/>
            <a:ext cx="6153273" cy="2586886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005CC522-971F-492F-AC9A-4B0D0FF65781}"/>
              </a:ext>
            </a:extLst>
          </p:cNvPr>
          <p:cNvSpPr/>
          <p:nvPr/>
        </p:nvSpPr>
        <p:spPr>
          <a:xfrm>
            <a:off x="4216893" y="3620364"/>
            <a:ext cx="1713390" cy="11909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F809F34-85DC-B9B0-79B7-7894CD1094B8}"/>
              </a:ext>
            </a:extLst>
          </p:cNvPr>
          <p:cNvSpPr txBox="1"/>
          <p:nvPr/>
        </p:nvSpPr>
        <p:spPr>
          <a:xfrm>
            <a:off x="4216893" y="5017952"/>
            <a:ext cx="471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>
                <a:solidFill>
                  <a:srgbClr val="FF0000"/>
                </a:solidFill>
              </a:rPr>
              <a:t>The </a:t>
            </a:r>
            <a:r>
              <a:rPr lang="nl-BE" sz="2000" dirty="0" err="1">
                <a:solidFill>
                  <a:srgbClr val="FF0000"/>
                </a:solidFill>
              </a:rPr>
              <a:t>poles</a:t>
            </a:r>
            <a:r>
              <a:rPr lang="nl-BE" sz="2000" dirty="0">
                <a:solidFill>
                  <a:srgbClr val="FF0000"/>
                </a:solidFill>
              </a:rPr>
              <a:t>: </a:t>
            </a:r>
            <a:r>
              <a:rPr lang="nl-BE" sz="2000" dirty="0" err="1">
                <a:solidFill>
                  <a:srgbClr val="FF0000"/>
                </a:solidFill>
              </a:rPr>
              <a:t>the</a:t>
            </a:r>
            <a:r>
              <a:rPr lang="nl-BE" sz="2000" dirty="0">
                <a:solidFill>
                  <a:srgbClr val="FF0000"/>
                </a:solidFill>
              </a:rPr>
              <a:t> </a:t>
            </a:r>
            <a:r>
              <a:rPr lang="nl-BE" sz="2000" dirty="0" err="1">
                <a:solidFill>
                  <a:srgbClr val="FF0000"/>
                </a:solidFill>
              </a:rPr>
              <a:t>roots</a:t>
            </a:r>
            <a:r>
              <a:rPr lang="nl-BE" sz="2000" dirty="0">
                <a:solidFill>
                  <a:srgbClr val="FF0000"/>
                </a:solidFill>
              </a:rPr>
              <a:t> of </a:t>
            </a:r>
            <a:r>
              <a:rPr lang="nl-BE" sz="2000" dirty="0" err="1">
                <a:solidFill>
                  <a:srgbClr val="FF0000"/>
                </a:solidFill>
              </a:rPr>
              <a:t>the</a:t>
            </a:r>
            <a:r>
              <a:rPr lang="nl-BE" sz="2000" dirty="0">
                <a:solidFill>
                  <a:srgbClr val="FF0000"/>
                </a:solidFill>
              </a:rPr>
              <a:t> </a:t>
            </a:r>
            <a:r>
              <a:rPr lang="nl-BE" sz="2000" dirty="0" err="1">
                <a:solidFill>
                  <a:srgbClr val="FF0000"/>
                </a:solidFill>
              </a:rPr>
              <a:t>denominator</a:t>
            </a:r>
            <a:r>
              <a:rPr lang="nl-BE" sz="20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07BC1440-7FAF-4DD0-BA70-FA1F931CF870}"/>
              </a:ext>
            </a:extLst>
          </p:cNvPr>
          <p:cNvCxnSpPr/>
          <p:nvPr/>
        </p:nvCxnSpPr>
        <p:spPr>
          <a:xfrm flipV="1">
            <a:off x="2796466" y="4323425"/>
            <a:ext cx="639192" cy="694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9438B69E-8F49-E1EB-AAD5-43ABD0B3EF4A}"/>
              </a:ext>
            </a:extLst>
          </p:cNvPr>
          <p:cNvSpPr txBox="1"/>
          <p:nvPr/>
        </p:nvSpPr>
        <p:spPr>
          <a:xfrm>
            <a:off x="798990" y="5065587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A zero: root of </a:t>
            </a:r>
            <a:r>
              <a:rPr lang="nl-BE" dirty="0" err="1">
                <a:solidFill>
                  <a:srgbClr val="00B050"/>
                </a:solidFill>
              </a:rPr>
              <a:t>the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>
                <a:solidFill>
                  <a:srgbClr val="00B050"/>
                </a:solidFill>
              </a:rPr>
              <a:t>numerator</a:t>
            </a:r>
            <a:endParaRPr lang="nl-BE" dirty="0">
              <a:solidFill>
                <a:srgbClr val="00B050"/>
              </a:solidFill>
            </a:endParaRPr>
          </a:p>
        </p:txBody>
      </p:sp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1B16938D-4F27-F5EE-3E87-2B8FE82E4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3" y="3162333"/>
            <a:ext cx="2792067" cy="831295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691F7691-1088-E6E2-4A7F-ECABF8106A22}"/>
              </a:ext>
            </a:extLst>
          </p:cNvPr>
          <p:cNvSpPr/>
          <p:nvPr/>
        </p:nvSpPr>
        <p:spPr>
          <a:xfrm>
            <a:off x="1491449" y="3162333"/>
            <a:ext cx="985421" cy="37985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4472B1C-4ECD-C8F0-A994-33A22015BAC0}"/>
              </a:ext>
            </a:extLst>
          </p:cNvPr>
          <p:cNvSpPr/>
          <p:nvPr/>
        </p:nvSpPr>
        <p:spPr>
          <a:xfrm>
            <a:off x="1224000" y="3611486"/>
            <a:ext cx="1572466" cy="317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2EAA39C-9B32-B1F2-5DA2-5FBE80B0F109}"/>
              </a:ext>
            </a:extLst>
          </p:cNvPr>
          <p:cNvSpPr txBox="1"/>
          <p:nvPr/>
        </p:nvSpPr>
        <p:spPr>
          <a:xfrm>
            <a:off x="4752404" y="2823509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/>
              <a:t>s-</a:t>
            </a:r>
            <a:r>
              <a:rPr lang="nl-BE" sz="2000" dirty="0" err="1"/>
              <a:t>plane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4043184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Second order system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We </a:t>
            </a:r>
            <a:r>
              <a:rPr lang="nl-BE" sz="2000" dirty="0" err="1"/>
              <a:t>omit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calculations</a:t>
            </a:r>
            <a:r>
              <a:rPr lang="nl-BE" sz="2000" dirty="0"/>
              <a:t> but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taking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b="1" dirty="0"/>
              <a:t>inverse Laplace </a:t>
            </a:r>
            <a:r>
              <a:rPr lang="nl-BE" sz="2000" b="1" dirty="0" err="1"/>
              <a:t>transform</a:t>
            </a:r>
            <a:r>
              <a:rPr lang="nl-BE" sz="2000" b="1" dirty="0"/>
              <a:t> </a:t>
            </a:r>
            <a:r>
              <a:rPr lang="nl-BE" sz="2000" dirty="0"/>
              <a:t>of</a:t>
            </a:r>
          </a:p>
          <a:p>
            <a:endParaRPr lang="nl-BE" sz="2000" b="1" dirty="0"/>
          </a:p>
          <a:p>
            <a:endParaRPr lang="nl-BE" sz="2000" b="1" dirty="0"/>
          </a:p>
          <a:p>
            <a:endParaRPr lang="nl-BE" sz="2000" b="1" dirty="0"/>
          </a:p>
          <a:p>
            <a:r>
              <a:rPr lang="nl-BE" sz="2000" dirty="0" err="1"/>
              <a:t>one</a:t>
            </a:r>
            <a:r>
              <a:rPr lang="nl-BE" sz="2000" dirty="0"/>
              <a:t> </a:t>
            </a:r>
            <a:r>
              <a:rPr lang="nl-BE" sz="2000" dirty="0" err="1"/>
              <a:t>obtains</a:t>
            </a:r>
            <a:r>
              <a:rPr lang="nl-BE" sz="2000" dirty="0"/>
              <a:t> </a:t>
            </a:r>
            <a:r>
              <a:rPr lang="nl-BE" sz="2000" dirty="0" err="1"/>
              <a:t>that</a:t>
            </a:r>
            <a:endParaRPr lang="nl-BE" sz="2000" dirty="0"/>
          </a:p>
          <a:p>
            <a:endParaRPr lang="nl-BE" sz="24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88E9148-1844-1126-64D6-3472B1B61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76" y="4215840"/>
            <a:ext cx="6153273" cy="2586886"/>
          </a:xfrm>
          <a:prstGeom prst="rect">
            <a:avLst/>
          </a:prstGeom>
        </p:spPr>
      </p:pic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1B16938D-4F27-F5EE-3E87-2B8FE82E4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2" y="1767555"/>
            <a:ext cx="2792067" cy="831295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679EAC72-5B9A-F00E-5677-999CD7732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39" y="3073006"/>
            <a:ext cx="3238500" cy="504825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F6247726-C0BF-D5D1-9558-F97B92D92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" y="3678577"/>
            <a:ext cx="3209925" cy="16287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11FA2FC-0680-DB79-C1D3-73B9E1C7A29B}"/>
              </a:ext>
            </a:extLst>
          </p:cNvPr>
          <p:cNvSpPr txBox="1"/>
          <p:nvPr/>
        </p:nvSpPr>
        <p:spPr>
          <a:xfrm>
            <a:off x="6273255" y="2607254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(</a:t>
            </a:r>
            <a:r>
              <a:rPr lang="nl-BE" dirty="0" err="1"/>
              <a:t>overdamped</a:t>
            </a:r>
            <a:r>
              <a:rPr lang="nl-BE" dirty="0"/>
              <a:t> system)</a:t>
            </a:r>
          </a:p>
        </p:txBody>
      </p:sp>
    </p:spTree>
    <p:extLst>
      <p:ext uri="{BB962C8B-B14F-4D97-AF65-F5344CB8AC3E}">
        <p14:creationId xmlns:p14="http://schemas.microsoft.com/office/powerpoint/2010/main" val="98278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Second order system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An </a:t>
                </a:r>
                <a:r>
                  <a:rPr lang="nl-BE" sz="2000" b="1" dirty="0" err="1"/>
                  <a:t>overdamped</a:t>
                </a:r>
                <a:r>
                  <a:rPr lang="nl-BE" sz="2000" b="1" dirty="0"/>
                  <a:t> system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e.g.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nl-BE" sz="2000" dirty="0"/>
                  <a:t>,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implies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evolution of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(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BE" sz="2000" dirty="0"/>
                  <a:t>)</a:t>
                </a:r>
              </a:p>
              <a:p>
                <a:endParaRPr lang="nl-BE" sz="24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1077218"/>
              </a:xfrm>
              <a:prstGeom prst="rect">
                <a:avLst/>
              </a:prstGeom>
              <a:blipFill>
                <a:blip r:embed="rId2"/>
                <a:stretch>
                  <a:fillRect l="-740" t="-2260" r="-5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784255FC-8571-1680-67D0-994A4B8FA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01" y="1941999"/>
            <a:ext cx="7944356" cy="3872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AC128A52-7F79-A58E-5EFB-F421DE1FA24B}"/>
                  </a:ext>
                </a:extLst>
              </p:cNvPr>
              <p:cNvSpPr txBox="1"/>
              <p:nvPr/>
            </p:nvSpPr>
            <p:spPr>
              <a:xfrm>
                <a:off x="7978800" y="5643104"/>
                <a:ext cx="781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/>
                  <a:t>time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AC128A52-7F79-A58E-5EFB-F421DE1FA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800" y="5643104"/>
                <a:ext cx="781817" cy="369332"/>
              </a:xfrm>
              <a:prstGeom prst="rect">
                <a:avLst/>
              </a:prstGeom>
              <a:blipFill>
                <a:blip r:embed="rId4"/>
                <a:stretch>
                  <a:fillRect l="-7031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BC75683-E3FB-C8F5-7FFE-79F6E3B8DA18}"/>
                  </a:ext>
                </a:extLst>
              </p:cNvPr>
              <p:cNvSpPr txBox="1"/>
              <p:nvPr/>
            </p:nvSpPr>
            <p:spPr>
              <a:xfrm>
                <a:off x="1313895" y="2162059"/>
                <a:ext cx="667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BC75683-E3FB-C8F5-7FFE-79F6E3B8D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95" y="2162059"/>
                <a:ext cx="6678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01E0AEDF-FF94-7A9F-1AD5-64052E1BA4EC}"/>
                  </a:ext>
                </a:extLst>
              </p:cNvPr>
              <p:cNvSpPr txBox="1"/>
              <p:nvPr/>
            </p:nvSpPr>
            <p:spPr>
              <a:xfrm>
                <a:off x="3293616" y="2780696"/>
                <a:ext cx="4593565" cy="846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/>
                  <a:t>Due </a:t>
                </a:r>
                <a:r>
                  <a:rPr lang="nl-BE" dirty="0" err="1"/>
                  <a:t>to</a:t>
                </a:r>
                <a:r>
                  <a:rPr lang="nl-BE" dirty="0"/>
                  <a:t> friction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nl-BE" dirty="0"/>
                  <a:t> without </a:t>
                </a:r>
                <a:r>
                  <a:rPr lang="nl-BE" dirty="0" err="1"/>
                  <a:t>oscillations</a:t>
                </a:r>
                <a:r>
                  <a:rPr lang="nl-BE" dirty="0"/>
                  <a:t>.</a:t>
                </a:r>
              </a:p>
              <a:p>
                <a:endParaRPr lang="nl-BE" sz="1300" dirty="0"/>
              </a:p>
              <a:p>
                <a:r>
                  <a:rPr lang="nl-BE" dirty="0" err="1"/>
                  <a:t>Quite</a:t>
                </a:r>
                <a:r>
                  <a:rPr lang="nl-BE" dirty="0"/>
                  <a:t> slow evolution of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dirty="0"/>
                  <a:t> </a:t>
                </a:r>
                <a:r>
                  <a:rPr lang="nl-BE" dirty="0" err="1"/>
                  <a:t>to</a:t>
                </a:r>
                <a:r>
                  <a:rPr lang="nl-BE" dirty="0"/>
                  <a:t> zero.</a:t>
                </a:r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01E0AEDF-FF94-7A9F-1AD5-64052E1BA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616" y="2780696"/>
                <a:ext cx="4593565" cy="846386"/>
              </a:xfrm>
              <a:prstGeom prst="rect">
                <a:avLst/>
              </a:prstGeom>
              <a:blipFill>
                <a:blip r:embed="rId6"/>
                <a:stretch>
                  <a:fillRect l="-1061" t="-3597" r="-531" b="-1079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83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Second order system</a:t>
            </a:r>
            <a:endParaRPr lang="nl-N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220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A </a:t>
                </a:r>
                <a:r>
                  <a:rPr lang="nl-BE" sz="2000" b="1" dirty="0" err="1"/>
                  <a:t>critically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damped</a:t>
                </a:r>
                <a:r>
                  <a:rPr lang="nl-BE" sz="2000" b="1" dirty="0"/>
                  <a:t> system </a:t>
                </a:r>
                <a:r>
                  <a:rPr lang="nl-BE" sz="2000" dirty="0"/>
                  <a:t>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 in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𝑀𝑘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In </a:t>
                </a:r>
                <a:r>
                  <a:rPr lang="nl-BE" sz="2000" dirty="0" err="1"/>
                  <a:t>such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situation</a:t>
                </a:r>
                <a:r>
                  <a:rPr lang="nl-BE" sz="2000" dirty="0"/>
                  <a:t>, </a:t>
                </a:r>
                <a:r>
                  <a:rPr lang="nl-BE" sz="2000" dirty="0" err="1"/>
                  <a:t>both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poles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000" dirty="0"/>
                  <a:t> are real </a:t>
                </a:r>
                <a:r>
                  <a:rPr lang="nl-BE" sz="2000" dirty="0" err="1"/>
                  <a:t>valued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stricly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negative</a:t>
                </a:r>
                <a:r>
                  <a:rPr lang="nl-BE" sz="2000" dirty="0"/>
                  <a:t>. </a:t>
                </a:r>
                <a:r>
                  <a:rPr lang="nl-BE" sz="2000" dirty="0" err="1"/>
                  <a:t>Notice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that</a:t>
                </a:r>
                <a:r>
                  <a:rPr lang="nl-BE" sz="2000" dirty="0"/>
                  <a:t>  </a:t>
                </a:r>
                <a:endParaRPr lang="nl-BE" sz="2000" b="1" dirty="0"/>
              </a:p>
              <a:p>
                <a:endParaRPr lang="nl-BE" sz="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BE" sz="2000" dirty="0"/>
              </a:p>
            </p:txBody>
          </p:sp>
        </mc:Choice>
        <mc:Fallback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2202013"/>
              </a:xfrm>
              <a:prstGeom prst="rect">
                <a:avLst/>
              </a:prstGeom>
              <a:blipFill>
                <a:blip r:embed="rId2"/>
                <a:stretch>
                  <a:fillRect l="-740" t="-110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C5184D3-5BD4-CDF0-2093-AF7C5BED0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34" y="3989055"/>
            <a:ext cx="2792067" cy="831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C7402E46-1CDD-33D0-A8FF-A3F568165778}"/>
                  </a:ext>
                </a:extLst>
              </p:cNvPr>
              <p:cNvSpPr txBox="1"/>
              <p:nvPr/>
            </p:nvSpPr>
            <p:spPr>
              <a:xfrm>
                <a:off x="576000" y="3588945"/>
                <a:ext cx="8350556" cy="2633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/>
                  <a:t>We </a:t>
                </a:r>
                <a:r>
                  <a:rPr lang="nl-BE" sz="2000" dirty="0" err="1"/>
                  <a:t>omit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calculations</a:t>
                </a:r>
                <a:r>
                  <a:rPr lang="nl-BE" sz="2000" dirty="0"/>
                  <a:t>, but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taking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inverse Laplace </a:t>
                </a:r>
                <a:r>
                  <a:rPr lang="nl-BE" sz="2000" dirty="0" err="1"/>
                  <a:t>transform</a:t>
                </a:r>
                <a:r>
                  <a:rPr lang="nl-BE" sz="2000" dirty="0"/>
                  <a:t> of </a:t>
                </a:r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 err="1"/>
                  <a:t>one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obtains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that</a:t>
                </a:r>
                <a:endParaRPr lang="nl-B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ra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ra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C7402E46-1CDD-33D0-A8FF-A3F568165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3588945"/>
                <a:ext cx="8350556" cy="2633863"/>
              </a:xfrm>
              <a:prstGeom prst="rect">
                <a:avLst/>
              </a:prstGeom>
              <a:blipFill>
                <a:blip r:embed="rId4"/>
                <a:stretch>
                  <a:fillRect l="-730" t="-115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91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Second order system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1120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An </a:t>
                </a:r>
                <a:r>
                  <a:rPr lang="nl-BE" sz="2000" b="1" dirty="0" err="1"/>
                  <a:t>critically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damped</a:t>
                </a:r>
                <a:r>
                  <a:rPr lang="nl-BE" sz="2000" b="1" dirty="0"/>
                  <a:t> system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e.g.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nl-BE" sz="2000" dirty="0"/>
                  <a:t>,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=2.</m:t>
                    </m:r>
                    <m:rad>
                      <m:radPr>
                        <m:degHide m:val="on"/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implies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evolution of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(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BE" sz="2000" dirty="0"/>
                  <a:t>)</a:t>
                </a:r>
              </a:p>
              <a:p>
                <a:endParaRPr lang="nl-BE" sz="24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1120500"/>
              </a:xfrm>
              <a:prstGeom prst="rect">
                <a:avLst/>
              </a:prstGeom>
              <a:blipFill>
                <a:blip r:embed="rId2"/>
                <a:stretch>
                  <a:fillRect l="-740" t="-217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fbeelding 8">
            <a:extLst>
              <a:ext uri="{FF2B5EF4-FFF2-40B4-BE49-F238E27FC236}">
                <a16:creationId xmlns:a16="http://schemas.microsoft.com/office/drawing/2014/main" id="{BB146B45-FF19-5F0D-95C5-E70E735D1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1" y="2421507"/>
            <a:ext cx="7492753" cy="3652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AC128A52-7F79-A58E-5EFB-F421DE1FA24B}"/>
                  </a:ext>
                </a:extLst>
              </p:cNvPr>
              <p:cNvSpPr txBox="1"/>
              <p:nvPr/>
            </p:nvSpPr>
            <p:spPr>
              <a:xfrm>
                <a:off x="7851673" y="5772780"/>
                <a:ext cx="781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/>
                  <a:t>time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AC128A52-7F79-A58E-5EFB-F421DE1FA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673" y="5772780"/>
                <a:ext cx="781817" cy="369332"/>
              </a:xfrm>
              <a:prstGeom prst="rect">
                <a:avLst/>
              </a:prstGeom>
              <a:blipFill>
                <a:blip r:embed="rId4"/>
                <a:stretch>
                  <a:fillRect l="-6250" t="-9836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BC75683-E3FB-C8F5-7FFE-79F6E3B8DA18}"/>
                  </a:ext>
                </a:extLst>
              </p:cNvPr>
              <p:cNvSpPr txBox="1"/>
              <p:nvPr/>
            </p:nvSpPr>
            <p:spPr>
              <a:xfrm>
                <a:off x="1597980" y="2604239"/>
                <a:ext cx="667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BC75683-E3FB-C8F5-7FFE-79F6E3B8D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980" y="2604239"/>
                <a:ext cx="6678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01E0AEDF-FF94-7A9F-1AD5-64052E1BA4EC}"/>
                  </a:ext>
                </a:extLst>
              </p:cNvPr>
              <p:cNvSpPr txBox="1"/>
              <p:nvPr/>
            </p:nvSpPr>
            <p:spPr>
              <a:xfrm>
                <a:off x="3459530" y="2973571"/>
                <a:ext cx="4348306" cy="1123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/>
                  <a:t>Due </a:t>
                </a:r>
                <a:r>
                  <a:rPr lang="nl-BE" dirty="0" err="1"/>
                  <a:t>to</a:t>
                </a:r>
                <a:r>
                  <a:rPr lang="nl-BE" dirty="0"/>
                  <a:t> friction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nl-BE" dirty="0"/>
                  <a:t>.</a:t>
                </a:r>
              </a:p>
              <a:p>
                <a:endParaRPr lang="nl-BE" sz="1300" dirty="0"/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dirty="0"/>
                  <a:t> goes </a:t>
                </a:r>
                <a:r>
                  <a:rPr lang="nl-BE" dirty="0" err="1"/>
                  <a:t>to</a:t>
                </a:r>
                <a:r>
                  <a:rPr lang="nl-BE" dirty="0"/>
                  <a:t> zero, </a:t>
                </a:r>
                <a:r>
                  <a:rPr lang="nl-BE" dirty="0" err="1"/>
                  <a:t>this</a:t>
                </a:r>
                <a:r>
                  <a:rPr lang="nl-BE" dirty="0"/>
                  <a:t> evolution is </a:t>
                </a:r>
                <a:r>
                  <a:rPr lang="nl-BE" dirty="0" err="1"/>
                  <a:t>faster</a:t>
                </a:r>
                <a:r>
                  <a:rPr lang="nl-BE" dirty="0"/>
                  <a:t> </a:t>
                </a:r>
              </a:p>
              <a:p>
                <a:r>
                  <a:rPr lang="nl-BE" dirty="0" err="1"/>
                  <a:t>compared</a:t>
                </a:r>
                <a:r>
                  <a:rPr lang="nl-BE" dirty="0"/>
                  <a:t> </a:t>
                </a:r>
                <a:r>
                  <a:rPr lang="nl-BE" dirty="0" err="1"/>
                  <a:t>to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overdamped</a:t>
                </a:r>
                <a:r>
                  <a:rPr lang="nl-BE" dirty="0"/>
                  <a:t> system.</a:t>
                </a:r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01E0AEDF-FF94-7A9F-1AD5-64052E1BA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530" y="2973571"/>
                <a:ext cx="4348306" cy="1123384"/>
              </a:xfrm>
              <a:prstGeom prst="rect">
                <a:avLst/>
              </a:prstGeom>
              <a:blipFill>
                <a:blip r:embed="rId6"/>
                <a:stretch>
                  <a:fillRect l="-1262" t="-3261" b="-815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86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Second order system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An </a:t>
                </a:r>
                <a:r>
                  <a:rPr lang="nl-BE" sz="2000" b="1" dirty="0" err="1"/>
                  <a:t>underdamped</a:t>
                </a:r>
                <a:r>
                  <a:rPr lang="nl-BE" sz="2000" b="1" dirty="0"/>
                  <a:t> system </a:t>
                </a:r>
                <a:r>
                  <a:rPr lang="nl-BE" sz="2000" dirty="0"/>
                  <a:t>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 in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&lt;4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𝑀𝑘</m:t>
                    </m:r>
                  </m:oMath>
                </a14:m>
                <a:r>
                  <a:rPr lang="nl-BE" sz="2000" dirty="0"/>
                  <a:t> i.e.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viscous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damping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coefficient</a:t>
                </a:r>
                <a:r>
                  <a:rPr lang="nl-BE" sz="2000" dirty="0"/>
                  <a:t> is low.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In </a:t>
                </a:r>
                <a:r>
                  <a:rPr lang="nl-BE" sz="2000" dirty="0" err="1"/>
                  <a:t>such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situation</a:t>
                </a:r>
                <a:r>
                  <a:rPr lang="nl-BE" sz="2000" dirty="0"/>
                  <a:t>, </a:t>
                </a:r>
                <a:r>
                  <a:rPr lang="nl-BE" sz="2000" dirty="0" err="1"/>
                  <a:t>both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poles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000" dirty="0"/>
                  <a:t> are complex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stricly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negative</a:t>
                </a:r>
                <a:r>
                  <a:rPr lang="nl-BE" sz="2000" dirty="0"/>
                  <a:t> real part. </a:t>
                </a:r>
                <a:endParaRPr lang="nl-BE" sz="2000" b="1" dirty="0"/>
              </a:p>
              <a:p>
                <a:endParaRPr lang="nl-BE" sz="24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1892826"/>
              </a:xfrm>
              <a:prstGeom prst="rect">
                <a:avLst/>
              </a:prstGeom>
              <a:blipFill>
                <a:blip r:embed="rId2"/>
                <a:stretch>
                  <a:fillRect l="-740" t="-128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Afbeelding 7">
            <a:extLst>
              <a:ext uri="{FF2B5EF4-FFF2-40B4-BE49-F238E27FC236}">
                <a16:creationId xmlns:a16="http://schemas.microsoft.com/office/drawing/2014/main" id="{70703EAA-DF4B-BD07-D02D-9872AB046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05" y="2710692"/>
            <a:ext cx="7372350" cy="3409950"/>
          </a:xfrm>
          <a:prstGeom prst="rect">
            <a:avLst/>
          </a:prstGeom>
        </p:spPr>
      </p:pic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1B16938D-4F27-F5EE-3E87-2B8FE82E4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9" y="3050707"/>
            <a:ext cx="2792067" cy="831295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691F7691-1088-E6E2-4A7F-ECABF8106A22}"/>
              </a:ext>
            </a:extLst>
          </p:cNvPr>
          <p:cNvSpPr/>
          <p:nvPr/>
        </p:nvSpPr>
        <p:spPr>
          <a:xfrm>
            <a:off x="1436550" y="3035315"/>
            <a:ext cx="985421" cy="37985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4472B1C-4ECD-C8F0-A994-33A22015BAC0}"/>
              </a:ext>
            </a:extLst>
          </p:cNvPr>
          <p:cNvSpPr/>
          <p:nvPr/>
        </p:nvSpPr>
        <p:spPr>
          <a:xfrm>
            <a:off x="1165200" y="3511108"/>
            <a:ext cx="1572466" cy="317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005CC522-971F-492F-AC9A-4B0D0FF65781}"/>
              </a:ext>
            </a:extLst>
          </p:cNvPr>
          <p:cNvSpPr/>
          <p:nvPr/>
        </p:nvSpPr>
        <p:spPr>
          <a:xfrm>
            <a:off x="3776888" y="3086037"/>
            <a:ext cx="1202878" cy="30129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07BC1440-7FAF-4DD0-BA70-FA1F931CF870}"/>
              </a:ext>
            </a:extLst>
          </p:cNvPr>
          <p:cNvCxnSpPr/>
          <p:nvPr/>
        </p:nvCxnSpPr>
        <p:spPr>
          <a:xfrm flipV="1">
            <a:off x="1555346" y="4735223"/>
            <a:ext cx="639192" cy="694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9438B69E-8F49-E1EB-AAD5-43ABD0B3EF4A}"/>
              </a:ext>
            </a:extLst>
          </p:cNvPr>
          <p:cNvSpPr txBox="1"/>
          <p:nvPr/>
        </p:nvSpPr>
        <p:spPr>
          <a:xfrm>
            <a:off x="576000" y="5490331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A zero: root of </a:t>
            </a:r>
            <a:r>
              <a:rPr lang="nl-BE" dirty="0" err="1">
                <a:solidFill>
                  <a:srgbClr val="00B050"/>
                </a:solidFill>
              </a:rPr>
              <a:t>the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>
                <a:solidFill>
                  <a:srgbClr val="00B050"/>
                </a:solidFill>
              </a:rPr>
              <a:t>numerator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F809F34-85DC-B9B0-79B7-7894CD1094B8}"/>
              </a:ext>
            </a:extLst>
          </p:cNvPr>
          <p:cNvSpPr txBox="1"/>
          <p:nvPr/>
        </p:nvSpPr>
        <p:spPr>
          <a:xfrm>
            <a:off x="4834318" y="5480433"/>
            <a:ext cx="390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>
                <a:solidFill>
                  <a:srgbClr val="FF0000"/>
                </a:solidFill>
              </a:rPr>
              <a:t>The </a:t>
            </a:r>
            <a:r>
              <a:rPr lang="nl-BE" sz="2000" dirty="0" err="1">
                <a:solidFill>
                  <a:srgbClr val="FF0000"/>
                </a:solidFill>
              </a:rPr>
              <a:t>poles</a:t>
            </a:r>
            <a:r>
              <a:rPr lang="nl-BE" sz="2000" dirty="0">
                <a:solidFill>
                  <a:srgbClr val="FF0000"/>
                </a:solidFill>
              </a:rPr>
              <a:t>: </a:t>
            </a:r>
          </a:p>
          <a:p>
            <a:r>
              <a:rPr lang="nl-BE" sz="2000" dirty="0">
                <a:solidFill>
                  <a:srgbClr val="FF0000"/>
                </a:solidFill>
              </a:rPr>
              <a:t>	</a:t>
            </a:r>
            <a:r>
              <a:rPr lang="nl-BE" sz="2000" dirty="0" err="1">
                <a:solidFill>
                  <a:srgbClr val="FF0000"/>
                </a:solidFill>
              </a:rPr>
              <a:t>the</a:t>
            </a:r>
            <a:r>
              <a:rPr lang="nl-BE" sz="2000" dirty="0">
                <a:solidFill>
                  <a:srgbClr val="FF0000"/>
                </a:solidFill>
              </a:rPr>
              <a:t> </a:t>
            </a:r>
            <a:r>
              <a:rPr lang="nl-BE" sz="2000" dirty="0" err="1">
                <a:solidFill>
                  <a:srgbClr val="FF0000"/>
                </a:solidFill>
              </a:rPr>
              <a:t>roots</a:t>
            </a:r>
            <a:r>
              <a:rPr lang="nl-BE" sz="2000" dirty="0">
                <a:solidFill>
                  <a:srgbClr val="FF0000"/>
                </a:solidFill>
              </a:rPr>
              <a:t> of </a:t>
            </a:r>
            <a:r>
              <a:rPr lang="nl-BE" sz="2000" dirty="0" err="1">
                <a:solidFill>
                  <a:srgbClr val="FF0000"/>
                </a:solidFill>
              </a:rPr>
              <a:t>the</a:t>
            </a:r>
            <a:r>
              <a:rPr lang="nl-BE" sz="2000" dirty="0">
                <a:solidFill>
                  <a:srgbClr val="FF0000"/>
                </a:solidFill>
              </a:rPr>
              <a:t> </a:t>
            </a:r>
            <a:r>
              <a:rPr lang="nl-BE" sz="2000" dirty="0" err="1">
                <a:solidFill>
                  <a:srgbClr val="FF0000"/>
                </a:solidFill>
              </a:rPr>
              <a:t>denominator</a:t>
            </a:r>
            <a:r>
              <a:rPr lang="nl-BE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2EAA39C-9B32-B1F2-5DA2-5FBE80B0F109}"/>
              </a:ext>
            </a:extLst>
          </p:cNvPr>
          <p:cNvSpPr txBox="1"/>
          <p:nvPr/>
        </p:nvSpPr>
        <p:spPr>
          <a:xfrm>
            <a:off x="4466644" y="2618250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/>
              <a:t>s-</a:t>
            </a:r>
            <a:r>
              <a:rPr lang="nl-BE" sz="2000" dirty="0" err="1"/>
              <a:t>plane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939605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Second order system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We </a:t>
            </a:r>
            <a:r>
              <a:rPr lang="nl-BE" sz="2000" dirty="0" err="1"/>
              <a:t>omit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calculations</a:t>
            </a:r>
            <a:r>
              <a:rPr lang="nl-BE" sz="2000" dirty="0"/>
              <a:t> but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taking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b="1" dirty="0"/>
              <a:t>inverse Laplace </a:t>
            </a:r>
            <a:r>
              <a:rPr lang="nl-BE" sz="2000" b="1" dirty="0" err="1"/>
              <a:t>transform</a:t>
            </a:r>
            <a:r>
              <a:rPr lang="nl-BE" sz="2000" b="1" dirty="0"/>
              <a:t> </a:t>
            </a:r>
            <a:r>
              <a:rPr lang="nl-BE" sz="2000" dirty="0"/>
              <a:t>of</a:t>
            </a:r>
          </a:p>
          <a:p>
            <a:endParaRPr lang="nl-BE" sz="2000" b="1" dirty="0"/>
          </a:p>
          <a:p>
            <a:endParaRPr lang="nl-BE" sz="2000" b="1" dirty="0"/>
          </a:p>
          <a:p>
            <a:endParaRPr lang="nl-BE" b="1" dirty="0"/>
          </a:p>
          <a:p>
            <a:r>
              <a:rPr lang="nl-BE" dirty="0" err="1"/>
              <a:t>with</a:t>
            </a:r>
            <a:endParaRPr lang="nl-BE" dirty="0"/>
          </a:p>
          <a:p>
            <a:endParaRPr lang="nl-BE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11FA2FC-0680-DB79-C1D3-73B9E1C7A29B}"/>
              </a:ext>
            </a:extLst>
          </p:cNvPr>
          <p:cNvSpPr txBox="1"/>
          <p:nvPr/>
        </p:nvSpPr>
        <p:spPr>
          <a:xfrm>
            <a:off x="6132525" y="3527503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(</a:t>
            </a:r>
            <a:r>
              <a:rPr lang="nl-BE" dirty="0" err="1"/>
              <a:t>underdamped</a:t>
            </a:r>
            <a:r>
              <a:rPr lang="nl-BE" dirty="0"/>
              <a:t> system)</a:t>
            </a:r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E3E3F10B-5C76-85D1-BA08-64E7BF925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77" y="1760432"/>
            <a:ext cx="5534025" cy="1257300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1FABA696-3BF3-C1DF-2740-25BB2B7CC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91" y="3262093"/>
            <a:ext cx="1657951" cy="708170"/>
          </a:xfrm>
          <a:prstGeom prst="rect">
            <a:avLst/>
          </a:prstGeom>
        </p:spPr>
      </p:pic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CE72B963-A119-9737-5AE0-88ABCB54E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43" y="3084077"/>
            <a:ext cx="1374139" cy="91609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22084C8-E377-3CA1-BF40-69A511BD7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17" y="4546744"/>
            <a:ext cx="5172335" cy="1583022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D48DB46D-48DE-8C03-DC03-94375B05F2B6}"/>
              </a:ext>
            </a:extLst>
          </p:cNvPr>
          <p:cNvSpPr txBox="1"/>
          <p:nvPr/>
        </p:nvSpPr>
        <p:spPr>
          <a:xfrm>
            <a:off x="576000" y="4073402"/>
            <a:ext cx="3318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/>
              <a:t>The </a:t>
            </a:r>
            <a:r>
              <a:rPr lang="nl-BE" sz="2000" dirty="0" err="1"/>
              <a:t>poles</a:t>
            </a:r>
            <a:r>
              <a:rPr lang="nl-BE" sz="2000" dirty="0"/>
              <a:t>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written</a:t>
            </a:r>
            <a:r>
              <a:rPr lang="nl-BE" sz="2000" dirty="0"/>
              <a:t> as</a:t>
            </a:r>
          </a:p>
        </p:txBody>
      </p:sp>
    </p:spTree>
    <p:extLst>
      <p:ext uri="{BB962C8B-B14F-4D97-AF65-F5344CB8AC3E}">
        <p14:creationId xmlns:p14="http://schemas.microsoft.com/office/powerpoint/2010/main" val="976375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Second order system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We </a:t>
            </a:r>
            <a:r>
              <a:rPr lang="nl-BE" sz="2000" dirty="0" err="1"/>
              <a:t>omit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calculations</a:t>
            </a:r>
            <a:r>
              <a:rPr lang="nl-BE" sz="2000" dirty="0"/>
              <a:t> but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taking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b="1" dirty="0"/>
              <a:t>inverse Laplace </a:t>
            </a:r>
            <a:r>
              <a:rPr lang="nl-BE" sz="2000" b="1" dirty="0" err="1"/>
              <a:t>transform</a:t>
            </a:r>
            <a:r>
              <a:rPr lang="nl-BE" sz="2000" b="1" dirty="0"/>
              <a:t> </a:t>
            </a:r>
            <a:r>
              <a:rPr lang="nl-BE" sz="2000" dirty="0"/>
              <a:t>of</a:t>
            </a:r>
          </a:p>
          <a:p>
            <a:endParaRPr lang="nl-BE" sz="2000" b="1" dirty="0"/>
          </a:p>
          <a:p>
            <a:endParaRPr lang="nl-BE" sz="2000" b="1" dirty="0"/>
          </a:p>
          <a:p>
            <a:endParaRPr lang="nl-BE" b="1" dirty="0"/>
          </a:p>
          <a:p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obtains</a:t>
            </a:r>
            <a:r>
              <a:rPr lang="nl-BE" dirty="0"/>
              <a:t> </a:t>
            </a:r>
            <a:r>
              <a:rPr lang="nl-BE" dirty="0" err="1"/>
              <a:t>that</a:t>
            </a:r>
            <a:endParaRPr lang="nl-BE" dirty="0"/>
          </a:p>
          <a:p>
            <a:endParaRPr lang="nl-BE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11FA2FC-0680-DB79-C1D3-73B9E1C7A29B}"/>
              </a:ext>
            </a:extLst>
          </p:cNvPr>
          <p:cNvSpPr txBox="1"/>
          <p:nvPr/>
        </p:nvSpPr>
        <p:spPr>
          <a:xfrm>
            <a:off x="6132525" y="4276387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(</a:t>
            </a:r>
            <a:r>
              <a:rPr lang="nl-BE" dirty="0" err="1"/>
              <a:t>underdamped</a:t>
            </a:r>
            <a:r>
              <a:rPr lang="nl-BE" dirty="0"/>
              <a:t> system)</a:t>
            </a:r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E3E3F10B-5C76-85D1-BA08-64E7BF925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48" y="1662774"/>
            <a:ext cx="5534025" cy="1257300"/>
          </a:xfrm>
          <a:prstGeom prst="rect">
            <a:avLst/>
          </a:prstGeom>
        </p:spPr>
      </p:pic>
      <p:pic>
        <p:nvPicPr>
          <p:cNvPr id="8" name="Afbeelding 7" descr="Afbeelding met tekst, klok&#10;&#10;Automatisch gegenereerde beschrijving">
            <a:extLst>
              <a:ext uri="{FF2B5EF4-FFF2-40B4-BE49-F238E27FC236}">
                <a16:creationId xmlns:a16="http://schemas.microsoft.com/office/drawing/2014/main" id="{278050B5-1F21-FC0C-2BFD-2603B1BAC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56" y="3214978"/>
            <a:ext cx="6943385" cy="10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03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Second order system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An </a:t>
                </a:r>
                <a:r>
                  <a:rPr lang="nl-BE" sz="2000" b="1" dirty="0" err="1"/>
                  <a:t>underdamped</a:t>
                </a:r>
                <a:r>
                  <a:rPr lang="nl-BE" sz="2000" b="1" dirty="0"/>
                  <a:t> system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e.g.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nl-BE" sz="2000" dirty="0"/>
                  <a:t>,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implies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evolution of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(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BE" sz="2000" dirty="0"/>
                  <a:t>)</a:t>
                </a:r>
              </a:p>
              <a:p>
                <a:endParaRPr lang="nl-BE" sz="24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1077218"/>
              </a:xfrm>
              <a:prstGeom prst="rect">
                <a:avLst/>
              </a:prstGeom>
              <a:blipFill>
                <a:blip r:embed="rId2"/>
                <a:stretch>
                  <a:fillRect l="-740" t="-226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fbeelding 8">
            <a:extLst>
              <a:ext uri="{FF2B5EF4-FFF2-40B4-BE49-F238E27FC236}">
                <a16:creationId xmlns:a16="http://schemas.microsoft.com/office/drawing/2014/main" id="{82CC1E72-C9AC-E1E3-EC23-B300ECD7A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2" y="2079419"/>
            <a:ext cx="8199326" cy="3997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AC128A52-7F79-A58E-5EFB-F421DE1FA24B}"/>
                  </a:ext>
                </a:extLst>
              </p:cNvPr>
              <p:cNvSpPr txBox="1"/>
              <p:nvPr/>
            </p:nvSpPr>
            <p:spPr>
              <a:xfrm>
                <a:off x="7786183" y="5773963"/>
                <a:ext cx="781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/>
                  <a:t>time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AC128A52-7F79-A58E-5EFB-F421DE1FA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183" y="5773963"/>
                <a:ext cx="781817" cy="369332"/>
              </a:xfrm>
              <a:prstGeom prst="rect">
                <a:avLst/>
              </a:prstGeom>
              <a:blipFill>
                <a:blip r:embed="rId4"/>
                <a:stretch>
                  <a:fillRect l="-6202" t="-8197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BC75683-E3FB-C8F5-7FFE-79F6E3B8DA18}"/>
                  </a:ext>
                </a:extLst>
              </p:cNvPr>
              <p:cNvSpPr txBox="1"/>
              <p:nvPr/>
            </p:nvSpPr>
            <p:spPr>
              <a:xfrm>
                <a:off x="999431" y="2480135"/>
                <a:ext cx="667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BC75683-E3FB-C8F5-7FFE-79F6E3B8D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31" y="2480135"/>
                <a:ext cx="6678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01E0AEDF-FF94-7A9F-1AD5-64052E1BA4EC}"/>
                  </a:ext>
                </a:extLst>
              </p:cNvPr>
              <p:cNvSpPr txBox="1"/>
              <p:nvPr/>
            </p:nvSpPr>
            <p:spPr>
              <a:xfrm>
                <a:off x="3073886" y="2553846"/>
                <a:ext cx="5070683" cy="846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/>
                  <a:t>Due </a:t>
                </a:r>
                <a:r>
                  <a:rPr lang="nl-BE" dirty="0" err="1"/>
                  <a:t>to</a:t>
                </a:r>
                <a:r>
                  <a:rPr lang="nl-BE" dirty="0"/>
                  <a:t> friction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  <m:r>
                      <a:rPr lang="nl-B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l-BE" dirty="0"/>
                  <a:t> </a:t>
                </a:r>
              </a:p>
              <a:p>
                <a:endParaRPr lang="nl-BE" sz="1300" dirty="0"/>
              </a:p>
              <a:p>
                <a:r>
                  <a:rPr lang="nl-BE" dirty="0" err="1"/>
                  <a:t>Oscillations</a:t>
                </a:r>
                <a:r>
                  <a:rPr lang="nl-BE" dirty="0"/>
                  <a:t> </a:t>
                </a:r>
                <a:r>
                  <a:rPr lang="nl-BE" dirty="0" err="1"/>
                  <a:t>due</a:t>
                </a:r>
                <a:r>
                  <a:rPr lang="nl-BE" dirty="0"/>
                  <a:t> </a:t>
                </a:r>
                <a:r>
                  <a:rPr lang="nl-BE" dirty="0" err="1"/>
                  <a:t>to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underdamped</a:t>
                </a:r>
                <a:r>
                  <a:rPr lang="nl-BE" dirty="0"/>
                  <a:t> </a:t>
                </a:r>
                <a:r>
                  <a:rPr lang="nl-BE" dirty="0" err="1"/>
                  <a:t>behaviour</a:t>
                </a:r>
                <a:r>
                  <a:rPr lang="nl-BE" dirty="0"/>
                  <a:t>.</a:t>
                </a:r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01E0AEDF-FF94-7A9F-1AD5-64052E1BA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886" y="2553846"/>
                <a:ext cx="5070683" cy="846386"/>
              </a:xfrm>
              <a:prstGeom prst="rect">
                <a:avLst/>
              </a:prstGeom>
              <a:blipFill>
                <a:blip r:embed="rId6"/>
                <a:stretch>
                  <a:fillRect l="-962" t="-4317" r="-361" b="-1079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01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/>
              <a:t>Spring-</a:t>
            </a:r>
            <a:r>
              <a:rPr lang="nl-BE" b="1" dirty="0" err="1"/>
              <a:t>mass</a:t>
            </a:r>
            <a:r>
              <a:rPr lang="nl-BE" b="1" dirty="0"/>
              <a:t>-damper system</a:t>
            </a:r>
          </a:p>
          <a:p>
            <a:pPr marL="0" indent="0">
              <a:buNone/>
            </a:pPr>
            <a:r>
              <a:rPr lang="nl-BE" dirty="0"/>
              <a:t>Second order system</a:t>
            </a:r>
          </a:p>
          <a:p>
            <a:pPr marL="0" indent="0">
              <a:buNone/>
            </a:pPr>
            <a:r>
              <a:rPr lang="nl-BE" dirty="0" err="1"/>
              <a:t>Two</a:t>
            </a:r>
            <a:r>
              <a:rPr lang="nl-BE" dirty="0"/>
              <a:t> rolling </a:t>
            </a:r>
            <a:r>
              <a:rPr lang="nl-BE" dirty="0" err="1"/>
              <a:t>vehicles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State variable model</a:t>
            </a:r>
          </a:p>
          <a:p>
            <a:pPr marL="0" indent="0">
              <a:buNone/>
            </a:pPr>
            <a:r>
              <a:rPr lang="nl-BE" dirty="0"/>
              <a:t>State variable model: Laplace</a:t>
            </a:r>
          </a:p>
          <a:p>
            <a:pPr marL="0" indent="0">
              <a:buNone/>
            </a:pPr>
            <a:r>
              <a:rPr lang="nl-BE" dirty="0" err="1"/>
              <a:t>Two</a:t>
            </a:r>
            <a:r>
              <a:rPr lang="nl-BE" dirty="0"/>
              <a:t> rolling </a:t>
            </a:r>
            <a:r>
              <a:rPr lang="nl-BE" dirty="0" err="1"/>
              <a:t>vehicles</a:t>
            </a:r>
            <a:r>
              <a:rPr lang="nl-BE" dirty="0"/>
              <a:t>: </a:t>
            </a:r>
            <a:r>
              <a:rPr lang="nl-BE" dirty="0" err="1"/>
              <a:t>example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41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Spring-</a:t>
            </a:r>
            <a:r>
              <a:rPr lang="nl-BE" dirty="0" err="1"/>
              <a:t>mass</a:t>
            </a:r>
            <a:r>
              <a:rPr lang="nl-BE" dirty="0"/>
              <a:t>-damper system</a:t>
            </a:r>
          </a:p>
          <a:p>
            <a:pPr marL="0" indent="0">
              <a:buNone/>
            </a:pPr>
            <a:r>
              <a:rPr lang="nl-BE" dirty="0"/>
              <a:t>Second order system</a:t>
            </a:r>
          </a:p>
          <a:p>
            <a:pPr marL="0" indent="0">
              <a:buNone/>
            </a:pPr>
            <a:r>
              <a:rPr lang="nl-BE" b="1" dirty="0" err="1"/>
              <a:t>Two</a:t>
            </a:r>
            <a:r>
              <a:rPr lang="nl-BE" b="1" dirty="0"/>
              <a:t> rolling </a:t>
            </a:r>
            <a:r>
              <a:rPr lang="nl-BE" b="1" dirty="0" err="1"/>
              <a:t>vehicles</a:t>
            </a:r>
            <a:endParaRPr lang="nl-BE" b="1" dirty="0"/>
          </a:p>
          <a:p>
            <a:pPr marL="0" indent="0">
              <a:buNone/>
            </a:pPr>
            <a:r>
              <a:rPr lang="nl-BE" dirty="0"/>
              <a:t>State variable model</a:t>
            </a:r>
          </a:p>
          <a:p>
            <a:pPr marL="0" indent="0">
              <a:buNone/>
            </a:pPr>
            <a:r>
              <a:rPr lang="nl-BE" dirty="0"/>
              <a:t>State variable model: Laplace</a:t>
            </a:r>
          </a:p>
          <a:p>
            <a:pPr marL="0" indent="0">
              <a:buNone/>
            </a:pPr>
            <a:r>
              <a:rPr lang="nl-BE" dirty="0" err="1"/>
              <a:t>Two</a:t>
            </a:r>
            <a:r>
              <a:rPr lang="nl-BE" dirty="0"/>
              <a:t> rolling </a:t>
            </a:r>
            <a:r>
              <a:rPr lang="nl-BE" dirty="0" err="1"/>
              <a:t>vehicles</a:t>
            </a:r>
            <a:r>
              <a:rPr lang="nl-BE" dirty="0"/>
              <a:t>: </a:t>
            </a:r>
            <a:r>
              <a:rPr lang="nl-BE" dirty="0" err="1"/>
              <a:t>example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18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Two</a:t>
            </a:r>
            <a:r>
              <a:rPr lang="nl-BE" sz="3200" dirty="0"/>
              <a:t> rolling </a:t>
            </a:r>
            <a:r>
              <a:rPr lang="nl-BE" sz="3200" dirty="0" err="1"/>
              <a:t>vehicles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Consider</a:t>
            </a:r>
            <a:r>
              <a:rPr lang="nl-BE" sz="2000" dirty="0"/>
              <a:t> </a:t>
            </a:r>
            <a:r>
              <a:rPr lang="nl-BE" sz="2000" dirty="0" err="1"/>
              <a:t>two</a:t>
            </a:r>
            <a:r>
              <a:rPr lang="nl-BE" sz="2000" dirty="0"/>
              <a:t> rolling </a:t>
            </a:r>
            <a:r>
              <a:rPr lang="nl-BE" sz="2000" dirty="0" err="1"/>
              <a:t>vehicles</a:t>
            </a:r>
            <a:r>
              <a:rPr lang="nl-BE" sz="2000" dirty="0"/>
              <a:t>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69713F7-E491-3BA1-8248-B43B52B2D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32" y="1693929"/>
            <a:ext cx="7624725" cy="2734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DE7BF673-6B28-5478-7B5F-92D6F11C257D}"/>
                  </a:ext>
                </a:extLst>
              </p:cNvPr>
              <p:cNvSpPr txBox="1"/>
              <p:nvPr/>
            </p:nvSpPr>
            <p:spPr>
              <a:xfrm>
                <a:off x="575999" y="4607511"/>
                <a:ext cx="8055257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Vehicle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BE" sz="2000" dirty="0"/>
                  <a:t> has a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position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. Vehicle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BE" sz="2000" dirty="0"/>
                  <a:t> has a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position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. 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An external force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applied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vehicle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2000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DE7BF673-6B28-5478-7B5F-92D6F11C2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99" y="4607511"/>
                <a:ext cx="8055257" cy="1523494"/>
              </a:xfrm>
              <a:prstGeom prst="rect">
                <a:avLst/>
              </a:prstGeom>
              <a:blipFill>
                <a:blip r:embed="rId3"/>
                <a:stretch>
                  <a:fillRect l="-756" t="-2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710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Two</a:t>
            </a:r>
            <a:r>
              <a:rPr lang="nl-BE" sz="3200" dirty="0"/>
              <a:t> rolling </a:t>
            </a:r>
            <a:r>
              <a:rPr lang="nl-BE" sz="3200" dirty="0" err="1"/>
              <a:t>vehicles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69713F7-E491-3BA1-8248-B43B52B2D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32" y="1125758"/>
            <a:ext cx="7624725" cy="2734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DE7BF673-6B28-5478-7B5F-92D6F11C257D}"/>
                  </a:ext>
                </a:extLst>
              </p:cNvPr>
              <p:cNvSpPr txBox="1"/>
              <p:nvPr/>
            </p:nvSpPr>
            <p:spPr>
              <a:xfrm>
                <a:off x="576000" y="3859791"/>
                <a:ext cx="8159627" cy="2139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Notice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connection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between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both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vehicles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spring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viscous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damping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coefficient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000" dirty="0"/>
                  <a:t>. 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Notice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connection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between</a:t>
                </a:r>
                <a:r>
                  <a:rPr lang="nl-BE" sz="2000" dirty="0"/>
                  <a:t> vehicle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fixed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wall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spring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viscous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damping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coefficient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2000" dirty="0"/>
              </a:p>
              <a:p>
                <a:endParaRPr lang="nl-BE" sz="2000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DE7BF673-6B28-5478-7B5F-92D6F11C2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3859791"/>
                <a:ext cx="8159627" cy="2139047"/>
              </a:xfrm>
              <a:prstGeom prst="rect">
                <a:avLst/>
              </a:prstGeom>
              <a:blipFill>
                <a:blip r:embed="rId3"/>
                <a:stretch>
                  <a:fillRect l="-747" t="-114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534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Two</a:t>
            </a:r>
            <a:r>
              <a:rPr lang="nl-BE" sz="3200" dirty="0"/>
              <a:t> rolling </a:t>
            </a:r>
            <a:r>
              <a:rPr lang="nl-BE" sz="3200" dirty="0" err="1"/>
              <a:t>vehicles</a:t>
            </a:r>
            <a:endParaRPr lang="nl-N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b="1" dirty="0" err="1"/>
                  <a:t>behaviour</a:t>
                </a:r>
                <a:r>
                  <a:rPr lang="nl-BE" sz="2000" b="1" dirty="0"/>
                  <a:t> of vehicle </a:t>
                </a:r>
                <a14:m>
                  <m:oMath xmlns:m="http://schemas.openxmlformats.org/officeDocument/2006/math">
                    <m:r>
                      <a:rPr lang="nl-BE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BE" sz="2000" b="1" dirty="0"/>
                  <a:t> </a:t>
                </a:r>
                <a:r>
                  <a:rPr lang="nl-BE" sz="2000" dirty="0" err="1"/>
                  <a:t>needs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consideration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all</a:t>
                </a:r>
                <a:r>
                  <a:rPr lang="nl-BE" sz="2000" dirty="0"/>
                  <a:t> forces </a:t>
                </a:r>
                <a:r>
                  <a:rPr lang="nl-BE" sz="2000" dirty="0" err="1"/>
                  <a:t>acting</a:t>
                </a:r>
                <a:r>
                  <a:rPr lang="nl-BE" sz="2000" dirty="0"/>
                  <a:t> on </a:t>
                </a:r>
                <a:r>
                  <a:rPr lang="nl-BE" sz="2000" dirty="0" err="1"/>
                  <a:t>this</a:t>
                </a:r>
                <a:r>
                  <a:rPr lang="nl-BE" sz="2000" dirty="0"/>
                  <a:t> vehicle.</a:t>
                </a:r>
              </a:p>
            </p:txBody>
          </p:sp>
        </mc:Choice>
        <mc:Fallback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707886"/>
              </a:xfrm>
              <a:prstGeom prst="rect">
                <a:avLst/>
              </a:prstGeom>
              <a:blipFill>
                <a:blip r:embed="rId2"/>
                <a:stretch>
                  <a:fillRect l="-740" t="-3448" r="-888" b="-155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Afbeelding 7">
            <a:extLst>
              <a:ext uri="{FF2B5EF4-FFF2-40B4-BE49-F238E27FC236}">
                <a16:creationId xmlns:a16="http://schemas.microsoft.com/office/drawing/2014/main" id="{A9573629-5D94-14A8-3081-436B18DD7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37" y="1977393"/>
            <a:ext cx="6930105" cy="236051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5E2F023-C070-5A9A-4C3C-153CC73A5B1E}"/>
              </a:ext>
            </a:extLst>
          </p:cNvPr>
          <p:cNvSpPr/>
          <p:nvPr/>
        </p:nvSpPr>
        <p:spPr>
          <a:xfrm>
            <a:off x="1367161" y="2592280"/>
            <a:ext cx="1988598" cy="7190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C26049E-F614-C80D-2DE0-53C99C3D9605}"/>
              </a:ext>
            </a:extLst>
          </p:cNvPr>
          <p:cNvSpPr txBox="1"/>
          <p:nvPr/>
        </p:nvSpPr>
        <p:spPr>
          <a:xfrm>
            <a:off x="1491449" y="2178923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>
                <a:solidFill>
                  <a:srgbClr val="FF0000"/>
                </a:solidFill>
              </a:rPr>
              <a:t>due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 err="1">
                <a:solidFill>
                  <a:srgbClr val="FF0000"/>
                </a:solidFill>
              </a:rPr>
              <a:t>to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 err="1">
                <a:solidFill>
                  <a:srgbClr val="FF0000"/>
                </a:solidFill>
              </a:rPr>
              <a:t>the</a:t>
            </a:r>
            <a:r>
              <a:rPr lang="nl-BE" dirty="0">
                <a:solidFill>
                  <a:srgbClr val="FF0000"/>
                </a:solidFill>
              </a:rPr>
              <a:t> spring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FA1FEFF-DA6E-72DD-A1D0-E8C259E34806}"/>
              </a:ext>
            </a:extLst>
          </p:cNvPr>
          <p:cNvSpPr/>
          <p:nvPr/>
        </p:nvSpPr>
        <p:spPr>
          <a:xfrm>
            <a:off x="1367161" y="3374605"/>
            <a:ext cx="1988598" cy="71909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00B05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03E14A7-FA72-0DB4-EB1D-8168F7F3CB1E}"/>
              </a:ext>
            </a:extLst>
          </p:cNvPr>
          <p:cNvSpPr txBox="1"/>
          <p:nvPr/>
        </p:nvSpPr>
        <p:spPr>
          <a:xfrm>
            <a:off x="1367161" y="415323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>
                <a:solidFill>
                  <a:srgbClr val="00B050"/>
                </a:solidFill>
              </a:rPr>
              <a:t>due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>
                <a:solidFill>
                  <a:srgbClr val="00B050"/>
                </a:solidFill>
              </a:rPr>
              <a:t>to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>
                <a:solidFill>
                  <a:srgbClr val="00B050"/>
                </a:solidFill>
              </a:rPr>
              <a:t>the</a:t>
            </a:r>
            <a:r>
              <a:rPr lang="nl-BE" dirty="0">
                <a:solidFill>
                  <a:srgbClr val="00B050"/>
                </a:solidFill>
              </a:rPr>
              <a:t> damper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C2DCBB3-F9EF-38D1-53A0-A201C54122B9}"/>
              </a:ext>
            </a:extLst>
          </p:cNvPr>
          <p:cNvSpPr txBox="1"/>
          <p:nvPr/>
        </p:nvSpPr>
        <p:spPr>
          <a:xfrm>
            <a:off x="745724" y="4673787"/>
            <a:ext cx="4273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/>
              <a:t>Based</a:t>
            </a:r>
            <a:r>
              <a:rPr lang="nl-BE" sz="2000" dirty="0"/>
              <a:t> on </a:t>
            </a:r>
            <a:r>
              <a:rPr lang="nl-BE" sz="2000" dirty="0" err="1"/>
              <a:t>the</a:t>
            </a:r>
            <a:r>
              <a:rPr lang="nl-BE" sz="2000" dirty="0"/>
              <a:t> second </a:t>
            </a:r>
            <a:r>
              <a:rPr lang="nl-BE" sz="2000" dirty="0" err="1"/>
              <a:t>law</a:t>
            </a:r>
            <a:r>
              <a:rPr lang="nl-BE" sz="2000" dirty="0"/>
              <a:t> of Newton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7916099-C2CB-5ADD-B161-2B80A30FC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01" y="5250724"/>
            <a:ext cx="61245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68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Two</a:t>
            </a:r>
            <a:r>
              <a:rPr lang="nl-BE" sz="3200" dirty="0"/>
              <a:t> rolling </a:t>
            </a:r>
            <a:r>
              <a:rPr lang="nl-BE" sz="3200" dirty="0" err="1"/>
              <a:t>vehicles</a:t>
            </a:r>
            <a:endParaRPr lang="nl-N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b="1" dirty="0" err="1"/>
                  <a:t>behaviour</a:t>
                </a:r>
                <a:r>
                  <a:rPr lang="nl-BE" sz="2000" b="1" dirty="0"/>
                  <a:t> of vehicle </a:t>
                </a:r>
                <a14:m>
                  <m:oMath xmlns:m="http://schemas.openxmlformats.org/officeDocument/2006/math">
                    <m:r>
                      <a:rPr lang="nl-BE" sz="2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nl-BE" sz="2000" b="1" dirty="0"/>
                  <a:t> </a:t>
                </a:r>
                <a:r>
                  <a:rPr lang="nl-BE" sz="2000" dirty="0" err="1"/>
                  <a:t>needs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consideration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all</a:t>
                </a:r>
                <a:r>
                  <a:rPr lang="nl-BE" sz="2000" dirty="0"/>
                  <a:t> forces </a:t>
                </a:r>
                <a:r>
                  <a:rPr lang="nl-BE" sz="2000" dirty="0" err="1"/>
                  <a:t>acting</a:t>
                </a:r>
                <a:r>
                  <a:rPr lang="nl-BE" sz="2000" dirty="0"/>
                  <a:t> on </a:t>
                </a:r>
                <a:r>
                  <a:rPr lang="nl-BE" sz="2000" dirty="0" err="1"/>
                  <a:t>this</a:t>
                </a:r>
                <a:r>
                  <a:rPr lang="nl-BE" sz="2000" dirty="0"/>
                  <a:t> vehicle.</a:t>
                </a:r>
              </a:p>
            </p:txBody>
          </p:sp>
        </mc:Choice>
        <mc:Fallback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707886"/>
              </a:xfrm>
              <a:prstGeom prst="rect">
                <a:avLst/>
              </a:prstGeom>
              <a:blipFill>
                <a:blip r:embed="rId2"/>
                <a:stretch>
                  <a:fillRect l="-740" t="-3448" r="-888" b="-155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vak 13">
            <a:extLst>
              <a:ext uri="{FF2B5EF4-FFF2-40B4-BE49-F238E27FC236}">
                <a16:creationId xmlns:a16="http://schemas.microsoft.com/office/drawing/2014/main" id="{7C2DCBB3-F9EF-38D1-53A0-A201C54122B9}"/>
              </a:ext>
            </a:extLst>
          </p:cNvPr>
          <p:cNvSpPr txBox="1"/>
          <p:nvPr/>
        </p:nvSpPr>
        <p:spPr>
          <a:xfrm>
            <a:off x="745724" y="4673787"/>
            <a:ext cx="4273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/>
              <a:t>Based</a:t>
            </a:r>
            <a:r>
              <a:rPr lang="nl-BE" sz="2000" dirty="0"/>
              <a:t> on </a:t>
            </a:r>
            <a:r>
              <a:rPr lang="nl-BE" sz="2000" dirty="0" err="1"/>
              <a:t>the</a:t>
            </a:r>
            <a:r>
              <a:rPr lang="nl-BE" sz="2000" dirty="0"/>
              <a:t> second </a:t>
            </a:r>
            <a:r>
              <a:rPr lang="nl-BE" sz="2000" dirty="0" err="1"/>
              <a:t>law</a:t>
            </a:r>
            <a:r>
              <a:rPr lang="nl-BE" sz="2000" dirty="0"/>
              <a:t> of Newton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4582E21-F262-25FF-FCDE-2C073F60C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" y="2027624"/>
            <a:ext cx="8582025" cy="25908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5E2F023-C070-5A9A-4C3C-153CC73A5B1E}"/>
              </a:ext>
            </a:extLst>
          </p:cNvPr>
          <p:cNvSpPr/>
          <p:nvPr/>
        </p:nvSpPr>
        <p:spPr>
          <a:xfrm>
            <a:off x="6803628" y="2743121"/>
            <a:ext cx="1988598" cy="5710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C26049E-F614-C80D-2DE0-53C99C3D9605}"/>
              </a:ext>
            </a:extLst>
          </p:cNvPr>
          <p:cNvSpPr txBox="1"/>
          <p:nvPr/>
        </p:nvSpPr>
        <p:spPr>
          <a:xfrm>
            <a:off x="6799366" y="228764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>
                <a:solidFill>
                  <a:srgbClr val="FF0000"/>
                </a:solidFill>
              </a:rPr>
              <a:t>due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 err="1">
                <a:solidFill>
                  <a:srgbClr val="FF0000"/>
                </a:solidFill>
              </a:rPr>
              <a:t>to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 err="1">
                <a:solidFill>
                  <a:srgbClr val="FF0000"/>
                </a:solidFill>
              </a:rPr>
              <a:t>the</a:t>
            </a:r>
            <a:r>
              <a:rPr lang="nl-BE" dirty="0">
                <a:solidFill>
                  <a:srgbClr val="FF0000"/>
                </a:solidFill>
              </a:rPr>
              <a:t> spring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A502A32-D7FA-D608-30BB-28164AF678C0}"/>
              </a:ext>
            </a:extLst>
          </p:cNvPr>
          <p:cNvSpPr/>
          <p:nvPr/>
        </p:nvSpPr>
        <p:spPr>
          <a:xfrm>
            <a:off x="624757" y="2707785"/>
            <a:ext cx="1198485" cy="5035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5C2B0E5-EE4E-6666-10CE-91EAAC046D8E}"/>
              </a:ext>
            </a:extLst>
          </p:cNvPr>
          <p:cNvSpPr txBox="1"/>
          <p:nvPr/>
        </p:nvSpPr>
        <p:spPr>
          <a:xfrm>
            <a:off x="403078" y="228764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>
                <a:solidFill>
                  <a:srgbClr val="FF0000"/>
                </a:solidFill>
              </a:rPr>
              <a:t>due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 err="1">
                <a:solidFill>
                  <a:srgbClr val="FF0000"/>
                </a:solidFill>
              </a:rPr>
              <a:t>to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 err="1">
                <a:solidFill>
                  <a:srgbClr val="FF0000"/>
                </a:solidFill>
              </a:rPr>
              <a:t>the</a:t>
            </a:r>
            <a:r>
              <a:rPr lang="nl-BE" dirty="0">
                <a:solidFill>
                  <a:srgbClr val="FF0000"/>
                </a:solidFill>
              </a:rPr>
              <a:t> spring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FA1FEFF-DA6E-72DD-A1D0-E8C259E34806}"/>
              </a:ext>
            </a:extLst>
          </p:cNvPr>
          <p:cNvSpPr/>
          <p:nvPr/>
        </p:nvSpPr>
        <p:spPr>
          <a:xfrm>
            <a:off x="6823582" y="3543855"/>
            <a:ext cx="1988598" cy="42991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00B050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11C9733E-A931-FC51-383E-91CECC870F0B}"/>
              </a:ext>
            </a:extLst>
          </p:cNvPr>
          <p:cNvSpPr/>
          <p:nvPr/>
        </p:nvSpPr>
        <p:spPr>
          <a:xfrm>
            <a:off x="624757" y="3537684"/>
            <a:ext cx="1198485" cy="42991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00B05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03E14A7-FA72-0DB4-EB1D-8168F7F3CB1E}"/>
              </a:ext>
            </a:extLst>
          </p:cNvPr>
          <p:cNvSpPr txBox="1"/>
          <p:nvPr/>
        </p:nvSpPr>
        <p:spPr>
          <a:xfrm>
            <a:off x="6731907" y="4111431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>
                <a:solidFill>
                  <a:srgbClr val="00B050"/>
                </a:solidFill>
              </a:rPr>
              <a:t>due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>
                <a:solidFill>
                  <a:srgbClr val="00B050"/>
                </a:solidFill>
              </a:rPr>
              <a:t>to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>
                <a:solidFill>
                  <a:srgbClr val="00B050"/>
                </a:solidFill>
              </a:rPr>
              <a:t>the</a:t>
            </a:r>
            <a:r>
              <a:rPr lang="nl-BE" dirty="0">
                <a:solidFill>
                  <a:srgbClr val="00B050"/>
                </a:solidFill>
              </a:rPr>
              <a:t> damper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1603E40-669B-0B06-6A93-0712D53A0E1C}"/>
              </a:ext>
            </a:extLst>
          </p:cNvPr>
          <p:cNvSpPr txBox="1"/>
          <p:nvPr/>
        </p:nvSpPr>
        <p:spPr>
          <a:xfrm>
            <a:off x="403076" y="4162803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>
                <a:solidFill>
                  <a:srgbClr val="00B050"/>
                </a:solidFill>
              </a:rPr>
              <a:t>due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>
                <a:solidFill>
                  <a:srgbClr val="00B050"/>
                </a:solidFill>
              </a:rPr>
              <a:t>to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>
                <a:solidFill>
                  <a:srgbClr val="00B050"/>
                </a:solidFill>
              </a:rPr>
              <a:t>the</a:t>
            </a:r>
            <a:r>
              <a:rPr lang="nl-BE" dirty="0">
                <a:solidFill>
                  <a:srgbClr val="00B050"/>
                </a:solidFill>
              </a:rPr>
              <a:t> damper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731F241F-3CCC-59CF-B986-4193DC493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34" y="5065226"/>
            <a:ext cx="7282546" cy="53738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42096B41-0BC5-6FA7-BE6E-24AF0E41D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96" y="5528186"/>
            <a:ext cx="69056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41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Spring-</a:t>
            </a:r>
            <a:r>
              <a:rPr lang="nl-BE" dirty="0" err="1"/>
              <a:t>mass</a:t>
            </a:r>
            <a:r>
              <a:rPr lang="nl-BE" dirty="0"/>
              <a:t>-damper system</a:t>
            </a:r>
          </a:p>
          <a:p>
            <a:pPr marL="0" indent="0">
              <a:buNone/>
            </a:pPr>
            <a:r>
              <a:rPr lang="nl-BE" dirty="0"/>
              <a:t>Second order system</a:t>
            </a:r>
          </a:p>
          <a:p>
            <a:pPr marL="0" indent="0">
              <a:buNone/>
            </a:pPr>
            <a:r>
              <a:rPr lang="nl-BE" dirty="0" err="1"/>
              <a:t>Two</a:t>
            </a:r>
            <a:r>
              <a:rPr lang="nl-BE" dirty="0"/>
              <a:t> rolling </a:t>
            </a:r>
            <a:r>
              <a:rPr lang="nl-BE" dirty="0" err="1"/>
              <a:t>vehicles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State variable model</a:t>
            </a:r>
          </a:p>
          <a:p>
            <a:pPr marL="0" indent="0">
              <a:buNone/>
            </a:pPr>
            <a:r>
              <a:rPr lang="nl-BE" dirty="0"/>
              <a:t>State variable model: Laplace</a:t>
            </a:r>
          </a:p>
          <a:p>
            <a:pPr marL="0" indent="0">
              <a:buNone/>
            </a:pPr>
            <a:r>
              <a:rPr lang="nl-BE" dirty="0" err="1"/>
              <a:t>Two</a:t>
            </a:r>
            <a:r>
              <a:rPr lang="nl-BE" dirty="0"/>
              <a:t> rolling </a:t>
            </a:r>
            <a:r>
              <a:rPr lang="nl-BE" dirty="0" err="1"/>
              <a:t>vehicles</a:t>
            </a:r>
            <a:r>
              <a:rPr lang="nl-BE" dirty="0"/>
              <a:t>: </a:t>
            </a:r>
            <a:r>
              <a:rPr lang="nl-BE" dirty="0" err="1"/>
              <a:t>example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State variable model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As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example</a:t>
            </a:r>
            <a:r>
              <a:rPr lang="nl-BE" sz="2000" dirty="0"/>
              <a:t>, </a:t>
            </a:r>
            <a:r>
              <a:rPr lang="nl-BE" sz="2000" dirty="0" err="1"/>
              <a:t>consider</a:t>
            </a:r>
            <a:r>
              <a:rPr lang="nl-BE" sz="2000" dirty="0"/>
              <a:t> </a:t>
            </a:r>
            <a:r>
              <a:rPr lang="nl-BE" sz="2000" dirty="0" err="1"/>
              <a:t>again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system </a:t>
            </a:r>
            <a:r>
              <a:rPr lang="nl-BE" sz="2000" dirty="0" err="1"/>
              <a:t>with</a:t>
            </a:r>
            <a:r>
              <a:rPr lang="nl-BE" sz="2000" dirty="0"/>
              <a:t> </a:t>
            </a:r>
            <a:r>
              <a:rPr lang="nl-BE" sz="2000" b="1" dirty="0" err="1"/>
              <a:t>two</a:t>
            </a:r>
            <a:r>
              <a:rPr lang="nl-BE" sz="2000" b="1" dirty="0"/>
              <a:t> rolling </a:t>
            </a:r>
            <a:r>
              <a:rPr lang="nl-BE" sz="2000" b="1" dirty="0" err="1"/>
              <a:t>vehicles</a:t>
            </a:r>
            <a:r>
              <a:rPr lang="nl-BE" sz="2000" dirty="0"/>
              <a:t>.</a:t>
            </a:r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 err="1"/>
              <a:t>Instead</a:t>
            </a:r>
            <a:r>
              <a:rPr lang="nl-BE" sz="2000" dirty="0"/>
              <a:t> of </a:t>
            </a:r>
            <a:r>
              <a:rPr lang="nl-BE" sz="2000" dirty="0" err="1"/>
              <a:t>using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b="1" dirty="0" err="1"/>
              <a:t>two</a:t>
            </a:r>
            <a:r>
              <a:rPr lang="nl-BE" sz="2000" b="1" dirty="0"/>
              <a:t> second order </a:t>
            </a:r>
            <a:r>
              <a:rPr lang="nl-BE" sz="2000" b="1" dirty="0" err="1"/>
              <a:t>differential</a:t>
            </a:r>
            <a:r>
              <a:rPr lang="nl-BE" sz="2000" b="1" dirty="0"/>
              <a:t> </a:t>
            </a:r>
            <a:r>
              <a:rPr lang="nl-BE" sz="2000" b="1" dirty="0" err="1"/>
              <a:t>equations</a:t>
            </a:r>
            <a:r>
              <a:rPr lang="nl-BE" sz="2000" b="1" dirty="0"/>
              <a:t> </a:t>
            </a:r>
            <a:r>
              <a:rPr lang="nl-BE" sz="2000" dirty="0" err="1"/>
              <a:t>obtained</a:t>
            </a:r>
            <a:r>
              <a:rPr lang="nl-BE" sz="2000" dirty="0"/>
              <a:t> in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previous</a:t>
            </a:r>
            <a:r>
              <a:rPr lang="nl-BE" sz="2000" dirty="0"/>
              <a:t> </a:t>
            </a:r>
            <a:r>
              <a:rPr lang="nl-BE" sz="2000" dirty="0" err="1"/>
              <a:t>paragraph</a:t>
            </a:r>
            <a:r>
              <a:rPr lang="nl-BE" sz="2000" dirty="0"/>
              <a:t>, </a:t>
            </a:r>
            <a:r>
              <a:rPr lang="nl-BE" sz="2000" dirty="0" err="1"/>
              <a:t>it</a:t>
            </a:r>
            <a:r>
              <a:rPr lang="nl-BE" sz="2000" dirty="0"/>
              <a:t> is </a:t>
            </a:r>
            <a:r>
              <a:rPr lang="nl-BE" sz="2000" dirty="0" err="1"/>
              <a:t>possible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use</a:t>
            </a:r>
            <a:r>
              <a:rPr lang="nl-BE" sz="2000" dirty="0"/>
              <a:t> </a:t>
            </a:r>
            <a:r>
              <a:rPr lang="nl-BE" sz="2000" b="1" dirty="0" err="1"/>
              <a:t>four</a:t>
            </a:r>
            <a:r>
              <a:rPr lang="nl-BE" sz="2000" b="1" dirty="0"/>
              <a:t> first order </a:t>
            </a:r>
            <a:r>
              <a:rPr lang="nl-BE" sz="2000" b="1" dirty="0" err="1"/>
              <a:t>differential</a:t>
            </a:r>
            <a:r>
              <a:rPr lang="nl-BE" sz="2000" b="1" dirty="0"/>
              <a:t> </a:t>
            </a:r>
            <a:r>
              <a:rPr lang="nl-BE" sz="2000" b="1" dirty="0" err="1"/>
              <a:t>equations</a:t>
            </a:r>
            <a:r>
              <a:rPr lang="nl-BE" sz="2000" dirty="0"/>
              <a:t>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A124C58-8A49-8879-302B-CE47EBD3D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05" y="1716440"/>
            <a:ext cx="6824616" cy="24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8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State variable model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 err="1"/>
                  <a:t>Defining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four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states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nl-BE" sz="2000" dirty="0"/>
                  <a:t> as</a:t>
                </a:r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 err="1"/>
                  <a:t>This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allows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use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four</a:t>
                </a:r>
                <a:r>
                  <a:rPr lang="nl-BE" sz="2000" b="1" dirty="0"/>
                  <a:t> first order </a:t>
                </a:r>
                <a:r>
                  <a:rPr lang="nl-BE" sz="2000" b="1" dirty="0" err="1"/>
                  <a:t>differential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equations</a:t>
                </a:r>
                <a:r>
                  <a:rPr lang="nl-BE" sz="2000" b="1" dirty="0"/>
                  <a:t> </a:t>
                </a:r>
                <a:r>
                  <a:rPr lang="nl-BE" sz="2000" dirty="0" err="1"/>
                  <a:t>instead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two</a:t>
                </a:r>
                <a:r>
                  <a:rPr lang="nl-BE" sz="2000" dirty="0"/>
                  <a:t> second order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equations</a:t>
                </a:r>
                <a:r>
                  <a:rPr lang="nl-BE" sz="2000" dirty="0"/>
                  <a:t>. 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2554545"/>
              </a:xfrm>
              <a:prstGeom prst="rect">
                <a:avLst/>
              </a:prstGeom>
              <a:blipFill>
                <a:blip r:embed="rId2"/>
                <a:stretch>
                  <a:fillRect l="-740" t="-955" b="-358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CA124C58-8A49-8879-302B-CE47EBD3D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02" y="3988076"/>
            <a:ext cx="6196546" cy="2221924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69FB8F4C-F8EF-E659-7873-AE25C3D03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97" y="1692606"/>
            <a:ext cx="2721745" cy="14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7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State variable model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The second order </a:t>
            </a:r>
            <a:r>
              <a:rPr lang="nl-BE" sz="2000" dirty="0" err="1"/>
              <a:t>differential</a:t>
            </a:r>
            <a:r>
              <a:rPr lang="nl-BE" sz="2000" dirty="0"/>
              <a:t> </a:t>
            </a:r>
            <a:r>
              <a:rPr lang="nl-BE" sz="2000" dirty="0" err="1"/>
              <a:t>equation</a:t>
            </a:r>
            <a:r>
              <a:rPr lang="nl-BE" sz="2000" dirty="0"/>
              <a:t> </a:t>
            </a:r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replaced</a:t>
            </a:r>
            <a:r>
              <a:rPr lang="nl-BE" sz="2000" dirty="0"/>
              <a:t> </a:t>
            </a:r>
            <a:r>
              <a:rPr lang="nl-BE" sz="2000" dirty="0" err="1"/>
              <a:t>by</a:t>
            </a:r>
            <a:endParaRPr lang="nl-BE" sz="2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A124C58-8A49-8879-302B-CE47EBD3D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" y="5558546"/>
            <a:ext cx="3376548" cy="121074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F7940F3-08B8-3425-352F-A0BEA82EB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88" y="1714157"/>
            <a:ext cx="6036307" cy="600814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CE00FDF-AA34-1742-77AE-CD751196FDCD}"/>
              </a:ext>
            </a:extLst>
          </p:cNvPr>
          <p:cNvSpPr/>
          <p:nvPr/>
        </p:nvSpPr>
        <p:spPr>
          <a:xfrm>
            <a:off x="7465612" y="1833954"/>
            <a:ext cx="328474" cy="600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1C18F48-A666-0778-4D35-75474D12A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18" y="2677169"/>
            <a:ext cx="6496282" cy="787936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6A79FBA5-4435-261A-2E6A-94D926A3F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76" y="83978"/>
            <a:ext cx="2721745" cy="1416043"/>
          </a:xfrm>
          <a:prstGeom prst="rect">
            <a:avLst/>
          </a:prstGeom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44D48A78-DB61-B182-C924-81C7D1AAEB9F}"/>
              </a:ext>
            </a:extLst>
          </p:cNvPr>
          <p:cNvCxnSpPr/>
          <p:nvPr/>
        </p:nvCxnSpPr>
        <p:spPr>
          <a:xfrm>
            <a:off x="3142695" y="2134361"/>
            <a:ext cx="4145872" cy="66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7F816664-3F3D-DBB8-6E1C-3871D2CCC9FA}"/>
              </a:ext>
            </a:extLst>
          </p:cNvPr>
          <p:cNvCxnSpPr/>
          <p:nvPr/>
        </p:nvCxnSpPr>
        <p:spPr>
          <a:xfrm flipH="1">
            <a:off x="3142695" y="2134361"/>
            <a:ext cx="1012055" cy="750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648C1A9-8078-B456-FBA8-07B63CB5E968}"/>
              </a:ext>
            </a:extLst>
          </p:cNvPr>
          <p:cNvCxnSpPr/>
          <p:nvPr/>
        </p:nvCxnSpPr>
        <p:spPr>
          <a:xfrm flipH="1">
            <a:off x="4286250" y="2201662"/>
            <a:ext cx="756267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2ED33D9-A3C0-E4CE-A028-475C4BE3AD1B}"/>
              </a:ext>
            </a:extLst>
          </p:cNvPr>
          <p:cNvCxnSpPr/>
          <p:nvPr/>
        </p:nvCxnSpPr>
        <p:spPr>
          <a:xfrm flipH="1">
            <a:off x="5424256" y="2201662"/>
            <a:ext cx="844720" cy="594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6E1A6056-CD8A-75C1-0E67-661D8349A59F}"/>
              </a:ext>
            </a:extLst>
          </p:cNvPr>
          <p:cNvCxnSpPr/>
          <p:nvPr/>
        </p:nvCxnSpPr>
        <p:spPr>
          <a:xfrm flipH="1">
            <a:off x="6462944" y="2201662"/>
            <a:ext cx="594804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3BF7F48A-9C79-57BF-7CDE-7F6DD804EB03}"/>
              </a:ext>
            </a:extLst>
          </p:cNvPr>
          <p:cNvCxnSpPr/>
          <p:nvPr/>
        </p:nvCxnSpPr>
        <p:spPr>
          <a:xfrm flipH="1">
            <a:off x="1926454" y="2134361"/>
            <a:ext cx="381740" cy="750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A573EB1D-A204-71C6-58CD-B15547661922}"/>
              </a:ext>
            </a:extLst>
          </p:cNvPr>
          <p:cNvSpPr txBox="1"/>
          <p:nvPr/>
        </p:nvSpPr>
        <p:spPr>
          <a:xfrm>
            <a:off x="692458" y="3577701"/>
            <a:ext cx="6596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The second order </a:t>
            </a:r>
            <a:r>
              <a:rPr lang="nl-BE" sz="2000" dirty="0" err="1"/>
              <a:t>differential</a:t>
            </a:r>
            <a:r>
              <a:rPr lang="nl-BE" sz="2000" dirty="0"/>
              <a:t> </a:t>
            </a:r>
            <a:r>
              <a:rPr lang="nl-BE" sz="2000" dirty="0" err="1"/>
              <a:t>equation</a:t>
            </a:r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replaced</a:t>
            </a:r>
            <a:r>
              <a:rPr lang="nl-BE" sz="2000" dirty="0"/>
              <a:t> </a:t>
            </a:r>
            <a:r>
              <a:rPr lang="nl-BE" sz="2000" dirty="0" err="1"/>
              <a:t>by</a:t>
            </a:r>
            <a:endParaRPr lang="nl-BE" sz="2000" dirty="0"/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B6F07720-6629-0B60-981E-249EEE775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46" y="4029185"/>
            <a:ext cx="6905625" cy="495300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A44CD5B4-BB07-2BF4-D121-D8E5A3FDF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62" y="4889261"/>
            <a:ext cx="6596109" cy="926726"/>
          </a:xfrm>
          <a:prstGeom prst="rect">
            <a:avLst/>
          </a:prstGeom>
        </p:spPr>
      </p:pic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1F5CBA52-06B8-66DE-213B-47BE0B5943B2}"/>
              </a:ext>
            </a:extLst>
          </p:cNvPr>
          <p:cNvCxnSpPr/>
          <p:nvPr/>
        </p:nvCxnSpPr>
        <p:spPr>
          <a:xfrm flipH="1">
            <a:off x="1828800" y="4429957"/>
            <a:ext cx="97654" cy="594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D2823A81-AC44-C527-9505-5128F80BBC0F}"/>
              </a:ext>
            </a:extLst>
          </p:cNvPr>
          <p:cNvCxnSpPr/>
          <p:nvPr/>
        </p:nvCxnSpPr>
        <p:spPr>
          <a:xfrm flipH="1">
            <a:off x="7629848" y="4524485"/>
            <a:ext cx="164238" cy="500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F97A809C-5778-B026-2719-596D37F284ED}"/>
              </a:ext>
            </a:extLst>
          </p:cNvPr>
          <p:cNvCxnSpPr/>
          <p:nvPr/>
        </p:nvCxnSpPr>
        <p:spPr>
          <a:xfrm>
            <a:off x="5846616" y="4429957"/>
            <a:ext cx="0" cy="70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332A335A-4268-2489-17EB-62CBC77DAC69}"/>
              </a:ext>
            </a:extLst>
          </p:cNvPr>
          <p:cNvCxnSpPr>
            <a:stCxn id="29" idx="2"/>
          </p:cNvCxnSpPr>
          <p:nvPr/>
        </p:nvCxnSpPr>
        <p:spPr>
          <a:xfrm flipH="1">
            <a:off x="4730658" y="4524485"/>
            <a:ext cx="1" cy="606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8F5248F6-EBF7-AFC6-C9D9-DB3BFEC9D99B}"/>
              </a:ext>
            </a:extLst>
          </p:cNvPr>
          <p:cNvCxnSpPr/>
          <p:nvPr/>
        </p:nvCxnSpPr>
        <p:spPr>
          <a:xfrm>
            <a:off x="3062796" y="4429957"/>
            <a:ext cx="79899" cy="594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06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State variable model</a:t>
            </a:r>
            <a:endParaRPr lang="nl-N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367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When </a:t>
                </a:r>
                <a:r>
                  <a:rPr lang="nl-BE" sz="2000" dirty="0" err="1"/>
                  <a:t>using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state variable model (of </a:t>
                </a:r>
                <a:r>
                  <a:rPr lang="nl-BE" sz="2000" dirty="0" err="1"/>
                  <a:t>linear</a:t>
                </a:r>
                <a:r>
                  <a:rPr lang="nl-BE" sz="2000" dirty="0"/>
                  <a:t> time-invariant systems), </a:t>
                </a:r>
                <a:r>
                  <a:rPr lang="nl-BE" sz="2000" dirty="0" err="1"/>
                  <a:t>generally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equations</a:t>
                </a:r>
                <a:r>
                  <a:rPr lang="nl-BE" sz="2000" dirty="0"/>
                  <a:t> are </a:t>
                </a:r>
                <a:r>
                  <a:rPr lang="nl-BE" sz="2000" dirty="0" err="1"/>
                  <a:t>written</a:t>
                </a:r>
                <a:r>
                  <a:rPr lang="nl-BE" sz="2000" dirty="0"/>
                  <a:t> in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form</a:t>
                </a:r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appropriate</a:t>
                </a:r>
                <a:r>
                  <a:rPr lang="nl-BE" sz="2000" dirty="0"/>
                  <a:t> matrices </a:t>
                </a:r>
                <a14:m>
                  <m:oMath xmlns:m="http://schemas.openxmlformats.org/officeDocument/2006/math">
                    <m:r>
                      <a:rPr lang="nl-BE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nl-BE" sz="2000" dirty="0"/>
                  <a:t>. </a:t>
                </a:r>
                <a:r>
                  <a:rPr lang="nl-BE" sz="2000" dirty="0" err="1"/>
                  <a:t>When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1" i="1" smtClean="0"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contains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states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r>
                  <a:rPr lang="nl-BE" sz="2000" dirty="0"/>
                  <a:t> matrix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𝑛𝑥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BE" sz="2000" dirty="0"/>
                  <a:t> matrix. 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When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considering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two</a:t>
                </a:r>
                <a:r>
                  <a:rPr lang="nl-BE" sz="2000" dirty="0"/>
                  <a:t> rolling </a:t>
                </a:r>
                <a:r>
                  <a:rPr lang="nl-BE" sz="2000" dirty="0" err="1"/>
                  <a:t>vehicles</a:t>
                </a:r>
                <a:r>
                  <a:rPr lang="nl-BE" sz="2000" dirty="0"/>
                  <a:t>,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nl-BE" sz="2000" dirty="0"/>
                  <a:t> and</a:t>
                </a:r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</p:txBody>
          </p:sp>
        </mc:Choice>
        <mc:Fallback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3677930"/>
              </a:xfrm>
              <a:prstGeom prst="rect">
                <a:avLst/>
              </a:prstGeom>
              <a:blipFill>
                <a:blip r:embed="rId2"/>
                <a:stretch>
                  <a:fillRect l="-740" t="-66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F4C473B9-72BE-CCFF-3018-69D27E1EF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00" y="2087900"/>
            <a:ext cx="2790825" cy="542925"/>
          </a:xfrm>
          <a:prstGeom prst="rect">
            <a:avLst/>
          </a:prstGeom>
        </p:spPr>
      </p:pic>
      <p:pic>
        <p:nvPicPr>
          <p:cNvPr id="12" name="Afbeelding 11" descr="Afbeelding met tafel&#10;&#10;Automatisch gegenereerde beschrijving">
            <a:extLst>
              <a:ext uri="{FF2B5EF4-FFF2-40B4-BE49-F238E27FC236}">
                <a16:creationId xmlns:a16="http://schemas.microsoft.com/office/drawing/2014/main" id="{C99178C2-43CC-B093-8BEA-5EE7936F5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63" y="3997569"/>
            <a:ext cx="3443842" cy="13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4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Spring-</a:t>
            </a:r>
            <a:r>
              <a:rPr lang="nl-BE" sz="3200" dirty="0" err="1"/>
              <a:t>mass</a:t>
            </a:r>
            <a:r>
              <a:rPr lang="nl-BE" sz="3200" dirty="0"/>
              <a:t>-damper system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A spring-</a:t>
            </a:r>
            <a:r>
              <a:rPr lang="nl-BE" sz="2000" dirty="0" err="1"/>
              <a:t>mass</a:t>
            </a:r>
            <a:r>
              <a:rPr lang="nl-BE" sz="2000" dirty="0"/>
              <a:t>-damper system is a </a:t>
            </a:r>
            <a:r>
              <a:rPr lang="nl-BE" sz="2000" dirty="0" err="1"/>
              <a:t>very</a:t>
            </a:r>
            <a:r>
              <a:rPr lang="nl-BE" sz="2000" dirty="0"/>
              <a:t> </a:t>
            </a:r>
            <a:r>
              <a:rPr lang="nl-BE" sz="2000" dirty="0" err="1"/>
              <a:t>typical</a:t>
            </a:r>
            <a:r>
              <a:rPr lang="nl-BE" sz="2000" dirty="0"/>
              <a:t> </a:t>
            </a:r>
            <a:r>
              <a:rPr lang="nl-BE" sz="2000" dirty="0" err="1"/>
              <a:t>example</a:t>
            </a:r>
            <a:r>
              <a:rPr lang="nl-BE" sz="2000" dirty="0"/>
              <a:t> of a system </a:t>
            </a:r>
            <a:r>
              <a:rPr lang="nl-BE" sz="2000" dirty="0" err="1"/>
              <a:t>which</a:t>
            </a:r>
            <a:r>
              <a:rPr lang="nl-BE" sz="2000" dirty="0"/>
              <a:t>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described</a:t>
            </a:r>
            <a:r>
              <a:rPr lang="nl-BE" sz="2000" dirty="0"/>
              <a:t>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b="1" dirty="0"/>
              <a:t>a second order </a:t>
            </a:r>
            <a:r>
              <a:rPr lang="nl-BE" sz="2000" b="1" dirty="0" err="1"/>
              <a:t>linear</a:t>
            </a:r>
            <a:r>
              <a:rPr lang="nl-BE" sz="2000" b="1" dirty="0"/>
              <a:t> </a:t>
            </a:r>
            <a:r>
              <a:rPr lang="nl-BE" sz="2000" b="1" dirty="0" err="1"/>
              <a:t>differential</a:t>
            </a:r>
            <a:r>
              <a:rPr lang="nl-BE" sz="2000" b="1" dirty="0"/>
              <a:t> </a:t>
            </a:r>
            <a:r>
              <a:rPr lang="nl-BE" sz="2000" b="1" dirty="0" err="1"/>
              <a:t>equation</a:t>
            </a:r>
            <a:r>
              <a:rPr lang="nl-BE" sz="2000" dirty="0"/>
              <a:t>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E28FF3-846A-ED17-E789-80642C650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79" y="2036592"/>
            <a:ext cx="5286375" cy="3038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600434F6-8EBC-09B0-2E17-C9676E214F0B}"/>
                  </a:ext>
                </a:extLst>
              </p:cNvPr>
              <p:cNvSpPr txBox="1"/>
              <p:nvPr/>
            </p:nvSpPr>
            <p:spPr>
              <a:xfrm>
                <a:off x="576000" y="2664455"/>
                <a:ext cx="4485523" cy="264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/>
                  <a:t>A force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applied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endParaRPr lang="nl-BE" sz="2000" dirty="0"/>
              </a:p>
              <a:p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implying</a:t>
                </a:r>
                <a:r>
                  <a:rPr lang="nl-BE" sz="2000" dirty="0"/>
                  <a:t> a</a:t>
                </a:r>
              </a:p>
              <a:p>
                <a:r>
                  <a:rPr lang="nl-BE" sz="2000" dirty="0"/>
                  <a:t>displacement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A spring has a spring constant</a:t>
                </a:r>
              </a:p>
              <a:p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notice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viscous</a:t>
                </a:r>
                <a:r>
                  <a:rPr lang="nl-BE" sz="2000" dirty="0"/>
                  <a:t> friction</a:t>
                </a:r>
              </a:p>
              <a:p>
                <a:r>
                  <a:rPr lang="nl-BE" sz="2000" dirty="0" err="1"/>
                  <a:t>coefficient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Based</a:t>
                </a:r>
                <a:r>
                  <a:rPr lang="nl-BE" sz="2000" dirty="0"/>
                  <a:t> on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second </a:t>
                </a:r>
                <a:r>
                  <a:rPr lang="nl-BE" sz="2000" b="1" dirty="0" err="1"/>
                  <a:t>law</a:t>
                </a:r>
                <a:r>
                  <a:rPr lang="nl-BE" sz="2000" b="1" dirty="0"/>
                  <a:t> of Newton</a:t>
                </a: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600434F6-8EBC-09B0-2E17-C9676E214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2664455"/>
                <a:ext cx="4485523" cy="2646878"/>
              </a:xfrm>
              <a:prstGeom prst="rect">
                <a:avLst/>
              </a:prstGeom>
              <a:blipFill>
                <a:blip r:embed="rId3"/>
                <a:stretch>
                  <a:fillRect l="-1359" t="-922" r="-679" b="-345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B728B45D-9AF1-F031-7CDC-0BD0D682E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3" y="5258460"/>
            <a:ext cx="3946500" cy="8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6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State variable model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considering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two</a:t>
            </a:r>
            <a:r>
              <a:rPr lang="nl-BE" sz="2000" dirty="0"/>
              <a:t> rolling </a:t>
            </a:r>
            <a:r>
              <a:rPr lang="nl-BE" sz="2000" dirty="0" err="1"/>
              <a:t>vehicles</a:t>
            </a:r>
            <a:r>
              <a:rPr lang="nl-BE" sz="2000" dirty="0"/>
              <a:t>,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general</a:t>
            </a:r>
            <a:r>
              <a:rPr lang="nl-BE" sz="2000" dirty="0"/>
              <a:t> </a:t>
            </a:r>
            <a:r>
              <a:rPr lang="nl-BE" sz="2000" dirty="0" err="1"/>
              <a:t>expression</a:t>
            </a:r>
            <a:endParaRPr lang="nl-BE" sz="2000" dirty="0"/>
          </a:p>
          <a:p>
            <a:endParaRPr lang="nl-BE" sz="2000" dirty="0"/>
          </a:p>
          <a:p>
            <a:endParaRPr lang="nl-BE" sz="1300" dirty="0"/>
          </a:p>
          <a:p>
            <a:r>
              <a:rPr lang="nl-BE" sz="2000" dirty="0" err="1"/>
              <a:t>equals</a:t>
            </a:r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F4C473B9-72BE-CCFF-3018-69D27E1EF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7" y="1686022"/>
            <a:ext cx="2790825" cy="542925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F8F1CADD-4DCA-C887-3370-B8378DC87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86" y="2583720"/>
            <a:ext cx="6125223" cy="164966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E3F9C00-D558-253A-B5CD-AEFCCBA51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93" y="4332303"/>
            <a:ext cx="6791308" cy="243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52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Spring-</a:t>
            </a:r>
            <a:r>
              <a:rPr lang="nl-BE" dirty="0" err="1"/>
              <a:t>mass</a:t>
            </a:r>
            <a:r>
              <a:rPr lang="nl-BE" dirty="0"/>
              <a:t>-damper system</a:t>
            </a:r>
          </a:p>
          <a:p>
            <a:pPr marL="0" indent="0">
              <a:buNone/>
            </a:pPr>
            <a:r>
              <a:rPr lang="nl-BE" dirty="0"/>
              <a:t>Second order system</a:t>
            </a:r>
          </a:p>
          <a:p>
            <a:pPr marL="0" indent="0">
              <a:buNone/>
            </a:pPr>
            <a:r>
              <a:rPr lang="nl-BE" dirty="0" err="1"/>
              <a:t>Two</a:t>
            </a:r>
            <a:r>
              <a:rPr lang="nl-BE" dirty="0"/>
              <a:t> rolling </a:t>
            </a:r>
            <a:r>
              <a:rPr lang="nl-BE" dirty="0" err="1"/>
              <a:t>vehicles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State variable model</a:t>
            </a:r>
          </a:p>
          <a:p>
            <a:pPr marL="0" indent="0">
              <a:buNone/>
            </a:pPr>
            <a:r>
              <a:rPr lang="nl-BE" b="1" dirty="0"/>
              <a:t>State variable model: Laplace</a:t>
            </a:r>
          </a:p>
          <a:p>
            <a:pPr marL="0" indent="0">
              <a:buNone/>
            </a:pPr>
            <a:r>
              <a:rPr lang="nl-BE" dirty="0" err="1"/>
              <a:t>Two</a:t>
            </a:r>
            <a:r>
              <a:rPr lang="nl-BE" dirty="0"/>
              <a:t> rolling </a:t>
            </a:r>
            <a:r>
              <a:rPr lang="nl-BE" dirty="0" err="1"/>
              <a:t>vehicles</a:t>
            </a:r>
            <a:r>
              <a:rPr lang="nl-BE" dirty="0"/>
              <a:t>: </a:t>
            </a:r>
            <a:r>
              <a:rPr lang="nl-BE" dirty="0" err="1"/>
              <a:t>example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57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State variable model: Laplace</a:t>
            </a:r>
            <a:endParaRPr lang="nl-NL" sz="3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785C810-BE7A-E3F7-390C-0FCB30C00232}"/>
              </a:ext>
            </a:extLst>
          </p:cNvPr>
          <p:cNvSpPr txBox="1"/>
          <p:nvPr/>
        </p:nvSpPr>
        <p:spPr>
          <a:xfrm>
            <a:off x="575999" y="1278894"/>
            <a:ext cx="82361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taking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Laplace </a:t>
            </a:r>
            <a:r>
              <a:rPr lang="nl-BE" sz="2000" dirty="0" err="1"/>
              <a:t>transform</a:t>
            </a:r>
            <a:r>
              <a:rPr lang="nl-BE" sz="2000" dirty="0"/>
              <a:t> of</a:t>
            </a:r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 err="1"/>
              <a:t>one</a:t>
            </a:r>
            <a:r>
              <a:rPr lang="nl-BE" sz="2000" dirty="0"/>
              <a:t> </a:t>
            </a:r>
            <a:r>
              <a:rPr lang="nl-BE" sz="2000" dirty="0" err="1"/>
              <a:t>obtains</a:t>
            </a:r>
            <a:r>
              <a:rPr lang="nl-BE" sz="2000" dirty="0"/>
              <a:t> </a:t>
            </a:r>
            <a:r>
              <a:rPr lang="nl-BE" sz="2000" dirty="0" err="1"/>
              <a:t>that</a:t>
            </a:r>
            <a:r>
              <a:rPr lang="nl-BE" sz="2000" dirty="0"/>
              <a:t> </a:t>
            </a:r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solving</a:t>
            </a:r>
            <a:r>
              <a:rPr lang="nl-BE" sz="2000" dirty="0"/>
              <a:t> </a:t>
            </a:r>
            <a:r>
              <a:rPr lang="nl-BE" sz="2000" dirty="0" err="1"/>
              <a:t>this</a:t>
            </a:r>
            <a:r>
              <a:rPr lang="nl-BE" sz="2000" dirty="0"/>
              <a:t> set of </a:t>
            </a:r>
            <a:r>
              <a:rPr lang="nl-BE" sz="2000" dirty="0" err="1"/>
              <a:t>algebraic</a:t>
            </a:r>
            <a:r>
              <a:rPr lang="nl-BE" sz="2000" dirty="0"/>
              <a:t> </a:t>
            </a:r>
            <a:r>
              <a:rPr lang="nl-BE" sz="2000" dirty="0" err="1"/>
              <a:t>equations</a:t>
            </a:r>
            <a:r>
              <a:rPr lang="nl-BE" sz="2000" dirty="0"/>
              <a:t>, </a:t>
            </a:r>
            <a:r>
              <a:rPr lang="nl-BE" sz="2000" dirty="0" err="1"/>
              <a:t>the</a:t>
            </a:r>
            <a:r>
              <a:rPr lang="nl-BE" sz="2000" dirty="0"/>
              <a:t> solution in </a:t>
            </a:r>
            <a:r>
              <a:rPr lang="nl-BE" sz="2000" dirty="0" err="1"/>
              <a:t>the</a:t>
            </a:r>
            <a:r>
              <a:rPr lang="nl-BE" sz="2000" dirty="0"/>
              <a:t> Laplace domain </a:t>
            </a:r>
            <a:r>
              <a:rPr lang="nl-BE" sz="2000" dirty="0" err="1"/>
              <a:t>equals</a:t>
            </a:r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taking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inverse Laplace </a:t>
            </a:r>
            <a:r>
              <a:rPr lang="nl-BE" sz="2000" dirty="0" err="1"/>
              <a:t>transform</a:t>
            </a:r>
            <a:r>
              <a:rPr lang="nl-BE" sz="2000" dirty="0"/>
              <a:t>, </a:t>
            </a:r>
            <a:r>
              <a:rPr lang="nl-BE" sz="2000" dirty="0" err="1"/>
              <a:t>the</a:t>
            </a:r>
            <a:r>
              <a:rPr lang="nl-BE" sz="2000" dirty="0"/>
              <a:t> solution in </a:t>
            </a:r>
            <a:r>
              <a:rPr lang="nl-BE" sz="2000" dirty="0" err="1"/>
              <a:t>the</a:t>
            </a:r>
            <a:r>
              <a:rPr lang="nl-BE" sz="2000" dirty="0"/>
              <a:t> time-domain </a:t>
            </a:r>
            <a:r>
              <a:rPr lang="nl-BE" sz="2000" dirty="0" err="1"/>
              <a:t>equals</a:t>
            </a:r>
            <a:endParaRPr lang="nl-BE" sz="2000" dirty="0"/>
          </a:p>
          <a:p>
            <a:endParaRPr lang="nl-BE" sz="2000" dirty="0"/>
          </a:p>
          <a:p>
            <a:endParaRPr lang="nl-BE" sz="20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67A40E1-408F-8C13-95AB-803A3AFAA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08" y="1713066"/>
            <a:ext cx="2619375" cy="4667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A00C77A-C89C-9002-CDA9-F6A38200C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2617998"/>
            <a:ext cx="3743325" cy="3905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7E7B6B1-30DB-FAD6-27A5-43B3EFD7E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3795192"/>
            <a:ext cx="4752975" cy="552450"/>
          </a:xfrm>
          <a:prstGeom prst="rect">
            <a:avLst/>
          </a:prstGeom>
        </p:spPr>
      </p:pic>
      <p:pic>
        <p:nvPicPr>
          <p:cNvPr id="17" name="Afbeelding 1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F5FBF43-C1C2-4178-243D-1F390678EC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4" y="4877543"/>
            <a:ext cx="44005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03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pPr/>
              <a:t>33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State variable model: Laplace</a:t>
            </a:r>
            <a:endParaRPr lang="nl-NL" sz="3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785C810-BE7A-E3F7-390C-0FCB30C00232}"/>
              </a:ext>
            </a:extLst>
          </p:cNvPr>
          <p:cNvSpPr txBox="1"/>
          <p:nvPr/>
        </p:nvSpPr>
        <p:spPr>
          <a:xfrm>
            <a:off x="575999" y="1278894"/>
            <a:ext cx="8236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As </a:t>
            </a:r>
            <a:r>
              <a:rPr lang="nl-BE" sz="2000" dirty="0" err="1"/>
              <a:t>already</a:t>
            </a:r>
            <a:r>
              <a:rPr lang="nl-BE" sz="2000" dirty="0"/>
              <a:t> </a:t>
            </a:r>
            <a:r>
              <a:rPr lang="nl-BE" sz="2000" dirty="0" err="1"/>
              <a:t>stated</a:t>
            </a:r>
            <a:r>
              <a:rPr lang="nl-BE" sz="2000" dirty="0"/>
              <a:t>, </a:t>
            </a:r>
            <a:r>
              <a:rPr lang="nl-BE" sz="2000" dirty="0" err="1"/>
              <a:t>starting</a:t>
            </a:r>
            <a:r>
              <a:rPr lang="nl-BE" sz="2000" dirty="0"/>
              <a:t> </a:t>
            </a:r>
            <a:r>
              <a:rPr lang="nl-BE" sz="2000" dirty="0" err="1"/>
              <a:t>from</a:t>
            </a:r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 err="1"/>
              <a:t>one</a:t>
            </a:r>
            <a:r>
              <a:rPr lang="nl-BE" sz="2000" dirty="0"/>
              <a:t> </a:t>
            </a:r>
            <a:r>
              <a:rPr lang="nl-BE" sz="2000" dirty="0" err="1"/>
              <a:t>obtains</a:t>
            </a:r>
            <a:r>
              <a:rPr lang="nl-BE" sz="2000" dirty="0"/>
              <a:t> </a:t>
            </a:r>
            <a:r>
              <a:rPr lang="nl-BE" sz="2000" dirty="0" err="1"/>
              <a:t>that</a:t>
            </a:r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/>
              <a:t>The matrix </a:t>
            </a:r>
            <a:r>
              <a:rPr lang="nl-BE" sz="2000" dirty="0" err="1"/>
              <a:t>exponential</a:t>
            </a:r>
            <a:r>
              <a:rPr lang="nl-BE" sz="2000" dirty="0"/>
              <a:t> </a:t>
            </a:r>
            <a:r>
              <a:rPr lang="nl-BE" sz="2000" dirty="0" err="1"/>
              <a:t>function</a:t>
            </a:r>
            <a:r>
              <a:rPr lang="nl-BE" sz="2000" dirty="0"/>
              <a:t>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calculated as </a:t>
            </a:r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67A40E1-408F-8C13-95AB-803A3AFAA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08" y="1713066"/>
            <a:ext cx="2619375" cy="466725"/>
          </a:xfrm>
          <a:prstGeom prst="rect">
            <a:avLst/>
          </a:prstGeom>
        </p:spPr>
      </p:pic>
      <p:pic>
        <p:nvPicPr>
          <p:cNvPr id="17" name="Afbeelding 1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F5FBF43-C1C2-4178-243D-1F390678E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2556166"/>
            <a:ext cx="4400550" cy="914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7822B31-D84C-8051-4376-3983AEDC7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7" y="3846941"/>
            <a:ext cx="5639679" cy="109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50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Spring-</a:t>
            </a:r>
            <a:r>
              <a:rPr lang="nl-BE" dirty="0" err="1"/>
              <a:t>mass</a:t>
            </a:r>
            <a:r>
              <a:rPr lang="nl-BE" dirty="0"/>
              <a:t>-damper system</a:t>
            </a:r>
          </a:p>
          <a:p>
            <a:pPr marL="0" indent="0">
              <a:buNone/>
            </a:pPr>
            <a:r>
              <a:rPr lang="nl-BE" dirty="0"/>
              <a:t>Second order system</a:t>
            </a:r>
          </a:p>
          <a:p>
            <a:pPr marL="0" indent="0">
              <a:buNone/>
            </a:pPr>
            <a:r>
              <a:rPr lang="nl-BE" dirty="0" err="1"/>
              <a:t>Two</a:t>
            </a:r>
            <a:r>
              <a:rPr lang="nl-BE" dirty="0"/>
              <a:t> rolling </a:t>
            </a:r>
            <a:r>
              <a:rPr lang="nl-BE" dirty="0" err="1"/>
              <a:t>vehicles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State variable model</a:t>
            </a:r>
          </a:p>
          <a:p>
            <a:pPr marL="0" indent="0">
              <a:buNone/>
            </a:pPr>
            <a:r>
              <a:rPr lang="nl-BE" dirty="0"/>
              <a:t>State variable model: Laplace</a:t>
            </a:r>
          </a:p>
          <a:p>
            <a:pPr marL="0" indent="0">
              <a:buNone/>
            </a:pPr>
            <a:r>
              <a:rPr lang="nl-BE" b="1" dirty="0" err="1"/>
              <a:t>Two</a:t>
            </a:r>
            <a:r>
              <a:rPr lang="nl-BE" b="1" dirty="0"/>
              <a:t> rolling </a:t>
            </a:r>
            <a:r>
              <a:rPr lang="nl-BE" b="1" dirty="0" err="1"/>
              <a:t>vehicles</a:t>
            </a:r>
            <a:r>
              <a:rPr lang="nl-BE" b="1" dirty="0"/>
              <a:t>: </a:t>
            </a:r>
            <a:r>
              <a:rPr lang="nl-BE" b="1" dirty="0" err="1"/>
              <a:t>example</a:t>
            </a:r>
            <a:endParaRPr lang="nl-BE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82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35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Two</a:t>
            </a:r>
            <a:r>
              <a:rPr lang="nl-BE" sz="3200" dirty="0"/>
              <a:t> rolling </a:t>
            </a:r>
            <a:r>
              <a:rPr lang="nl-BE" sz="3200" dirty="0" err="1"/>
              <a:t>vehicles</a:t>
            </a:r>
            <a:r>
              <a:rPr lang="nl-BE" sz="3200" dirty="0"/>
              <a:t>: </a:t>
            </a:r>
            <a:r>
              <a:rPr lang="nl-BE" sz="3200" dirty="0" err="1"/>
              <a:t>example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Consider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system </a:t>
            </a:r>
            <a:r>
              <a:rPr lang="nl-BE" sz="2000" dirty="0" err="1"/>
              <a:t>with</a:t>
            </a:r>
            <a:r>
              <a:rPr lang="nl-BE" sz="2000" dirty="0"/>
              <a:t> </a:t>
            </a:r>
            <a:r>
              <a:rPr lang="nl-BE" sz="2000" dirty="0" err="1"/>
              <a:t>two</a:t>
            </a:r>
            <a:r>
              <a:rPr lang="nl-BE" sz="2000" dirty="0"/>
              <a:t> rolling </a:t>
            </a:r>
            <a:r>
              <a:rPr lang="nl-BE" sz="2000" dirty="0" err="1"/>
              <a:t>vehicles</a:t>
            </a:r>
            <a:r>
              <a:rPr lang="nl-BE" sz="2000" dirty="0"/>
              <a:t>.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C9FED6A5-DE1C-7424-B249-8104365BC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4" y="1838626"/>
            <a:ext cx="8416031" cy="1366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47F5BBAE-E36E-E263-03C8-A793EAAF57A9}"/>
                  </a:ext>
                </a:extLst>
              </p:cNvPr>
              <p:cNvSpPr txBox="1"/>
              <p:nvPr/>
            </p:nvSpPr>
            <p:spPr>
              <a:xfrm>
                <a:off x="1526958" y="3321694"/>
                <a:ext cx="7491090" cy="1723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b="1" dirty="0"/>
                  <a:t>MATLAB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used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calculate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behaviour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two</a:t>
                </a:r>
                <a:endParaRPr lang="nl-BE" sz="2000" dirty="0"/>
              </a:p>
              <a:p>
                <a:r>
                  <a:rPr lang="nl-BE" sz="2000" dirty="0"/>
                  <a:t>rolling </a:t>
                </a:r>
                <a:r>
                  <a:rPr lang="nl-BE" sz="2000" dirty="0" err="1"/>
                  <a:t>vehicles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In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present </a:t>
                </a:r>
                <a:r>
                  <a:rPr lang="nl-BE" sz="2000" dirty="0" err="1"/>
                  <a:t>example</a:t>
                </a:r>
                <a:r>
                  <a:rPr lang="nl-BE" sz="2000" dirty="0"/>
                  <a:t>, no external force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has been </a:t>
                </a:r>
                <a:r>
                  <a:rPr lang="nl-BE" sz="2000" dirty="0" err="1"/>
                  <a:t>applied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The </a:t>
                </a:r>
                <a:r>
                  <a:rPr lang="nl-BE" sz="2000" dirty="0" err="1"/>
                  <a:t>behaviour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due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initial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condition</a:t>
                </a:r>
                <a:r>
                  <a:rPr lang="nl-BE" sz="2000" dirty="0"/>
                  <a:t> has been calculated.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47F5BBAE-E36E-E263-03C8-A793EAAF5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958" y="3321694"/>
                <a:ext cx="7491090" cy="1723549"/>
              </a:xfrm>
              <a:prstGeom prst="rect">
                <a:avLst/>
              </a:prstGeom>
              <a:blipFill>
                <a:blip r:embed="rId3"/>
                <a:stretch>
                  <a:fillRect l="-814" t="-1767" b="-565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Afbeelding 11">
            <a:extLst>
              <a:ext uri="{FF2B5EF4-FFF2-40B4-BE49-F238E27FC236}">
                <a16:creationId xmlns:a16="http://schemas.microsoft.com/office/drawing/2014/main" id="{63BDA75F-22D3-D011-DAA5-DF91C997A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2" y="5228948"/>
            <a:ext cx="4221544" cy="151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12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36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Two</a:t>
            </a:r>
            <a:r>
              <a:rPr lang="nl-BE" sz="3200" dirty="0"/>
              <a:t> rolling </a:t>
            </a:r>
            <a:r>
              <a:rPr lang="nl-BE" sz="3200" dirty="0" err="1"/>
              <a:t>vehicles</a:t>
            </a:r>
            <a:r>
              <a:rPr lang="nl-BE" sz="3200" dirty="0"/>
              <a:t>: </a:t>
            </a:r>
            <a:r>
              <a:rPr lang="nl-BE" sz="3200" dirty="0" err="1"/>
              <a:t>example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/>
              <a:t>The </a:t>
            </a:r>
            <a:r>
              <a:rPr lang="nl-BE" sz="2000" b="1" dirty="0" err="1"/>
              <a:t>position</a:t>
            </a:r>
            <a:r>
              <a:rPr lang="nl-BE" sz="2000" b="1" dirty="0"/>
              <a:t> of vehicle 1</a:t>
            </a:r>
            <a:r>
              <a:rPr lang="nl-BE" sz="2000" dirty="0"/>
              <a:t>: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FB5999D-B53A-DAF2-370C-E0D3E88B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5" y="1711685"/>
            <a:ext cx="7479622" cy="396621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0180FC2-2D32-AA02-CD0B-1187A44C1939}"/>
              </a:ext>
            </a:extLst>
          </p:cNvPr>
          <p:cNvSpPr txBox="1"/>
          <p:nvPr/>
        </p:nvSpPr>
        <p:spPr>
          <a:xfrm>
            <a:off x="410122" y="190010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position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FEF1CCE-3A38-6F24-7AEE-E09AC9E379CC}"/>
              </a:ext>
            </a:extLst>
          </p:cNvPr>
          <p:cNvSpPr txBox="1"/>
          <p:nvPr/>
        </p:nvSpPr>
        <p:spPr>
          <a:xfrm>
            <a:off x="7511262" y="553529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time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D0FA38F-0348-9F7A-CCEB-A3CC55AF4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" y="5526421"/>
            <a:ext cx="3531648" cy="1266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555AA63-75E3-74D9-DB2F-296AB1630A53}"/>
                  </a:ext>
                </a:extLst>
              </p:cNvPr>
              <p:cNvSpPr txBox="1"/>
              <p:nvPr/>
            </p:nvSpPr>
            <p:spPr>
              <a:xfrm>
                <a:off x="3471169" y="2512381"/>
                <a:ext cx="41976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goes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zero as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nl-BE" sz="2000" dirty="0"/>
                  <a:t>.</a:t>
                </a: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555AA63-75E3-74D9-DB2F-296AB1630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169" y="2512381"/>
                <a:ext cx="4197688" cy="400110"/>
              </a:xfrm>
              <a:prstGeom prst="rect">
                <a:avLst/>
              </a:prstGeom>
              <a:blipFill>
                <a:blip r:embed="rId4"/>
                <a:stretch>
                  <a:fillRect t="-6061" r="-581" b="-272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018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Two</a:t>
            </a:r>
            <a:r>
              <a:rPr lang="nl-BE" sz="3200" dirty="0"/>
              <a:t> rolling </a:t>
            </a:r>
            <a:r>
              <a:rPr lang="nl-BE" sz="3200" dirty="0" err="1"/>
              <a:t>vehicles</a:t>
            </a:r>
            <a:r>
              <a:rPr lang="nl-BE" sz="3200" dirty="0"/>
              <a:t>: </a:t>
            </a:r>
            <a:r>
              <a:rPr lang="nl-BE" sz="3200" dirty="0" err="1"/>
              <a:t>example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/>
              <a:t>The </a:t>
            </a:r>
            <a:r>
              <a:rPr lang="nl-BE" sz="2000" b="1" dirty="0" err="1"/>
              <a:t>position</a:t>
            </a:r>
            <a:r>
              <a:rPr lang="nl-BE" sz="2000" b="1" dirty="0"/>
              <a:t> of vehicle 1</a:t>
            </a:r>
            <a:r>
              <a:rPr lang="nl-BE" sz="2000" dirty="0"/>
              <a:t>: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FB5999D-B53A-DAF2-370C-E0D3E88B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02" y="3733958"/>
            <a:ext cx="5655058" cy="2998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80180FC2-2D32-AA02-CD0B-1187A44C1939}"/>
                  </a:ext>
                </a:extLst>
              </p:cNvPr>
              <p:cNvSpPr txBox="1"/>
              <p:nvPr/>
            </p:nvSpPr>
            <p:spPr>
              <a:xfrm>
                <a:off x="229470" y="1902687"/>
                <a:ext cx="8158965" cy="183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/>
                  <a:t>Initially, energy has been stored in</a:t>
                </a:r>
              </a:p>
              <a:p>
                <a:r>
                  <a:rPr lang="nl-BE" sz="2000" dirty="0"/>
                  <a:t>spring 1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spring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000" dirty="0"/>
                  <a:t> due</a:t>
                </a:r>
              </a:p>
              <a:p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initial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condition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Losses occur </a:t>
                </a:r>
                <a:r>
                  <a:rPr lang="nl-BE" sz="2000" dirty="0" err="1"/>
                  <a:t>due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dampers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damping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coefficients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000" dirty="0"/>
                  <a:t>.</a:t>
                </a:r>
              </a:p>
              <a:p>
                <a:r>
                  <a:rPr lang="nl-BE" sz="2000" dirty="0" err="1"/>
                  <a:t>This</a:t>
                </a:r>
                <a:r>
                  <a:rPr lang="nl-BE" sz="2000" dirty="0"/>
                  <a:t> leads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a </a:t>
                </a:r>
                <a:r>
                  <a:rPr lang="nl-BE" sz="2000" b="1" dirty="0" err="1"/>
                  <a:t>damped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oscillatory</a:t>
                </a:r>
                <a:r>
                  <a:rPr lang="nl-BE" sz="2000" b="1" dirty="0"/>
                  <a:t> motion</a:t>
                </a:r>
                <a:r>
                  <a:rPr lang="nl-BE" sz="2000" dirty="0"/>
                  <a:t>.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80180FC2-2D32-AA02-CD0B-1187A44C1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70" y="1902687"/>
                <a:ext cx="8158965" cy="1831271"/>
              </a:xfrm>
              <a:prstGeom prst="rect">
                <a:avLst/>
              </a:prstGeom>
              <a:blipFill>
                <a:blip r:embed="rId3"/>
                <a:stretch>
                  <a:fillRect l="-822" t="-1329" b="-498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Afbeelding 11">
            <a:extLst>
              <a:ext uri="{FF2B5EF4-FFF2-40B4-BE49-F238E27FC236}">
                <a16:creationId xmlns:a16="http://schemas.microsoft.com/office/drawing/2014/main" id="{8D0FA38F-0348-9F7A-CCEB-A3CC55AF4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77" y="1036437"/>
            <a:ext cx="4512269" cy="1617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555AA63-75E3-74D9-DB2F-296AB1630A53}"/>
                  </a:ext>
                </a:extLst>
              </p:cNvPr>
              <p:cNvSpPr txBox="1"/>
              <p:nvPr/>
            </p:nvSpPr>
            <p:spPr>
              <a:xfrm>
                <a:off x="4755510" y="4228130"/>
                <a:ext cx="3802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dirty="0"/>
                  <a:t> </a:t>
                </a:r>
                <a:r>
                  <a:rPr lang="nl-BE" dirty="0" err="1"/>
                  <a:t>goes</a:t>
                </a:r>
                <a:r>
                  <a:rPr lang="nl-BE" dirty="0"/>
                  <a:t> </a:t>
                </a:r>
                <a:r>
                  <a:rPr lang="nl-BE" dirty="0" err="1"/>
                  <a:t>to</a:t>
                </a:r>
                <a:r>
                  <a:rPr lang="nl-BE" dirty="0"/>
                  <a:t> zero as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nl-BE" dirty="0"/>
                  <a:t>.</a:t>
                </a: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555AA63-75E3-74D9-DB2F-296AB1630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510" y="4228130"/>
                <a:ext cx="3802003" cy="369332"/>
              </a:xfrm>
              <a:prstGeom prst="rect">
                <a:avLst/>
              </a:prstGeom>
              <a:blipFill>
                <a:blip r:embed="rId5"/>
                <a:stretch>
                  <a:fillRect t="-10000" r="-481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079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38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Two</a:t>
            </a:r>
            <a:r>
              <a:rPr lang="nl-BE" sz="3200" dirty="0"/>
              <a:t> rolling </a:t>
            </a:r>
            <a:r>
              <a:rPr lang="nl-BE" sz="3200" dirty="0" err="1"/>
              <a:t>vehicles</a:t>
            </a:r>
            <a:r>
              <a:rPr lang="nl-BE" sz="3200" dirty="0"/>
              <a:t>: </a:t>
            </a:r>
            <a:r>
              <a:rPr lang="nl-BE" sz="3200" dirty="0" err="1"/>
              <a:t>example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/>
              <a:t>The </a:t>
            </a:r>
            <a:r>
              <a:rPr lang="nl-BE" sz="2000" b="1" dirty="0" err="1"/>
              <a:t>position</a:t>
            </a:r>
            <a:r>
              <a:rPr lang="nl-BE" sz="2000" b="1" dirty="0"/>
              <a:t> of vehicle 2</a:t>
            </a:r>
            <a:r>
              <a:rPr lang="nl-BE" sz="2000" dirty="0"/>
              <a:t>: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D0FA38F-0348-9F7A-CCEB-A3CC55AF4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" y="5526421"/>
            <a:ext cx="3531648" cy="126636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48B4543-607B-5C5B-9D45-C7A20BFDD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77" y="1724962"/>
            <a:ext cx="7213405" cy="367154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0180FC2-2D32-AA02-CD0B-1187A44C1939}"/>
              </a:ext>
            </a:extLst>
          </p:cNvPr>
          <p:cNvSpPr txBox="1"/>
          <p:nvPr/>
        </p:nvSpPr>
        <p:spPr>
          <a:xfrm>
            <a:off x="876510" y="196224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position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FEF1CCE-3A38-6F24-7AEE-E09AC9E379CC}"/>
              </a:ext>
            </a:extLst>
          </p:cNvPr>
          <p:cNvSpPr txBox="1"/>
          <p:nvPr/>
        </p:nvSpPr>
        <p:spPr>
          <a:xfrm>
            <a:off x="8128474" y="537437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555AA63-75E3-74D9-DB2F-296AB1630A53}"/>
                  </a:ext>
                </a:extLst>
              </p:cNvPr>
              <p:cNvSpPr txBox="1"/>
              <p:nvPr/>
            </p:nvSpPr>
            <p:spPr>
              <a:xfrm>
                <a:off x="4286250" y="2221452"/>
                <a:ext cx="42655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b="0" dirty="0"/>
                  <a:t>q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goes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zero as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nl-BE" sz="2000" dirty="0"/>
                  <a:t>.</a:t>
                </a: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555AA63-75E3-74D9-DB2F-296AB1630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0" y="2221452"/>
                <a:ext cx="4265527" cy="400110"/>
              </a:xfrm>
              <a:prstGeom prst="rect">
                <a:avLst/>
              </a:prstGeom>
              <a:blipFill>
                <a:blip r:embed="rId4"/>
                <a:stretch>
                  <a:fillRect l="-1429" t="-6061" b="-272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065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39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Two</a:t>
            </a:r>
            <a:r>
              <a:rPr lang="nl-BE" sz="3200" dirty="0"/>
              <a:t> rolling </a:t>
            </a:r>
            <a:r>
              <a:rPr lang="nl-BE" sz="3200" dirty="0" err="1"/>
              <a:t>vehicles</a:t>
            </a:r>
            <a:r>
              <a:rPr lang="nl-BE" sz="3200" dirty="0"/>
              <a:t>: </a:t>
            </a:r>
            <a:r>
              <a:rPr lang="nl-BE" sz="3200" dirty="0" err="1"/>
              <a:t>example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/>
              <a:t>The </a:t>
            </a:r>
            <a:r>
              <a:rPr lang="nl-BE" sz="2000" b="1" dirty="0" err="1"/>
              <a:t>position</a:t>
            </a:r>
            <a:r>
              <a:rPr lang="nl-BE" sz="2000" b="1" dirty="0"/>
              <a:t> of vehicle 1</a:t>
            </a:r>
            <a:r>
              <a:rPr lang="nl-BE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80180FC2-2D32-AA02-CD0B-1187A44C1939}"/>
                  </a:ext>
                </a:extLst>
              </p:cNvPr>
              <p:cNvSpPr txBox="1"/>
              <p:nvPr/>
            </p:nvSpPr>
            <p:spPr>
              <a:xfrm>
                <a:off x="229470" y="1902687"/>
                <a:ext cx="8158965" cy="183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/>
                  <a:t>Initially, energy has been stored in</a:t>
                </a:r>
              </a:p>
              <a:p>
                <a:r>
                  <a:rPr lang="nl-BE" sz="2000" dirty="0"/>
                  <a:t>spring 1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spring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000" dirty="0"/>
                  <a:t> due</a:t>
                </a:r>
              </a:p>
              <a:p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initial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condition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Losses occur </a:t>
                </a:r>
                <a:r>
                  <a:rPr lang="nl-BE" sz="2000" dirty="0" err="1"/>
                  <a:t>due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dampers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damping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coefficients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000" dirty="0"/>
                  <a:t>.</a:t>
                </a:r>
              </a:p>
              <a:p>
                <a:r>
                  <a:rPr lang="nl-BE" sz="2000" dirty="0" err="1"/>
                  <a:t>This</a:t>
                </a:r>
                <a:r>
                  <a:rPr lang="nl-BE" sz="2000" dirty="0"/>
                  <a:t> leads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a </a:t>
                </a:r>
                <a:r>
                  <a:rPr lang="nl-BE" sz="2000" b="1" dirty="0" err="1"/>
                  <a:t>damped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oscillatory</a:t>
                </a:r>
                <a:r>
                  <a:rPr lang="nl-BE" sz="2000" b="1" dirty="0"/>
                  <a:t> motion</a:t>
                </a:r>
                <a:r>
                  <a:rPr lang="nl-BE" sz="2000" dirty="0"/>
                  <a:t>.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80180FC2-2D32-AA02-CD0B-1187A44C1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70" y="1902687"/>
                <a:ext cx="8158965" cy="1831271"/>
              </a:xfrm>
              <a:prstGeom prst="rect">
                <a:avLst/>
              </a:prstGeom>
              <a:blipFill>
                <a:blip r:embed="rId2"/>
                <a:stretch>
                  <a:fillRect l="-822" t="-1329" b="-498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Afbeelding 11">
            <a:extLst>
              <a:ext uri="{FF2B5EF4-FFF2-40B4-BE49-F238E27FC236}">
                <a16:creationId xmlns:a16="http://schemas.microsoft.com/office/drawing/2014/main" id="{8D0FA38F-0348-9F7A-CCEB-A3CC55AF4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77" y="1036437"/>
            <a:ext cx="4512269" cy="161798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4C2239B-707C-9E26-09F4-8B77257A8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18" y="3733958"/>
            <a:ext cx="6014732" cy="3061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555AA63-75E3-74D9-DB2F-296AB1630A53}"/>
                  </a:ext>
                </a:extLst>
              </p:cNvPr>
              <p:cNvSpPr txBox="1"/>
              <p:nvPr/>
            </p:nvSpPr>
            <p:spPr>
              <a:xfrm>
                <a:off x="4838483" y="4083979"/>
                <a:ext cx="3864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="0" dirty="0"/>
                  <a:t>q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dirty="0"/>
                  <a:t> </a:t>
                </a:r>
                <a:r>
                  <a:rPr lang="nl-BE" dirty="0" err="1"/>
                  <a:t>goes</a:t>
                </a:r>
                <a:r>
                  <a:rPr lang="nl-BE" dirty="0"/>
                  <a:t> </a:t>
                </a:r>
                <a:r>
                  <a:rPr lang="nl-BE" dirty="0" err="1"/>
                  <a:t>to</a:t>
                </a:r>
                <a:r>
                  <a:rPr lang="nl-BE" dirty="0"/>
                  <a:t> zero as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nl-BE" dirty="0"/>
                  <a:t>.</a:t>
                </a: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555AA63-75E3-74D9-DB2F-296AB1630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483" y="4083979"/>
                <a:ext cx="3864456" cy="369332"/>
              </a:xfrm>
              <a:prstGeom prst="rect">
                <a:avLst/>
              </a:prstGeom>
              <a:blipFill>
                <a:blip r:embed="rId5"/>
                <a:stretch>
                  <a:fillRect l="-1420" t="-9836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DC171632-6494-F4C6-FA85-DC44545196D4}"/>
                  </a:ext>
                </a:extLst>
              </p:cNvPr>
              <p:cNvSpPr txBox="1"/>
              <p:nvPr/>
            </p:nvSpPr>
            <p:spPr>
              <a:xfrm>
                <a:off x="229470" y="4268645"/>
                <a:ext cx="235340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/>
                  <a:t>Initial </a:t>
                </a:r>
                <a:r>
                  <a:rPr lang="nl-BE" sz="2000" dirty="0" err="1"/>
                  <a:t>condition</a:t>
                </a:r>
                <a:r>
                  <a:rPr lang="nl-BE" sz="20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DC171632-6494-F4C6-FA85-DC4454519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70" y="4268645"/>
                <a:ext cx="2353401" cy="707886"/>
              </a:xfrm>
              <a:prstGeom prst="rect">
                <a:avLst/>
              </a:prstGeom>
              <a:blipFill>
                <a:blip r:embed="rId6"/>
                <a:stretch>
                  <a:fillRect l="-2850" t="-3448" b="-603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06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Spring-</a:t>
            </a:r>
            <a:r>
              <a:rPr lang="nl-BE" sz="3200" dirty="0" err="1"/>
              <a:t>mass</a:t>
            </a:r>
            <a:r>
              <a:rPr lang="nl-BE" sz="3200" dirty="0"/>
              <a:t>-damper system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using</a:t>
            </a:r>
            <a:r>
              <a:rPr lang="nl-BE" sz="2000" dirty="0"/>
              <a:t> a </a:t>
            </a:r>
            <a:r>
              <a:rPr lang="nl-BE" sz="2000" b="1" dirty="0"/>
              <a:t>Laplace </a:t>
            </a:r>
            <a:r>
              <a:rPr lang="nl-BE" sz="2000" b="1" dirty="0" err="1"/>
              <a:t>transform</a:t>
            </a:r>
            <a:r>
              <a:rPr lang="nl-BE" sz="2000" dirty="0"/>
              <a:t>, a </a:t>
            </a:r>
            <a:r>
              <a:rPr lang="nl-BE" sz="2000" b="1" dirty="0" err="1"/>
              <a:t>linear</a:t>
            </a:r>
            <a:r>
              <a:rPr lang="nl-BE" sz="2000" b="1" dirty="0"/>
              <a:t> </a:t>
            </a:r>
            <a:r>
              <a:rPr lang="nl-BE" sz="2000" b="1" dirty="0" err="1"/>
              <a:t>differential</a:t>
            </a:r>
            <a:r>
              <a:rPr lang="nl-BE" sz="2000" b="1" dirty="0"/>
              <a:t> </a:t>
            </a:r>
            <a:r>
              <a:rPr lang="nl-BE" sz="2000" b="1" dirty="0" err="1"/>
              <a:t>equation</a:t>
            </a:r>
            <a:r>
              <a:rPr lang="nl-BE" sz="2000" b="1" dirty="0"/>
              <a:t>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replaced</a:t>
            </a:r>
            <a:r>
              <a:rPr lang="nl-BE" sz="2000" dirty="0"/>
              <a:t>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b="1" dirty="0" err="1"/>
              <a:t>algebraic</a:t>
            </a:r>
            <a:r>
              <a:rPr lang="nl-BE" sz="2000" b="1" dirty="0"/>
              <a:t> </a:t>
            </a:r>
            <a:r>
              <a:rPr lang="nl-BE" sz="2000" b="1" dirty="0" err="1"/>
              <a:t>equation</a:t>
            </a:r>
            <a:r>
              <a:rPr lang="nl-BE" sz="2000" dirty="0"/>
              <a:t>. </a:t>
            </a:r>
            <a:r>
              <a:rPr lang="nl-BE" sz="2000" dirty="0" err="1"/>
              <a:t>Solving</a:t>
            </a:r>
            <a:r>
              <a:rPr lang="nl-BE" sz="2000" dirty="0"/>
              <a:t> </a:t>
            </a:r>
            <a:r>
              <a:rPr lang="nl-BE" sz="2000" dirty="0" err="1"/>
              <a:t>such</a:t>
            </a:r>
            <a:r>
              <a:rPr lang="nl-BE" sz="2000" dirty="0"/>
              <a:t>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algebraic</a:t>
            </a:r>
            <a:r>
              <a:rPr lang="nl-BE" sz="2000" dirty="0"/>
              <a:t> </a:t>
            </a:r>
            <a:r>
              <a:rPr lang="nl-BE" sz="2000" dirty="0" err="1"/>
              <a:t>equation</a:t>
            </a:r>
            <a:r>
              <a:rPr lang="nl-BE" sz="2000" dirty="0"/>
              <a:t> is </a:t>
            </a:r>
            <a:r>
              <a:rPr lang="nl-BE" sz="2000" dirty="0" err="1"/>
              <a:t>much</a:t>
            </a:r>
            <a:r>
              <a:rPr lang="nl-BE" sz="2000" dirty="0"/>
              <a:t> </a:t>
            </a:r>
            <a:r>
              <a:rPr lang="nl-BE" sz="2000" dirty="0" err="1"/>
              <a:t>easier</a:t>
            </a:r>
            <a:r>
              <a:rPr lang="nl-BE" sz="2000" dirty="0"/>
              <a:t>.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taking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inverse Laplace </a:t>
            </a:r>
            <a:r>
              <a:rPr lang="nl-BE" sz="2000" dirty="0" err="1"/>
              <a:t>transform</a:t>
            </a:r>
            <a:r>
              <a:rPr lang="nl-BE" sz="2000" dirty="0"/>
              <a:t>, </a:t>
            </a:r>
            <a:r>
              <a:rPr lang="nl-BE" sz="2000" dirty="0" err="1"/>
              <a:t>the</a:t>
            </a:r>
            <a:r>
              <a:rPr lang="nl-BE" sz="2000" dirty="0"/>
              <a:t> solution of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original</a:t>
            </a:r>
            <a:r>
              <a:rPr lang="nl-BE" sz="2000" dirty="0"/>
              <a:t> </a:t>
            </a:r>
            <a:r>
              <a:rPr lang="nl-BE" sz="2000" dirty="0" err="1"/>
              <a:t>differential</a:t>
            </a:r>
            <a:r>
              <a:rPr lang="nl-BE" sz="2000" dirty="0"/>
              <a:t> </a:t>
            </a:r>
            <a:r>
              <a:rPr lang="nl-BE" sz="2000" dirty="0" err="1"/>
              <a:t>equation</a:t>
            </a:r>
            <a:r>
              <a:rPr lang="nl-BE" sz="2000" dirty="0"/>
              <a:t> is </a:t>
            </a:r>
            <a:r>
              <a:rPr lang="nl-BE" sz="2000" dirty="0" err="1"/>
              <a:t>obtained</a:t>
            </a:r>
            <a:r>
              <a:rPr lang="nl-BE" sz="2000" dirty="0"/>
              <a:t>.</a:t>
            </a:r>
          </a:p>
        </p:txBody>
      </p:sp>
      <p:pic>
        <p:nvPicPr>
          <p:cNvPr id="13" name="Afbeelding 12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1B7EB29B-4EFA-DC2A-A86C-4831C0F95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62" y="3338004"/>
            <a:ext cx="5098318" cy="2676617"/>
          </a:xfrm>
          <a:prstGeom prst="rect">
            <a:avLst/>
          </a:prstGeom>
        </p:spPr>
      </p:pic>
      <p:pic>
        <p:nvPicPr>
          <p:cNvPr id="15" name="Afbeelding 14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0F23F854-F8EE-1B56-7085-A6A566F1C9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0" y="2601753"/>
            <a:ext cx="2290059" cy="2942948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8ABE01B-BBCC-6019-715C-6A12FDDCF209}"/>
              </a:ext>
            </a:extLst>
          </p:cNvPr>
          <p:cNvSpPr txBox="1"/>
          <p:nvPr/>
        </p:nvSpPr>
        <p:spPr>
          <a:xfrm>
            <a:off x="121349" y="5645289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Pierre Simon de Laplace</a:t>
            </a:r>
          </a:p>
        </p:txBody>
      </p:sp>
    </p:spTree>
    <p:extLst>
      <p:ext uri="{BB962C8B-B14F-4D97-AF65-F5344CB8AC3E}">
        <p14:creationId xmlns:p14="http://schemas.microsoft.com/office/powerpoint/2010/main" val="2678209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7706866" cy="4024798"/>
          </a:xfrm>
        </p:spPr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attention!</a:t>
            </a:r>
            <a:br>
              <a:rPr lang="nl-NL" dirty="0"/>
            </a:br>
            <a:br>
              <a:rPr lang="nl-NL" dirty="0"/>
            </a:br>
            <a:r>
              <a:rPr lang="nl-NL" dirty="0" err="1"/>
              <a:t>Questions</a:t>
            </a:r>
            <a:r>
              <a:rPr lang="nl-NL" dirty="0"/>
              <a:t>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317DAB-4866-43FB-B8D3-94D1F1E00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83" y="5345324"/>
            <a:ext cx="4793942" cy="13693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F7FE66-F3CC-E580-153B-906F1E646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54" y="3637929"/>
            <a:ext cx="5291091" cy="9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3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Spring-</a:t>
            </a:r>
            <a:r>
              <a:rPr lang="nl-BE" sz="3200" dirty="0" err="1"/>
              <a:t>mass</a:t>
            </a:r>
            <a:r>
              <a:rPr lang="nl-BE" sz="3200" dirty="0"/>
              <a:t>-damper system</a:t>
            </a:r>
            <a:endParaRPr lang="nl-NL" sz="32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03B903-1837-7212-93F0-2928AFD69EC2}"/>
              </a:ext>
            </a:extLst>
          </p:cNvPr>
          <p:cNvSpPr txBox="1"/>
          <p:nvPr/>
        </p:nvSpPr>
        <p:spPr>
          <a:xfrm>
            <a:off x="576001" y="1269507"/>
            <a:ext cx="823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Solving</a:t>
            </a:r>
            <a:r>
              <a:rPr lang="nl-BE" sz="2000" dirty="0"/>
              <a:t> time-invariant </a:t>
            </a:r>
            <a:r>
              <a:rPr lang="nl-BE" sz="2000" dirty="0" err="1"/>
              <a:t>differential</a:t>
            </a:r>
            <a:r>
              <a:rPr lang="nl-BE" sz="2000" dirty="0"/>
              <a:t> </a:t>
            </a:r>
            <a:r>
              <a:rPr lang="nl-BE" sz="2000" dirty="0" err="1"/>
              <a:t>equations</a:t>
            </a:r>
            <a:r>
              <a:rPr lang="nl-BE" sz="2000" dirty="0"/>
              <a:t> </a:t>
            </a:r>
            <a:r>
              <a:rPr lang="nl-BE" sz="2000" dirty="0" err="1"/>
              <a:t>using</a:t>
            </a:r>
            <a:r>
              <a:rPr lang="nl-BE" sz="2000" dirty="0"/>
              <a:t> </a:t>
            </a:r>
            <a:r>
              <a:rPr lang="nl-BE" sz="2000" b="1" dirty="0"/>
              <a:t>Laplace </a:t>
            </a:r>
            <a:r>
              <a:rPr lang="nl-BE" sz="2000" b="1" dirty="0" err="1"/>
              <a:t>transforms</a:t>
            </a:r>
            <a:r>
              <a:rPr lang="nl-BE" sz="2000" dirty="0"/>
              <a:t>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743A612-77D3-DAA9-637F-BCE7A24B6B23}"/>
              </a:ext>
            </a:extLst>
          </p:cNvPr>
          <p:cNvSpPr txBox="1"/>
          <p:nvPr/>
        </p:nvSpPr>
        <p:spPr>
          <a:xfrm>
            <a:off x="1287262" y="2076793"/>
            <a:ext cx="2193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/>
              <a:t>original</a:t>
            </a:r>
            <a:r>
              <a:rPr lang="nl-BE" dirty="0"/>
              <a:t> </a:t>
            </a:r>
          </a:p>
          <a:p>
            <a:pPr algn="ctr"/>
            <a:r>
              <a:rPr lang="nl-BE" dirty="0" err="1"/>
              <a:t>differential</a:t>
            </a:r>
            <a:r>
              <a:rPr lang="nl-BE" dirty="0"/>
              <a:t> </a:t>
            </a:r>
            <a:r>
              <a:rPr lang="nl-BE" dirty="0" err="1"/>
              <a:t>equation</a:t>
            </a:r>
            <a:endParaRPr lang="nl-BE" dirty="0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060F3F7C-6CA8-1686-681F-248DF5DF4D1A}"/>
              </a:ext>
            </a:extLst>
          </p:cNvPr>
          <p:cNvCxnSpPr/>
          <p:nvPr/>
        </p:nvCxnSpPr>
        <p:spPr>
          <a:xfrm>
            <a:off x="2254928" y="2876365"/>
            <a:ext cx="0" cy="13582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89C4B440-42E6-A430-6B7C-685F1F9E293D}"/>
                  </a:ext>
                </a:extLst>
              </p:cNvPr>
              <p:cNvSpPr txBox="1"/>
              <p:nvPr/>
            </p:nvSpPr>
            <p:spPr>
              <a:xfrm>
                <a:off x="1464816" y="4572000"/>
                <a:ext cx="1501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/>
                  <a:t>solution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89C4B440-42E6-A430-6B7C-685F1F9E2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816" y="4572000"/>
                <a:ext cx="1501373" cy="369332"/>
              </a:xfrm>
              <a:prstGeom prst="rect">
                <a:avLst/>
              </a:prstGeom>
              <a:blipFill>
                <a:blip r:embed="rId2"/>
                <a:stretch>
                  <a:fillRect l="-3239" t="-8197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E25408B7-2D14-734D-5AA7-954A24590A8A}"/>
              </a:ext>
            </a:extLst>
          </p:cNvPr>
          <p:cNvSpPr txBox="1"/>
          <p:nvPr/>
        </p:nvSpPr>
        <p:spPr>
          <a:xfrm>
            <a:off x="1287262" y="3524435"/>
            <a:ext cx="89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>
                <a:solidFill>
                  <a:srgbClr val="FF0000"/>
                </a:solidFill>
              </a:rPr>
              <a:t>difficult</a:t>
            </a:r>
            <a:endParaRPr lang="nl-BE" dirty="0">
              <a:solidFill>
                <a:srgbClr val="FF0000"/>
              </a:solidFill>
            </a:endParaRP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1673DF69-7B73-E715-F2C1-0BB6DF651EA1}"/>
              </a:ext>
            </a:extLst>
          </p:cNvPr>
          <p:cNvCxnSpPr/>
          <p:nvPr/>
        </p:nvCxnSpPr>
        <p:spPr>
          <a:xfrm>
            <a:off x="3604334" y="2441359"/>
            <a:ext cx="2050742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A54F4069-F820-E7A8-D4F2-113814189864}"/>
              </a:ext>
            </a:extLst>
          </p:cNvPr>
          <p:cNvSpPr txBox="1"/>
          <p:nvPr/>
        </p:nvSpPr>
        <p:spPr>
          <a:xfrm>
            <a:off x="3587195" y="192607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Laplace </a:t>
            </a:r>
            <a:r>
              <a:rPr lang="nl-BE" dirty="0" err="1"/>
              <a:t>transform</a:t>
            </a: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4CA6FAE-AC5B-5B5A-FE5A-C7CA1BBDE77E}"/>
              </a:ext>
            </a:extLst>
          </p:cNvPr>
          <p:cNvSpPr txBox="1"/>
          <p:nvPr/>
        </p:nvSpPr>
        <p:spPr>
          <a:xfrm>
            <a:off x="5778278" y="2066150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reformulation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problem</a:t>
            </a: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 err="1"/>
              <a:t>algebraic</a:t>
            </a:r>
            <a:r>
              <a:rPr lang="nl-BE" dirty="0"/>
              <a:t> </a:t>
            </a:r>
            <a:r>
              <a:rPr lang="nl-BE" dirty="0" err="1"/>
              <a:t>equation</a:t>
            </a:r>
            <a:endParaRPr lang="nl-BE" dirty="0"/>
          </a:p>
          <a:p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9A775101-07F3-B3C1-0CAE-59046D066334}"/>
                  </a:ext>
                </a:extLst>
              </p:cNvPr>
              <p:cNvSpPr txBox="1"/>
              <p:nvPr/>
            </p:nvSpPr>
            <p:spPr>
              <a:xfrm>
                <a:off x="5778278" y="4433500"/>
                <a:ext cx="25442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dirty="0"/>
                  <a:t>solution in </a:t>
                </a:r>
                <a:r>
                  <a:rPr lang="nl-BE" dirty="0" err="1"/>
                  <a:t>the</a:t>
                </a:r>
                <a:r>
                  <a:rPr lang="nl-BE" dirty="0"/>
                  <a:t> Laplace </a:t>
                </a:r>
              </a:p>
              <a:p>
                <a:pPr algn="ctr"/>
                <a:r>
                  <a:rPr lang="nl-BE" dirty="0"/>
                  <a:t>domain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9A775101-07F3-B3C1-0CAE-59046D066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278" y="4433500"/>
                <a:ext cx="2544286" cy="646331"/>
              </a:xfrm>
              <a:prstGeom prst="rect">
                <a:avLst/>
              </a:prstGeom>
              <a:blipFill>
                <a:blip r:embed="rId3"/>
                <a:stretch>
                  <a:fillRect l="-1679" t="-4717" r="-1439" b="-1415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04BCE203-A414-D8C1-22DA-30C808AF2713}"/>
              </a:ext>
            </a:extLst>
          </p:cNvPr>
          <p:cNvCxnSpPr/>
          <p:nvPr/>
        </p:nvCxnSpPr>
        <p:spPr>
          <a:xfrm>
            <a:off x="6889072" y="2876365"/>
            <a:ext cx="0" cy="135828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034D8AEA-8BAF-450D-4F28-82A86719F7DA}"/>
              </a:ext>
            </a:extLst>
          </p:cNvPr>
          <p:cNvCxnSpPr/>
          <p:nvPr/>
        </p:nvCxnSpPr>
        <p:spPr>
          <a:xfrm flipH="1">
            <a:off x="3266983" y="4838330"/>
            <a:ext cx="2388093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9AB4EE9A-117A-6A32-8257-F4898C517F99}"/>
              </a:ext>
            </a:extLst>
          </p:cNvPr>
          <p:cNvSpPr txBox="1"/>
          <p:nvPr/>
        </p:nvSpPr>
        <p:spPr>
          <a:xfrm>
            <a:off x="3495331" y="496167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inverse </a:t>
            </a:r>
          </a:p>
          <a:p>
            <a:pPr algn="ctr"/>
            <a:r>
              <a:rPr lang="nl-BE" dirty="0"/>
              <a:t>Laplace </a:t>
            </a:r>
            <a:r>
              <a:rPr lang="nl-BE" dirty="0" err="1"/>
              <a:t>transform</a:t>
            </a:r>
            <a:endParaRPr lang="nl-BE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A6F02B5-88B3-73A3-D792-D1973809125A}"/>
              </a:ext>
            </a:extLst>
          </p:cNvPr>
          <p:cNvSpPr txBox="1"/>
          <p:nvPr/>
        </p:nvSpPr>
        <p:spPr>
          <a:xfrm>
            <a:off x="3915052" y="2989480"/>
            <a:ext cx="2762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>
                <a:solidFill>
                  <a:srgbClr val="00B050"/>
                </a:solidFill>
              </a:rPr>
              <a:t>the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>
                <a:solidFill>
                  <a:srgbClr val="00B050"/>
                </a:solidFill>
              </a:rPr>
              <a:t>longer</a:t>
            </a:r>
            <a:r>
              <a:rPr lang="nl-BE" dirty="0">
                <a:solidFill>
                  <a:srgbClr val="00B050"/>
                </a:solidFill>
              </a:rPr>
              <a:t> way </a:t>
            </a:r>
            <a:r>
              <a:rPr lang="nl-BE" dirty="0" err="1">
                <a:solidFill>
                  <a:srgbClr val="00B050"/>
                </a:solidFill>
              </a:rPr>
              <a:t>around</a:t>
            </a:r>
            <a:r>
              <a:rPr lang="nl-BE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nl-BE" dirty="0" err="1">
                <a:solidFill>
                  <a:srgbClr val="00B050"/>
                </a:solidFill>
              </a:rPr>
              <a:t>using</a:t>
            </a:r>
            <a:r>
              <a:rPr lang="nl-BE" dirty="0">
                <a:solidFill>
                  <a:srgbClr val="00B050"/>
                </a:solidFill>
              </a:rPr>
              <a:t> Laplace </a:t>
            </a:r>
            <a:r>
              <a:rPr lang="nl-BE" dirty="0" err="1">
                <a:solidFill>
                  <a:srgbClr val="00B050"/>
                </a:solidFill>
              </a:rPr>
              <a:t>transforms</a:t>
            </a:r>
            <a:endParaRPr lang="nl-BE" dirty="0">
              <a:solidFill>
                <a:srgbClr val="00B050"/>
              </a:solidFill>
            </a:endParaRPr>
          </a:p>
          <a:p>
            <a:pPr algn="ctr"/>
            <a:r>
              <a:rPr lang="nl-BE" dirty="0">
                <a:solidFill>
                  <a:srgbClr val="00B050"/>
                </a:solidFill>
              </a:rPr>
              <a:t>is often </a:t>
            </a:r>
            <a:r>
              <a:rPr lang="nl-BE" dirty="0" err="1">
                <a:solidFill>
                  <a:srgbClr val="00B050"/>
                </a:solidFill>
              </a:rPr>
              <a:t>much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>
                <a:solidFill>
                  <a:srgbClr val="00B050"/>
                </a:solidFill>
              </a:rPr>
              <a:t>easier</a:t>
            </a:r>
            <a:endParaRPr lang="nl-B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0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Spring-</a:t>
            </a:r>
            <a:r>
              <a:rPr lang="nl-BE" sz="3200" dirty="0" err="1"/>
              <a:t>mass</a:t>
            </a:r>
            <a:r>
              <a:rPr lang="nl-BE" sz="3200" dirty="0"/>
              <a:t>-damper system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The </a:t>
            </a:r>
            <a:r>
              <a:rPr lang="nl-BE" sz="2000" b="1" dirty="0"/>
              <a:t>Laplace </a:t>
            </a:r>
            <a:r>
              <a:rPr lang="nl-BE" sz="2000" b="1" dirty="0" err="1"/>
              <a:t>transform</a:t>
            </a:r>
            <a:r>
              <a:rPr lang="nl-BE" sz="2000" b="1" dirty="0"/>
              <a:t>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written</a:t>
            </a:r>
            <a:r>
              <a:rPr lang="nl-BE" sz="2000" dirty="0"/>
              <a:t> as</a:t>
            </a:r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corresponding</a:t>
            </a:r>
            <a:r>
              <a:rPr lang="nl-BE" sz="2000" dirty="0"/>
              <a:t> </a:t>
            </a:r>
            <a:r>
              <a:rPr lang="nl-BE" sz="2000" b="1" dirty="0"/>
              <a:t>inverse Laplace </a:t>
            </a:r>
            <a:r>
              <a:rPr lang="nl-BE" sz="2000" b="1" dirty="0" err="1"/>
              <a:t>transform</a:t>
            </a:r>
            <a:r>
              <a:rPr lang="nl-BE" sz="2000" b="1" dirty="0"/>
              <a:t>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written</a:t>
            </a:r>
            <a:r>
              <a:rPr lang="nl-BE" sz="2000" dirty="0"/>
              <a:t> as</a:t>
            </a:r>
          </a:p>
        </p:txBody>
      </p:sp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D7EB1A3-ED05-C598-670F-8C794B6FB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2" y="1657586"/>
            <a:ext cx="4371975" cy="10572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12F35-1166-0A5F-B309-A1610AD7F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2" y="3302337"/>
            <a:ext cx="52101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3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Spring-</a:t>
            </a:r>
            <a:r>
              <a:rPr lang="nl-BE" sz="3200" dirty="0" err="1"/>
              <a:t>mass</a:t>
            </a:r>
            <a:r>
              <a:rPr lang="nl-BE" sz="3200" dirty="0"/>
              <a:t>-damper system</a:t>
            </a:r>
            <a:endParaRPr lang="nl-N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Let’s </a:t>
                </a:r>
                <a:r>
                  <a:rPr lang="nl-BE" sz="2000" dirty="0" err="1"/>
                  <a:t>use</a:t>
                </a:r>
                <a:r>
                  <a:rPr lang="nl-BE" sz="2000" dirty="0"/>
                  <a:t> Laplace </a:t>
                </a:r>
                <a:r>
                  <a:rPr lang="nl-BE" sz="2000" dirty="0" err="1"/>
                  <a:t>transforms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solve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 err="1"/>
                  <a:t>describing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behaviour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spring-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-damper system.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taking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Laplace </a:t>
                </a:r>
                <a:r>
                  <a:rPr lang="nl-BE" sz="2000" dirty="0" err="1"/>
                  <a:t>transform</a:t>
                </a:r>
                <a:r>
                  <a:rPr lang="nl-BE" sz="2000" dirty="0"/>
                  <a:t>,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algebraic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r>
                  <a:rPr lang="nl-BE" sz="2000" dirty="0"/>
                  <a:t> 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:</a:t>
                </a:r>
              </a:p>
              <a:p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/>
                  <a:t>Assume no external force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applied</a:t>
                </a:r>
                <a:r>
                  <a:rPr lang="nl-BE" sz="2000" dirty="0"/>
                  <a:t>. </a:t>
                </a:r>
                <a:r>
                  <a:rPr lang="nl-BE" sz="2000" dirty="0" err="1"/>
                  <a:t>Moreover</a:t>
                </a:r>
                <a:r>
                  <a:rPr lang="nl-BE" sz="2000" dirty="0"/>
                  <a:t>,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initial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condition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BE" sz="2000" dirty="0"/>
                  <a:t> and</a:t>
                </a:r>
              </a:p>
              <a:p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/>
                  <a:t> The solution in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Laplace domain </a:t>
                </a:r>
              </a:p>
            </p:txBody>
          </p:sp>
        </mc:Choice>
        <mc:Fallback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4093428"/>
              </a:xfrm>
              <a:prstGeom prst="rect">
                <a:avLst/>
              </a:prstGeom>
              <a:blipFill>
                <a:blip r:embed="rId2"/>
                <a:stretch>
                  <a:fillRect l="-740" t="-595" r="-148" b="-178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5183774C-565C-7F4E-41EB-B61C90AC3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8" y="1623384"/>
            <a:ext cx="3864514" cy="92211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77AC006-4DD3-12E1-B1A4-3FAC7B6DC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66" y="3205043"/>
            <a:ext cx="5467350" cy="495300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97D8DBE9-7735-231B-D77D-81266C0D7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462" y="4274412"/>
            <a:ext cx="1385469" cy="679327"/>
          </a:xfrm>
          <a:prstGeom prst="rect">
            <a:avLst/>
          </a:prstGeom>
        </p:spPr>
      </p:pic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947F9A11-34F9-8491-04B0-6C6018EEB9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56" y="5283282"/>
            <a:ext cx="2792067" cy="8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9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Spring-</a:t>
            </a:r>
            <a:r>
              <a:rPr lang="nl-BE" sz="3200" dirty="0" err="1"/>
              <a:t>mass</a:t>
            </a:r>
            <a:r>
              <a:rPr lang="nl-BE" sz="3200" dirty="0"/>
              <a:t>-damper system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367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solution in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Laplace domain</a:t>
                </a:r>
              </a:p>
              <a:p>
                <a:endParaRPr lang="nl-BE" sz="2000" dirty="0"/>
              </a:p>
              <a:p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 err="1"/>
                  <a:t>describes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spring-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-damper system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initial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condition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no input force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. 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taking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inverse Laplace </a:t>
                </a:r>
                <a:r>
                  <a:rPr lang="nl-BE" sz="2000" dirty="0" err="1"/>
                  <a:t>transform</a:t>
                </a:r>
                <a:r>
                  <a:rPr lang="nl-BE" sz="2000" dirty="0"/>
                  <a:t> </a:t>
                </a:r>
              </a:p>
              <a:p>
                <a:endParaRPr lang="nl-BE" sz="2000" dirty="0"/>
              </a:p>
              <a:p>
                <a:endParaRPr lang="nl-BE" sz="2000" dirty="0"/>
              </a:p>
              <a:p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behaviour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spring-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-damper system in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time-domain 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.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3677930"/>
              </a:xfrm>
              <a:prstGeom prst="rect">
                <a:avLst/>
              </a:prstGeom>
              <a:blipFill>
                <a:blip r:embed="rId2"/>
                <a:stretch>
                  <a:fillRect l="-740" t="-662" b="-198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947F9A11-34F9-8491-04B0-6C6018EEB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66" y="1669617"/>
            <a:ext cx="2792067" cy="83129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32A4890-6ED3-8F62-A338-55B3E8634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1" y="3803635"/>
            <a:ext cx="2009775" cy="4286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33B0B69-F172-993E-9732-232A8044B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6" y="4603332"/>
            <a:ext cx="3797284" cy="21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3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Spring-</a:t>
            </a:r>
            <a:r>
              <a:rPr lang="nl-BE" dirty="0" err="1"/>
              <a:t>mass</a:t>
            </a:r>
            <a:r>
              <a:rPr lang="nl-BE" dirty="0"/>
              <a:t>-damper system</a:t>
            </a:r>
          </a:p>
          <a:p>
            <a:pPr marL="0" indent="0">
              <a:buNone/>
            </a:pPr>
            <a:r>
              <a:rPr lang="nl-BE" b="1" dirty="0"/>
              <a:t>Second order system</a:t>
            </a:r>
          </a:p>
          <a:p>
            <a:pPr marL="0" indent="0">
              <a:buNone/>
            </a:pPr>
            <a:r>
              <a:rPr lang="nl-BE" dirty="0" err="1"/>
              <a:t>Two</a:t>
            </a:r>
            <a:r>
              <a:rPr lang="nl-BE" dirty="0"/>
              <a:t> rolling </a:t>
            </a:r>
            <a:r>
              <a:rPr lang="nl-BE" dirty="0" err="1"/>
              <a:t>vehicles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State variable model</a:t>
            </a:r>
          </a:p>
          <a:p>
            <a:pPr marL="0" indent="0">
              <a:buNone/>
            </a:pPr>
            <a:r>
              <a:rPr lang="nl-BE" dirty="0"/>
              <a:t>State variable model: Laplace</a:t>
            </a:r>
          </a:p>
          <a:p>
            <a:pPr marL="0" indent="0">
              <a:buNone/>
            </a:pPr>
            <a:r>
              <a:rPr lang="nl-BE" dirty="0" err="1"/>
              <a:t>Two</a:t>
            </a:r>
            <a:r>
              <a:rPr lang="nl-BE" dirty="0"/>
              <a:t> rolling </a:t>
            </a:r>
            <a:r>
              <a:rPr lang="nl-BE" dirty="0" err="1"/>
              <a:t>vehicles</a:t>
            </a:r>
            <a:r>
              <a:rPr lang="nl-BE" dirty="0"/>
              <a:t>: </a:t>
            </a:r>
            <a:r>
              <a:rPr lang="nl-BE" dirty="0" err="1"/>
              <a:t>example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07389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1829</Words>
  <Application>Microsoft Office PowerPoint</Application>
  <PresentationFormat>Diavoorstelling (4:3)</PresentationFormat>
  <Paragraphs>391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Cambria Math</vt:lpstr>
      <vt:lpstr>KU Leuven</vt:lpstr>
      <vt:lpstr>KU Leuven sedes</vt:lpstr>
      <vt:lpstr>Cyber-Physical Systems:  modelling  –  linear and non-linear systems  part 2 </vt:lpstr>
      <vt:lpstr>Table of content</vt:lpstr>
      <vt:lpstr>Spring-mass-damper system</vt:lpstr>
      <vt:lpstr>Spring-mass-damper system</vt:lpstr>
      <vt:lpstr>Spring-mass-damper system</vt:lpstr>
      <vt:lpstr>Spring-mass-damper system</vt:lpstr>
      <vt:lpstr>Spring-mass-damper system</vt:lpstr>
      <vt:lpstr>Spring-mass-damper system</vt:lpstr>
      <vt:lpstr>Table of content</vt:lpstr>
      <vt:lpstr>Second order system</vt:lpstr>
      <vt:lpstr>Second order system</vt:lpstr>
      <vt:lpstr>Second order system</vt:lpstr>
      <vt:lpstr>Second order system</vt:lpstr>
      <vt:lpstr>Second order system</vt:lpstr>
      <vt:lpstr>Second order system</vt:lpstr>
      <vt:lpstr>Second order system</vt:lpstr>
      <vt:lpstr>Second order system</vt:lpstr>
      <vt:lpstr>Second order system</vt:lpstr>
      <vt:lpstr>Second order system</vt:lpstr>
      <vt:lpstr>Table of content</vt:lpstr>
      <vt:lpstr>Two rolling vehicles</vt:lpstr>
      <vt:lpstr>Two rolling vehicles</vt:lpstr>
      <vt:lpstr>Two rolling vehicles</vt:lpstr>
      <vt:lpstr>Two rolling vehicles</vt:lpstr>
      <vt:lpstr>Table of content</vt:lpstr>
      <vt:lpstr>State variable model</vt:lpstr>
      <vt:lpstr>State variable model</vt:lpstr>
      <vt:lpstr>State variable model</vt:lpstr>
      <vt:lpstr>State variable model</vt:lpstr>
      <vt:lpstr>State variable model</vt:lpstr>
      <vt:lpstr>Table of content</vt:lpstr>
      <vt:lpstr>State variable model: Laplace</vt:lpstr>
      <vt:lpstr>State variable model: Laplace</vt:lpstr>
      <vt:lpstr>Table of content</vt:lpstr>
      <vt:lpstr>Two rolling vehicles: example</vt:lpstr>
      <vt:lpstr>Two rolling vehicles: example</vt:lpstr>
      <vt:lpstr>Two rolling vehicles: example</vt:lpstr>
      <vt:lpstr>Two rolling vehicles: example</vt:lpstr>
      <vt:lpstr>Two rolling vehicles: example</vt:lpstr>
      <vt:lpstr>Thank your for your attention!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2017-09-13T11:56:44Z</dcterms:created>
  <dcterms:modified xsi:type="dcterms:W3CDTF">2022-12-26T12:08:33Z</dcterms:modified>
</cp:coreProperties>
</file>