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7" r:id="rId2"/>
  </p:sldMasterIdLst>
  <p:notesMasterIdLst>
    <p:notesMasterId r:id="rId34"/>
  </p:notesMasterIdLst>
  <p:sldIdLst>
    <p:sldId id="264" r:id="rId3"/>
    <p:sldId id="262" r:id="rId4"/>
    <p:sldId id="263" r:id="rId5"/>
    <p:sldId id="473" r:id="rId6"/>
    <p:sldId id="439" r:id="rId7"/>
    <p:sldId id="520" r:id="rId8"/>
    <p:sldId id="474" r:id="rId9"/>
    <p:sldId id="475" r:id="rId10"/>
    <p:sldId id="521" r:id="rId11"/>
    <p:sldId id="498" r:id="rId12"/>
    <p:sldId id="522" r:id="rId13"/>
    <p:sldId id="523" r:id="rId14"/>
    <p:sldId id="476" r:id="rId15"/>
    <p:sldId id="524" r:id="rId16"/>
    <p:sldId id="525" r:id="rId17"/>
    <p:sldId id="440" r:id="rId18"/>
    <p:sldId id="526" r:id="rId19"/>
    <p:sldId id="477" r:id="rId20"/>
    <p:sldId id="527" r:id="rId21"/>
    <p:sldId id="501" r:id="rId22"/>
    <p:sldId id="528" r:id="rId23"/>
    <p:sldId id="502" r:id="rId24"/>
    <p:sldId id="529" r:id="rId25"/>
    <p:sldId id="503" r:id="rId26"/>
    <p:sldId id="530" r:id="rId27"/>
    <p:sldId id="531" r:id="rId28"/>
    <p:sldId id="506" r:id="rId29"/>
    <p:sldId id="480" r:id="rId30"/>
    <p:sldId id="508" r:id="rId31"/>
    <p:sldId id="448" r:id="rId32"/>
    <p:sldId id="259" r:id="rId33"/>
  </p:sldIdLst>
  <p:sldSz cx="9144000" cy="6858000" type="screen4x3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7D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63" y="58"/>
      </p:cViewPr>
      <p:guideLst>
        <p:guide orient="horz" pos="2160"/>
        <p:guide pos="3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554F67E3-005B-4A5B-A64B-4E620D6532D3}" type="datetimeFigureOut">
              <a:rPr lang="nl-NL" smtClean="0"/>
              <a:t>26-12-2022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76F6EB55-D046-4316-A421-6DEA4C9E91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421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12" name="Rechthoek 11"/>
          <p:cNvSpPr/>
          <p:nvPr userDrawn="1"/>
        </p:nvSpPr>
        <p:spPr>
          <a:xfrm>
            <a:off x="0" y="4679576"/>
            <a:ext cx="9144000" cy="21759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7998"/>
            <a:ext cx="9144000" cy="445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8135" cy="720000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576000" y="1080000"/>
            <a:ext cx="4919366" cy="4024798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11" name="Ondertitel 2"/>
          <p:cNvSpPr>
            <a:spLocks noGrp="1"/>
          </p:cNvSpPr>
          <p:nvPr>
            <p:ph type="subTitle" idx="1"/>
          </p:nvPr>
        </p:nvSpPr>
        <p:spPr>
          <a:xfrm>
            <a:off x="576000" y="5392800"/>
            <a:ext cx="4919366" cy="8207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0"/>
          </p:nvPr>
        </p:nvSpPr>
        <p:spPr>
          <a:xfrm>
            <a:off x="6071365" y="1646238"/>
            <a:ext cx="2498893" cy="4567361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9319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29" userDrawn="1">
          <p15:clr>
            <a:srgbClr val="FBAE40"/>
          </p15:clr>
        </p15:guide>
        <p15:guide id="2" pos="446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7998"/>
            <a:ext cx="9144000" cy="6210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1" y="1350253"/>
            <a:ext cx="4648209" cy="5507747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8135" cy="720000"/>
          </a:xfrm>
          <a:prstGeom prst="rect">
            <a:avLst/>
          </a:prstGeom>
        </p:spPr>
      </p:pic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576000" y="1800000"/>
            <a:ext cx="6516950" cy="2386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15" name="Ondertitel 2"/>
          <p:cNvSpPr>
            <a:spLocks noGrp="1"/>
          </p:cNvSpPr>
          <p:nvPr>
            <p:ph type="subTitle" idx="1"/>
          </p:nvPr>
        </p:nvSpPr>
        <p:spPr>
          <a:xfrm>
            <a:off x="576003" y="4359604"/>
            <a:ext cx="6516947" cy="1655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871740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29">
          <p15:clr>
            <a:srgbClr val="FBAE40"/>
          </p15:clr>
        </p15:guide>
        <p15:guide id="2" pos="446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1" y="701033"/>
            <a:ext cx="4648209" cy="5507747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516951" cy="23868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516951" cy="150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85DFB4A-7835-49F2-9D1E-1CA710729107}" type="datetime1">
              <a:rPr lang="nl-BE" smtClean="0"/>
              <a:t>26/12/2022</a:t>
            </a:fld>
            <a:endParaRPr lang="nl-NL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Faculteit, departement, dienst …</a:t>
            </a:r>
            <a:endParaRPr lang="nl-NL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1481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46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1" y="702253"/>
            <a:ext cx="4648209" cy="5507747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516951" cy="23868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516951" cy="150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3905368-EC02-4ECC-BE67-68D98B92590E}" type="datetime1">
              <a:rPr lang="nl-BE" smtClean="0"/>
              <a:t>26/12/2022</a:t>
            </a:fld>
            <a:endParaRPr lang="nl-NL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Faculteit, departement, dienst …</a:t>
            </a:r>
            <a:endParaRPr lang="nl-NL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1441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46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D163-56CB-4EBB-9100-E6D6E9F2AC5B}" type="datetime1">
              <a:rPr lang="nl-BE" smtClean="0"/>
              <a:t>26/12/2022</a:t>
            </a:fld>
            <a:endParaRPr lang="nl-NL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Faculteit, departement, dienst …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76263" y="1655999"/>
            <a:ext cx="7991475" cy="43923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0397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76000" y="1800000"/>
            <a:ext cx="4921624" cy="23868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4359600"/>
            <a:ext cx="4921624" cy="150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68D0F2B-CCC2-4725-A02D-E099A094110C}" type="datetime1">
              <a:rPr lang="nl-BE" smtClean="0"/>
              <a:t>26/12/2022</a:t>
            </a:fld>
            <a:endParaRPr lang="nl-NL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Faculteit, departement, dienst …</a:t>
            </a:r>
            <a:endParaRPr lang="nl-NL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sz="quarter" idx="10"/>
          </p:nvPr>
        </p:nvSpPr>
        <p:spPr>
          <a:xfrm>
            <a:off x="6071365" y="663108"/>
            <a:ext cx="2498893" cy="2366963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5" name="Tijdelijke aanduiding voor afbeelding 2"/>
          <p:cNvSpPr>
            <a:spLocks noGrp="1"/>
          </p:cNvSpPr>
          <p:nvPr>
            <p:ph type="pic" sz="quarter" idx="18"/>
          </p:nvPr>
        </p:nvSpPr>
        <p:spPr>
          <a:xfrm>
            <a:off x="6071364" y="3435334"/>
            <a:ext cx="2498893" cy="2366963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2229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46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4921200" cy="23868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4921200" cy="150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5EE1405-C940-467A-8294-BA0D5AD10E37}" type="datetime1">
              <a:rPr lang="nl-BE" smtClean="0"/>
              <a:t>26/12/2022</a:t>
            </a:fld>
            <a:endParaRPr lang="nl-NL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Faculteit, departement, dienst …</a:t>
            </a:r>
            <a:endParaRPr lang="nl-NL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sz="quarter" idx="10"/>
          </p:nvPr>
        </p:nvSpPr>
        <p:spPr>
          <a:xfrm>
            <a:off x="6071365" y="663108"/>
            <a:ext cx="2498893" cy="2366963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sz="quarter" idx="18"/>
          </p:nvPr>
        </p:nvSpPr>
        <p:spPr>
          <a:xfrm>
            <a:off x="6071364" y="3435334"/>
            <a:ext cx="2498893" cy="2366963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06195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46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656000"/>
            <a:ext cx="3924000" cy="439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738" y="1656000"/>
            <a:ext cx="3924000" cy="439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411A-3C2C-4D92-914B-5DAFB4611257}" type="datetime1">
              <a:rPr lang="nl-BE" smtClean="0"/>
              <a:t>26/12/2022</a:t>
            </a:fld>
            <a:endParaRPr lang="nl-NL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Faculteit, departement, dienst …</a:t>
            </a:r>
            <a:endParaRPr lang="nl-NL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2636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459" y="1656000"/>
            <a:ext cx="3924000" cy="576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3459" y="2339788"/>
            <a:ext cx="3924000" cy="37085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49" y="1656000"/>
            <a:ext cx="3924000" cy="576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49" y="2339789"/>
            <a:ext cx="3924000" cy="37085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3850-82D1-4EBF-A7F5-32E818A3E45C}" type="datetime1">
              <a:rPr lang="nl-BE" smtClean="0"/>
              <a:t>26/12/2022</a:t>
            </a:fld>
            <a:endParaRPr lang="nl-NL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Faculteit, departement, dienst …</a:t>
            </a:r>
            <a:endParaRPr lang="nl-NL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7200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DB03-B7B6-48FB-B868-99A4A07DCD00}" type="datetime1">
              <a:rPr lang="nl-BE" smtClean="0"/>
              <a:t>26/12/2022</a:t>
            </a:fld>
            <a:endParaRPr lang="nl-NL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Faculteit, departement, dienst …</a:t>
            </a:r>
            <a:endParaRPr lang="nl-NL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3366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DFAE-A01E-4280-9D8A-57123CE9AD68}" type="datetime1">
              <a:rPr lang="nl-BE" smtClean="0"/>
              <a:t>26/12/2022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Faculteit, departement, dienst …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5364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Slo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68772" y="860612"/>
            <a:ext cx="7806456" cy="448517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80AD-162B-4A8F-97D0-46B9CEDACE6E}" type="datetime1">
              <a:rPr lang="nl-BE" smtClean="0"/>
              <a:t>26/12/2022</a:t>
            </a:fld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Faculteit, departement, dienst …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8493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6"/>
          <p:cNvSpPr/>
          <p:nvPr userDrawn="1"/>
        </p:nvSpPr>
        <p:spPr>
          <a:xfrm>
            <a:off x="0" y="6210000"/>
            <a:ext cx="9144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FA67913-6FC9-4B48-9E8E-4EC2C9B7E206}" type="datetime1">
              <a:rPr lang="nl-BE" smtClean="0"/>
              <a:t>26/12/2022</a:t>
            </a:fld>
            <a:endParaRPr lang="nl-NL" dirty="0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200" y="6353999"/>
            <a:ext cx="1008305" cy="360000"/>
          </a:xfrm>
          <a:prstGeom prst="rect">
            <a:avLst/>
          </a:prstGeom>
        </p:spPr>
      </p:pic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286250" y="6210000"/>
            <a:ext cx="369255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l-NL"/>
              <a:t>Faculteit, departement, dienst …</a:t>
            </a:r>
            <a:endParaRPr lang="nl-NL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7991738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1655999"/>
            <a:ext cx="7991738" cy="439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449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4" r:id="rId4"/>
    <p:sldLayoutId id="2147483664" r:id="rId5"/>
    <p:sldLayoutId id="2147483665" r:id="rId6"/>
    <p:sldLayoutId id="2147483666" r:id="rId7"/>
    <p:sldLayoutId id="2147483667" r:id="rId8"/>
    <p:sldLayoutId id="2147483676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16" userDrawn="1">
          <p15:clr>
            <a:srgbClr val="F26B43"/>
          </p15:clr>
        </p15:guide>
        <p15:guide id="2" pos="5397" userDrawn="1">
          <p15:clr>
            <a:srgbClr val="F26B43"/>
          </p15:clr>
        </p15:guide>
        <p15:guide id="3" orient="horz" pos="102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6"/>
          <p:cNvSpPr/>
          <p:nvPr userDrawn="1"/>
        </p:nvSpPr>
        <p:spPr>
          <a:xfrm>
            <a:off x="0" y="6210000"/>
            <a:ext cx="9144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6905830A-5B97-43B5-87B9-BF9E3506C4D9}" type="datetime1">
              <a:rPr lang="nl-BE" smtClean="0"/>
              <a:t>26/12/2022</a:t>
            </a:fld>
            <a:endParaRPr lang="nl-NL" dirty="0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200" y="6353999"/>
            <a:ext cx="1008305" cy="360000"/>
          </a:xfrm>
          <a:prstGeom prst="rect">
            <a:avLst/>
          </a:prstGeom>
        </p:spPr>
      </p:pic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286250" y="6210000"/>
            <a:ext cx="369255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l-NL"/>
              <a:t>Faculteit, departement, dienst …</a:t>
            </a:r>
            <a:endParaRPr lang="nl-NL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7991738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7991738" cy="443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281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2" r:id="rId2"/>
    <p:sldLayoutId id="2147483684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26" userDrawn="1">
          <p15:clr>
            <a:srgbClr val="F26B43"/>
          </p15:clr>
        </p15:guide>
        <p15:guide id="2" pos="5397" userDrawn="1">
          <p15:clr>
            <a:srgbClr val="F26B43"/>
          </p15:clr>
        </p15:guide>
        <p15:guide id="3" orient="horz" pos="38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1.jp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42.png"/><Relationship Id="rId4" Type="http://schemas.openxmlformats.org/officeDocument/2006/relationships/image" Target="../media/image3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5" Type="http://schemas.openxmlformats.org/officeDocument/2006/relationships/image" Target="../media/image41.jp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9D4132-CF83-4917-B2F5-B133CF57F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991" y="1930757"/>
            <a:ext cx="7662478" cy="3258243"/>
          </a:xfrm>
        </p:spPr>
        <p:txBody>
          <a:bodyPr>
            <a:normAutofit fontScale="90000"/>
          </a:bodyPr>
          <a:lstStyle/>
          <a:p>
            <a:pPr algn="ctr"/>
            <a:r>
              <a:rPr lang="nl-BE" sz="3200" dirty="0"/>
              <a:t>Cyber-Physical Systems:</a:t>
            </a:r>
            <a:br>
              <a:rPr lang="nl-BE" sz="3200" dirty="0"/>
            </a:br>
            <a:br>
              <a:rPr lang="nl-BE" sz="3200" dirty="0"/>
            </a:br>
            <a:r>
              <a:rPr lang="nl-BE" sz="3200" dirty="0" err="1"/>
              <a:t>modelling</a:t>
            </a:r>
            <a:r>
              <a:rPr lang="nl-BE" sz="3200" dirty="0"/>
              <a:t> </a:t>
            </a:r>
            <a:br>
              <a:rPr lang="nl-BE" sz="3200" dirty="0"/>
            </a:br>
            <a:r>
              <a:rPr lang="nl-BE" sz="3200" dirty="0"/>
              <a:t>– </a:t>
            </a:r>
            <a:br>
              <a:rPr lang="nl-BE" sz="3200" dirty="0"/>
            </a:br>
            <a:r>
              <a:rPr lang="nl-BE" sz="3200" dirty="0" err="1"/>
              <a:t>linear</a:t>
            </a:r>
            <a:r>
              <a:rPr lang="nl-BE" sz="3200" dirty="0"/>
              <a:t> </a:t>
            </a:r>
            <a:r>
              <a:rPr lang="nl-BE" sz="3200" dirty="0" err="1"/>
              <a:t>and</a:t>
            </a:r>
            <a:r>
              <a:rPr lang="nl-BE" sz="3200" dirty="0"/>
              <a:t> non-</a:t>
            </a:r>
            <a:r>
              <a:rPr lang="nl-BE" sz="3200" dirty="0" err="1"/>
              <a:t>linear</a:t>
            </a:r>
            <a:r>
              <a:rPr lang="nl-BE" sz="3200" dirty="0"/>
              <a:t> systems</a:t>
            </a:r>
            <a:br>
              <a:rPr lang="nl-BE" sz="3200" dirty="0"/>
            </a:br>
            <a:br>
              <a:rPr lang="nl-BE" sz="3200" dirty="0"/>
            </a:br>
            <a:r>
              <a:rPr lang="nl-BE" sz="3200" dirty="0"/>
              <a:t>part 3</a:t>
            </a:r>
            <a:br>
              <a:rPr lang="nl-BE" dirty="0"/>
            </a:br>
            <a:endParaRPr lang="nl-BE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3B172DF-6294-481B-A155-C9F87BF36478}"/>
              </a:ext>
            </a:extLst>
          </p:cNvPr>
          <p:cNvSpPr txBox="1"/>
          <p:nvPr/>
        </p:nvSpPr>
        <p:spPr>
          <a:xfrm>
            <a:off x="275208" y="5530788"/>
            <a:ext cx="61693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Workshop: </a:t>
            </a:r>
            <a:r>
              <a:rPr lang="nl-BE" dirty="0" err="1"/>
              <a:t>March</a:t>
            </a:r>
            <a:r>
              <a:rPr lang="nl-BE" dirty="0"/>
              <a:t> 16-18 (2023).</a:t>
            </a:r>
          </a:p>
          <a:p>
            <a:endParaRPr lang="nl-BE" dirty="0"/>
          </a:p>
          <a:p>
            <a:r>
              <a:rPr lang="nl-BE" sz="1400" dirty="0"/>
              <a:t>Erasmus+: Development of </a:t>
            </a:r>
            <a:r>
              <a:rPr lang="nl-BE" sz="1400" dirty="0" err="1"/>
              <a:t>practically-oriented</a:t>
            </a:r>
            <a:r>
              <a:rPr lang="nl-BE" sz="1400" dirty="0"/>
              <a:t> student-</a:t>
            </a:r>
            <a:r>
              <a:rPr lang="nl-BE" sz="1400" dirty="0" err="1"/>
              <a:t>centred</a:t>
            </a:r>
            <a:r>
              <a:rPr lang="nl-BE" sz="1400" dirty="0"/>
              <a:t> </a:t>
            </a:r>
            <a:r>
              <a:rPr lang="nl-BE" sz="1400" dirty="0" err="1"/>
              <a:t>education</a:t>
            </a:r>
            <a:r>
              <a:rPr lang="nl-BE" sz="1400" dirty="0"/>
              <a:t> </a:t>
            </a:r>
          </a:p>
          <a:p>
            <a:r>
              <a:rPr lang="nl-BE" sz="1400" dirty="0"/>
              <a:t>in </a:t>
            </a:r>
            <a:r>
              <a:rPr lang="nl-BE" sz="1400" dirty="0" err="1"/>
              <a:t>the</a:t>
            </a:r>
            <a:r>
              <a:rPr lang="nl-BE" sz="1400" dirty="0"/>
              <a:t> field of </a:t>
            </a:r>
            <a:r>
              <a:rPr lang="nl-BE" sz="1400" dirty="0" err="1"/>
              <a:t>modelling</a:t>
            </a:r>
            <a:r>
              <a:rPr lang="nl-BE" sz="1400" dirty="0"/>
              <a:t> of Cyber-</a:t>
            </a:r>
            <a:r>
              <a:rPr lang="nl-BE" sz="1400" dirty="0" err="1"/>
              <a:t>Physical</a:t>
            </a:r>
            <a:r>
              <a:rPr lang="nl-BE" sz="1400" dirty="0"/>
              <a:t> Systems (</a:t>
            </a:r>
            <a:r>
              <a:rPr lang="nl-BE" sz="1400" dirty="0" err="1"/>
              <a:t>CybPhys</a:t>
            </a:r>
            <a:r>
              <a:rPr lang="nl-BE" sz="1400" dirty="0"/>
              <a:t>)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71EC4CB-9DE0-454B-BC5C-73A5A80F9542}"/>
              </a:ext>
            </a:extLst>
          </p:cNvPr>
          <p:cNvSpPr txBox="1"/>
          <p:nvPr/>
        </p:nvSpPr>
        <p:spPr>
          <a:xfrm>
            <a:off x="7208516" y="518900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Joan </a:t>
            </a:r>
            <a:r>
              <a:rPr lang="nl-BE" dirty="0" err="1"/>
              <a:t>Peuteman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CBFC436-704B-49E4-A0B6-B3A8A1E887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075" y="5929393"/>
            <a:ext cx="2727934" cy="77921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9B5747C-EA12-4F69-1546-AD60F2B706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765" y="797728"/>
            <a:ext cx="5218244" cy="93192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17E4391-9F91-8976-AF5F-A2D92A542F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884" y="277442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66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Energy </a:t>
            </a:r>
            <a:r>
              <a:rPr lang="nl-BE" sz="3200" dirty="0" err="1"/>
              <a:t>harvesting</a:t>
            </a:r>
            <a:endParaRPr lang="nl-NL" sz="32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AD4AEC6-8F08-47DA-A5C2-FC881EA6AEEF}"/>
              </a:ext>
            </a:extLst>
          </p:cNvPr>
          <p:cNvSpPr txBox="1"/>
          <p:nvPr/>
        </p:nvSpPr>
        <p:spPr>
          <a:xfrm>
            <a:off x="576001" y="1269507"/>
            <a:ext cx="8236180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/>
              <a:t>Energy </a:t>
            </a:r>
            <a:r>
              <a:rPr lang="nl-BE" sz="2000" dirty="0" err="1"/>
              <a:t>harvesting</a:t>
            </a:r>
            <a:r>
              <a:rPr lang="nl-BE" sz="2000" dirty="0"/>
              <a:t> </a:t>
            </a:r>
            <a:r>
              <a:rPr lang="nl-BE" sz="2000" dirty="0" err="1"/>
              <a:t>allows</a:t>
            </a:r>
            <a:r>
              <a:rPr lang="nl-BE" sz="2000" dirty="0"/>
              <a:t> </a:t>
            </a:r>
            <a:r>
              <a:rPr lang="nl-BE" sz="2000" dirty="0" err="1"/>
              <a:t>to</a:t>
            </a:r>
            <a:r>
              <a:rPr lang="nl-BE" sz="2000" dirty="0"/>
              <a:t> </a:t>
            </a:r>
            <a:r>
              <a:rPr lang="nl-BE" sz="2000" b="1" dirty="0"/>
              <a:t>convert </a:t>
            </a:r>
            <a:r>
              <a:rPr lang="nl-BE" sz="2000" b="1" dirty="0" err="1"/>
              <a:t>ambient</a:t>
            </a:r>
            <a:r>
              <a:rPr lang="nl-BE" sz="2000" b="1" dirty="0"/>
              <a:t> energy </a:t>
            </a:r>
            <a:r>
              <a:rPr lang="nl-BE" sz="2000" b="1" dirty="0" err="1"/>
              <a:t>from</a:t>
            </a:r>
            <a:r>
              <a:rPr lang="nl-BE" sz="2000" b="1" dirty="0"/>
              <a:t> </a:t>
            </a:r>
            <a:r>
              <a:rPr lang="nl-BE" sz="2000" b="1" dirty="0" err="1"/>
              <a:t>the</a:t>
            </a:r>
            <a:r>
              <a:rPr lang="nl-BE" sz="2000" b="1" dirty="0"/>
              <a:t> environment </a:t>
            </a:r>
            <a:r>
              <a:rPr lang="nl-BE" sz="2000" b="1" dirty="0" err="1"/>
              <a:t>into</a:t>
            </a:r>
            <a:r>
              <a:rPr lang="nl-BE" sz="2000" b="1" dirty="0"/>
              <a:t> </a:t>
            </a:r>
            <a:r>
              <a:rPr lang="nl-BE" sz="2000" b="1" dirty="0" err="1"/>
              <a:t>electrical</a:t>
            </a:r>
            <a:r>
              <a:rPr lang="nl-BE" sz="2000" b="1" dirty="0"/>
              <a:t> energy</a:t>
            </a:r>
            <a:r>
              <a:rPr lang="nl-BE" sz="2000" dirty="0"/>
              <a:t>. The </a:t>
            </a:r>
            <a:r>
              <a:rPr lang="nl-BE" sz="2000" dirty="0" err="1"/>
              <a:t>ambient</a:t>
            </a:r>
            <a:r>
              <a:rPr lang="nl-BE" sz="2000" dirty="0"/>
              <a:t> energy </a:t>
            </a:r>
            <a:r>
              <a:rPr lang="nl-BE" sz="2000" dirty="0" err="1"/>
              <a:t>can</a:t>
            </a:r>
            <a:r>
              <a:rPr lang="nl-BE" sz="2000" dirty="0"/>
              <a:t> </a:t>
            </a:r>
            <a:r>
              <a:rPr lang="nl-BE" sz="2000" dirty="0" err="1"/>
              <a:t>be</a:t>
            </a:r>
            <a:r>
              <a:rPr lang="nl-BE" sz="2000" dirty="0"/>
              <a:t> </a:t>
            </a:r>
            <a:r>
              <a:rPr lang="nl-BE" sz="2000" dirty="0" err="1"/>
              <a:t>very</a:t>
            </a:r>
            <a:r>
              <a:rPr lang="nl-BE" sz="2000" dirty="0"/>
              <a:t> diverse</a:t>
            </a:r>
          </a:p>
          <a:p>
            <a:endParaRPr lang="nl-BE" sz="1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light energy (</a:t>
            </a:r>
            <a:r>
              <a:rPr lang="nl-BE" sz="2000" dirty="0" err="1"/>
              <a:t>use</a:t>
            </a:r>
            <a:r>
              <a:rPr lang="nl-BE" sz="2000" dirty="0"/>
              <a:t> </a:t>
            </a:r>
            <a:r>
              <a:rPr lang="nl-BE" sz="2000" dirty="0" err="1"/>
              <a:t>photovoltaic</a:t>
            </a:r>
            <a:r>
              <a:rPr lang="nl-BE" sz="2000" dirty="0"/>
              <a:t> panels),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flow of </a:t>
            </a:r>
            <a:r>
              <a:rPr lang="nl-BE" sz="2000" dirty="0" err="1"/>
              <a:t>liquids</a:t>
            </a:r>
            <a:r>
              <a:rPr lang="nl-BE" sz="2000" dirty="0"/>
              <a:t> </a:t>
            </a:r>
            <a:r>
              <a:rPr lang="nl-BE" sz="2000" dirty="0" err="1"/>
              <a:t>and</a:t>
            </a:r>
            <a:r>
              <a:rPr lang="nl-BE" sz="2000" dirty="0"/>
              <a:t> </a:t>
            </a:r>
            <a:r>
              <a:rPr lang="nl-BE" sz="2000" dirty="0" err="1"/>
              <a:t>gases</a:t>
            </a:r>
            <a:r>
              <a:rPr lang="nl-BE" sz="2000" dirty="0"/>
              <a:t> (e.g. </a:t>
            </a:r>
            <a:r>
              <a:rPr lang="nl-BE" sz="2000" dirty="0" err="1"/>
              <a:t>using</a:t>
            </a:r>
            <a:r>
              <a:rPr lang="nl-BE" sz="2000" dirty="0"/>
              <a:t> a small wind turbine generator),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 err="1"/>
              <a:t>kinetic</a:t>
            </a:r>
            <a:r>
              <a:rPr lang="nl-BE" sz="2000" dirty="0"/>
              <a:t> energy (e.g. </a:t>
            </a:r>
            <a:r>
              <a:rPr lang="nl-BE" sz="2000" dirty="0" err="1"/>
              <a:t>due</a:t>
            </a:r>
            <a:r>
              <a:rPr lang="nl-BE" sz="2000" dirty="0"/>
              <a:t> </a:t>
            </a:r>
            <a:r>
              <a:rPr lang="nl-BE" sz="2000" dirty="0" err="1"/>
              <a:t>to</a:t>
            </a:r>
            <a:r>
              <a:rPr lang="nl-BE" sz="2000" dirty="0"/>
              <a:t> </a:t>
            </a:r>
            <a:r>
              <a:rPr lang="nl-BE" sz="2000" dirty="0" err="1"/>
              <a:t>vibrations</a:t>
            </a:r>
            <a:r>
              <a:rPr lang="nl-BE" sz="20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 err="1"/>
              <a:t>thermal</a:t>
            </a:r>
            <a:r>
              <a:rPr lang="nl-BE" sz="2000" dirty="0"/>
              <a:t> energy,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 err="1"/>
              <a:t>electric</a:t>
            </a:r>
            <a:r>
              <a:rPr lang="nl-BE" sz="2000" dirty="0"/>
              <a:t> or </a:t>
            </a:r>
            <a:r>
              <a:rPr lang="nl-BE" sz="2000" dirty="0" err="1"/>
              <a:t>magnetic</a:t>
            </a:r>
            <a:r>
              <a:rPr lang="nl-BE" sz="2000" dirty="0"/>
              <a:t> fields or radio waves,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…</a:t>
            </a:r>
          </a:p>
          <a:p>
            <a:endParaRPr lang="nl-BE" sz="1300" dirty="0"/>
          </a:p>
          <a:p>
            <a:r>
              <a:rPr lang="nl-BE" sz="2000" dirty="0"/>
              <a:t>Here, we </a:t>
            </a:r>
            <a:r>
              <a:rPr lang="nl-BE" sz="2000" dirty="0" err="1"/>
              <a:t>will</a:t>
            </a:r>
            <a:r>
              <a:rPr lang="nl-BE" sz="2000" dirty="0"/>
              <a:t> focus on </a:t>
            </a:r>
            <a:r>
              <a:rPr lang="nl-BE" sz="2000" b="1" dirty="0" err="1"/>
              <a:t>harvesting</a:t>
            </a:r>
            <a:r>
              <a:rPr lang="nl-BE" sz="2000" b="1" dirty="0"/>
              <a:t> energy </a:t>
            </a:r>
            <a:r>
              <a:rPr lang="nl-BE" sz="2000" b="1" dirty="0" err="1"/>
              <a:t>from</a:t>
            </a:r>
            <a:r>
              <a:rPr lang="nl-BE" sz="2000" b="1" dirty="0"/>
              <a:t> </a:t>
            </a:r>
            <a:r>
              <a:rPr lang="nl-BE" sz="2000" b="1" dirty="0" err="1"/>
              <a:t>vibrations</a:t>
            </a:r>
            <a:r>
              <a:rPr lang="nl-BE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2830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11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Energy </a:t>
            </a:r>
            <a:r>
              <a:rPr lang="nl-BE" sz="3200" dirty="0" err="1"/>
              <a:t>harvesting</a:t>
            </a:r>
            <a:endParaRPr lang="nl-NL" sz="32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AD4AEC6-8F08-47DA-A5C2-FC881EA6AEEF}"/>
              </a:ext>
            </a:extLst>
          </p:cNvPr>
          <p:cNvSpPr txBox="1"/>
          <p:nvPr/>
        </p:nvSpPr>
        <p:spPr>
          <a:xfrm>
            <a:off x="576001" y="1269507"/>
            <a:ext cx="8236180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err="1"/>
              <a:t>When</a:t>
            </a:r>
            <a:r>
              <a:rPr lang="nl-BE" sz="2000" dirty="0"/>
              <a:t> </a:t>
            </a:r>
            <a:r>
              <a:rPr lang="nl-BE" sz="2000" b="1" dirty="0" err="1"/>
              <a:t>harvesting</a:t>
            </a:r>
            <a:r>
              <a:rPr lang="nl-BE" sz="2000" b="1" dirty="0"/>
              <a:t> energy </a:t>
            </a:r>
            <a:r>
              <a:rPr lang="nl-BE" sz="2000" b="1" dirty="0" err="1"/>
              <a:t>from</a:t>
            </a:r>
            <a:r>
              <a:rPr lang="nl-BE" sz="2000" b="1" dirty="0"/>
              <a:t> </a:t>
            </a:r>
            <a:r>
              <a:rPr lang="nl-BE" sz="2000" b="1" dirty="0" err="1"/>
              <a:t>vibrations</a:t>
            </a:r>
            <a:r>
              <a:rPr lang="nl-BE" sz="2000" dirty="0"/>
              <a:t>, often a </a:t>
            </a:r>
            <a:r>
              <a:rPr lang="nl-BE" sz="2000" dirty="0" err="1"/>
              <a:t>two</a:t>
            </a:r>
            <a:r>
              <a:rPr lang="nl-BE" sz="2000" dirty="0"/>
              <a:t> steps approach </a:t>
            </a:r>
            <a:r>
              <a:rPr lang="nl-BE" sz="2000" dirty="0" err="1"/>
              <a:t>will</a:t>
            </a:r>
            <a:r>
              <a:rPr lang="nl-BE" sz="2000" dirty="0"/>
              <a:t> </a:t>
            </a:r>
            <a:r>
              <a:rPr lang="nl-BE" sz="2000" dirty="0" err="1"/>
              <a:t>be</a:t>
            </a:r>
            <a:r>
              <a:rPr lang="nl-BE" sz="2000" dirty="0"/>
              <a:t> </a:t>
            </a:r>
            <a:r>
              <a:rPr lang="nl-BE" sz="2000" dirty="0" err="1"/>
              <a:t>used</a:t>
            </a:r>
            <a:r>
              <a:rPr lang="nl-BE" sz="2000" dirty="0"/>
              <a:t>.</a:t>
            </a:r>
          </a:p>
          <a:p>
            <a:endParaRPr lang="nl-BE" sz="1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b="1" dirty="0"/>
              <a:t>First step</a:t>
            </a:r>
            <a:r>
              <a:rPr lang="nl-BE" sz="2000" dirty="0"/>
              <a:t>: a </a:t>
            </a:r>
            <a:r>
              <a:rPr lang="nl-BE" sz="2000" dirty="0" err="1"/>
              <a:t>mechanical</a:t>
            </a:r>
            <a:r>
              <a:rPr lang="nl-BE" sz="2000" dirty="0"/>
              <a:t> </a:t>
            </a:r>
            <a:r>
              <a:rPr lang="nl-BE" sz="2000" dirty="0" err="1"/>
              <a:t>to</a:t>
            </a:r>
            <a:r>
              <a:rPr lang="nl-BE" sz="2000" dirty="0"/>
              <a:t> </a:t>
            </a:r>
            <a:r>
              <a:rPr lang="nl-BE" sz="2000" dirty="0" err="1"/>
              <a:t>mechanical</a:t>
            </a:r>
            <a:r>
              <a:rPr lang="nl-BE" sz="2000" dirty="0"/>
              <a:t> </a:t>
            </a:r>
            <a:r>
              <a:rPr lang="nl-BE" sz="2000" dirty="0" err="1"/>
              <a:t>conversion</a:t>
            </a:r>
            <a:r>
              <a:rPr lang="nl-BE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b="1" dirty="0"/>
              <a:t>Second step</a:t>
            </a:r>
            <a:r>
              <a:rPr lang="nl-BE" sz="2000" dirty="0"/>
              <a:t>: a </a:t>
            </a:r>
            <a:r>
              <a:rPr lang="nl-BE" sz="2000" dirty="0" err="1"/>
              <a:t>mechanical</a:t>
            </a:r>
            <a:r>
              <a:rPr lang="nl-BE" sz="2000" dirty="0"/>
              <a:t> </a:t>
            </a:r>
            <a:r>
              <a:rPr lang="nl-BE" sz="2000" dirty="0" err="1"/>
              <a:t>to</a:t>
            </a:r>
            <a:r>
              <a:rPr lang="nl-BE" sz="2000" dirty="0"/>
              <a:t> </a:t>
            </a:r>
            <a:r>
              <a:rPr lang="nl-BE" sz="2000" dirty="0" err="1"/>
              <a:t>electrical</a:t>
            </a:r>
            <a:r>
              <a:rPr lang="nl-BE" sz="2000" dirty="0"/>
              <a:t> </a:t>
            </a:r>
            <a:r>
              <a:rPr lang="nl-BE" sz="2000" dirty="0" err="1"/>
              <a:t>conversion</a:t>
            </a:r>
            <a:r>
              <a:rPr lang="nl-BE" sz="2000" dirty="0"/>
              <a:t> (</a:t>
            </a:r>
            <a:r>
              <a:rPr lang="nl-BE" sz="2000" dirty="0" err="1"/>
              <a:t>using</a:t>
            </a:r>
            <a:r>
              <a:rPr lang="nl-BE" sz="2000" dirty="0"/>
              <a:t> </a:t>
            </a:r>
            <a:r>
              <a:rPr lang="nl-BE" sz="2000" dirty="0" err="1"/>
              <a:t>piezoelectric</a:t>
            </a:r>
            <a:r>
              <a:rPr lang="nl-BE" sz="2000" dirty="0"/>
              <a:t> materials, </a:t>
            </a:r>
            <a:r>
              <a:rPr lang="nl-BE" sz="2000" dirty="0" err="1"/>
              <a:t>using</a:t>
            </a:r>
            <a:r>
              <a:rPr lang="nl-BE" sz="2000" dirty="0"/>
              <a:t> </a:t>
            </a:r>
            <a:r>
              <a:rPr lang="nl-BE" sz="2000" dirty="0" err="1"/>
              <a:t>an</a:t>
            </a:r>
            <a:r>
              <a:rPr lang="nl-BE" sz="2000" dirty="0"/>
              <a:t> </a:t>
            </a:r>
            <a:r>
              <a:rPr lang="nl-BE" sz="2000" dirty="0" err="1"/>
              <a:t>inductive</a:t>
            </a:r>
            <a:r>
              <a:rPr lang="nl-BE" sz="2000" dirty="0"/>
              <a:t> system, </a:t>
            </a:r>
            <a:r>
              <a:rPr lang="nl-BE" sz="2000" dirty="0" err="1"/>
              <a:t>using</a:t>
            </a:r>
            <a:r>
              <a:rPr lang="nl-BE" sz="2000" dirty="0"/>
              <a:t> a capacitive system, …)</a:t>
            </a:r>
          </a:p>
          <a:p>
            <a:endParaRPr lang="nl-BE" sz="1300" dirty="0"/>
          </a:p>
          <a:p>
            <a:r>
              <a:rPr lang="nl-BE" sz="2000" b="1" dirty="0"/>
              <a:t>The </a:t>
            </a:r>
            <a:r>
              <a:rPr lang="nl-BE" sz="2000" b="1" dirty="0" err="1"/>
              <a:t>mechanical</a:t>
            </a:r>
            <a:r>
              <a:rPr lang="nl-BE" sz="2000" b="1" dirty="0"/>
              <a:t> </a:t>
            </a:r>
            <a:r>
              <a:rPr lang="nl-BE" sz="2000" b="1" dirty="0" err="1"/>
              <a:t>to</a:t>
            </a:r>
            <a:r>
              <a:rPr lang="nl-BE" sz="2000" b="1" dirty="0"/>
              <a:t> </a:t>
            </a:r>
            <a:r>
              <a:rPr lang="nl-BE" sz="2000" b="1" dirty="0" err="1"/>
              <a:t>mechanical</a:t>
            </a:r>
            <a:r>
              <a:rPr lang="nl-BE" sz="2000" b="1" dirty="0"/>
              <a:t> </a:t>
            </a:r>
            <a:r>
              <a:rPr lang="nl-BE" sz="2000" b="1" dirty="0" err="1"/>
              <a:t>conversion</a:t>
            </a:r>
            <a:r>
              <a:rPr lang="nl-BE" sz="2000" b="1" dirty="0"/>
              <a:t> is </a:t>
            </a:r>
            <a:r>
              <a:rPr lang="nl-BE" sz="2000" b="1" dirty="0" err="1"/>
              <a:t>based</a:t>
            </a:r>
            <a:r>
              <a:rPr lang="nl-BE" sz="2000" b="1" dirty="0"/>
              <a:t> on a spring-</a:t>
            </a:r>
            <a:r>
              <a:rPr lang="nl-BE" sz="2000" b="1" dirty="0" err="1"/>
              <a:t>mass</a:t>
            </a:r>
            <a:r>
              <a:rPr lang="nl-BE" sz="2000" b="1" dirty="0"/>
              <a:t>-damper system.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507BA3B-14C1-7F07-115C-408231977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049" y="3927062"/>
            <a:ext cx="2741396" cy="287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779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12</a:t>
            </a:fld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576263" y="1368000"/>
            <a:ext cx="5682494" cy="42781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 err="1"/>
              <a:t>Introduction</a:t>
            </a:r>
            <a:endParaRPr lang="nl-BE" dirty="0"/>
          </a:p>
          <a:p>
            <a:pPr marL="0" indent="0">
              <a:buNone/>
            </a:pPr>
            <a:r>
              <a:rPr lang="nl-BE" dirty="0"/>
              <a:t>Energy </a:t>
            </a:r>
            <a:r>
              <a:rPr lang="nl-BE" dirty="0" err="1"/>
              <a:t>harvesting</a:t>
            </a:r>
            <a:endParaRPr lang="nl-BE" dirty="0"/>
          </a:p>
          <a:p>
            <a:pPr marL="0" indent="0">
              <a:buNone/>
            </a:pPr>
            <a:r>
              <a:rPr lang="nl-BE" b="1" dirty="0"/>
              <a:t>Spring-</a:t>
            </a:r>
            <a:r>
              <a:rPr lang="nl-BE" b="1" dirty="0" err="1"/>
              <a:t>mass</a:t>
            </a:r>
            <a:r>
              <a:rPr lang="nl-BE" b="1" dirty="0"/>
              <a:t>-damper system</a:t>
            </a:r>
          </a:p>
          <a:p>
            <a:pPr marL="0" indent="0">
              <a:buNone/>
            </a:pPr>
            <a:r>
              <a:rPr lang="nl-BE" dirty="0"/>
              <a:t>The </a:t>
            </a:r>
            <a:r>
              <a:rPr lang="nl-BE" dirty="0" err="1"/>
              <a:t>natural</a:t>
            </a:r>
            <a:r>
              <a:rPr lang="nl-BE" dirty="0"/>
              <a:t> </a:t>
            </a:r>
            <a:r>
              <a:rPr lang="nl-BE" dirty="0" err="1"/>
              <a:t>pulsation</a:t>
            </a:r>
            <a:endParaRPr lang="nl-BE" dirty="0"/>
          </a:p>
          <a:p>
            <a:pPr marL="0" indent="0">
              <a:buNone/>
            </a:pPr>
            <a:r>
              <a:rPr lang="nl-BE" dirty="0"/>
              <a:t>MEMS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 err="1"/>
              <a:t>Table</a:t>
            </a:r>
            <a:r>
              <a:rPr lang="nl-BE" sz="3200" dirty="0"/>
              <a:t> of content</a:t>
            </a:r>
            <a:endParaRPr lang="nl-NL" sz="32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ACDAD3A-1CC7-41F0-9FAB-7E5787D9B2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" y="5065447"/>
            <a:ext cx="3916716" cy="111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005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13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Spring-</a:t>
            </a:r>
            <a:r>
              <a:rPr lang="nl-BE" sz="3200" dirty="0" err="1"/>
              <a:t>mass</a:t>
            </a:r>
            <a:r>
              <a:rPr lang="nl-BE" sz="3200" dirty="0"/>
              <a:t>-damper system</a:t>
            </a:r>
            <a:endParaRPr lang="nl-NL" sz="32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AD4AEC6-8F08-47DA-A5C2-FC881EA6AEEF}"/>
              </a:ext>
            </a:extLst>
          </p:cNvPr>
          <p:cNvSpPr txBox="1"/>
          <p:nvPr/>
        </p:nvSpPr>
        <p:spPr>
          <a:xfrm>
            <a:off x="576001" y="1269507"/>
            <a:ext cx="823618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err="1"/>
              <a:t>When</a:t>
            </a:r>
            <a:r>
              <a:rPr lang="nl-BE" sz="2000" dirty="0"/>
              <a:t> </a:t>
            </a:r>
            <a:r>
              <a:rPr lang="nl-BE" sz="2000" dirty="0" err="1"/>
              <a:t>considering</a:t>
            </a:r>
            <a:r>
              <a:rPr lang="nl-BE" sz="2000" dirty="0"/>
              <a:t> </a:t>
            </a:r>
            <a:r>
              <a:rPr lang="nl-BE" sz="2000" dirty="0" err="1"/>
              <a:t>an</a:t>
            </a:r>
            <a:r>
              <a:rPr lang="nl-BE" sz="2000" dirty="0"/>
              <a:t> </a:t>
            </a:r>
            <a:r>
              <a:rPr lang="nl-BE" sz="2000" b="1" dirty="0"/>
              <a:t>energy </a:t>
            </a:r>
            <a:r>
              <a:rPr lang="nl-BE" sz="2000" b="1" dirty="0" err="1"/>
              <a:t>harvester</a:t>
            </a:r>
            <a:r>
              <a:rPr lang="nl-BE" sz="2000" dirty="0"/>
              <a:t>, in </a:t>
            </a:r>
            <a:r>
              <a:rPr lang="nl-BE" sz="2000" dirty="0" err="1"/>
              <a:t>general</a:t>
            </a:r>
            <a:r>
              <a:rPr lang="nl-BE" sz="2000" dirty="0"/>
              <a:t> </a:t>
            </a:r>
            <a:r>
              <a:rPr lang="nl-BE" sz="2000" b="1" dirty="0" err="1"/>
              <a:t>the</a:t>
            </a:r>
            <a:r>
              <a:rPr lang="nl-BE" sz="2000" b="1" dirty="0"/>
              <a:t> </a:t>
            </a:r>
            <a:r>
              <a:rPr lang="nl-BE" sz="2000" b="1" dirty="0" err="1"/>
              <a:t>ambient</a:t>
            </a:r>
            <a:r>
              <a:rPr lang="nl-BE" sz="2000" b="1" dirty="0"/>
              <a:t> </a:t>
            </a:r>
            <a:r>
              <a:rPr lang="nl-BE" sz="2000" b="1" dirty="0" err="1"/>
              <a:t>vibrations</a:t>
            </a:r>
            <a:r>
              <a:rPr lang="nl-BE" sz="2000" b="1" dirty="0"/>
              <a:t> have a low amplitude</a:t>
            </a:r>
            <a:r>
              <a:rPr lang="nl-BE" sz="2000" dirty="0"/>
              <a:t>. A spring-</a:t>
            </a:r>
            <a:r>
              <a:rPr lang="nl-BE" sz="2000" dirty="0" err="1"/>
              <a:t>mass</a:t>
            </a:r>
            <a:r>
              <a:rPr lang="nl-BE" sz="2000" dirty="0"/>
              <a:t>-damper system is </a:t>
            </a:r>
            <a:r>
              <a:rPr lang="nl-BE" sz="2000" dirty="0" err="1"/>
              <a:t>needed</a:t>
            </a:r>
            <a:r>
              <a:rPr lang="nl-BE" sz="2000" dirty="0"/>
              <a:t> </a:t>
            </a:r>
            <a:r>
              <a:rPr lang="nl-BE" sz="2000" dirty="0" err="1"/>
              <a:t>to</a:t>
            </a:r>
            <a:r>
              <a:rPr lang="nl-BE" sz="2000" dirty="0"/>
              <a:t> </a:t>
            </a:r>
            <a:r>
              <a:rPr lang="nl-BE" sz="2000" b="1" dirty="0" err="1"/>
              <a:t>amplify</a:t>
            </a:r>
            <a:r>
              <a:rPr lang="nl-BE" sz="2000" b="1" dirty="0"/>
              <a:t> </a:t>
            </a:r>
            <a:r>
              <a:rPr lang="nl-BE" sz="2000" b="1" dirty="0" err="1"/>
              <a:t>the</a:t>
            </a:r>
            <a:r>
              <a:rPr lang="nl-BE" sz="2000" b="1" dirty="0"/>
              <a:t> </a:t>
            </a:r>
            <a:r>
              <a:rPr lang="nl-BE" sz="2000" dirty="0" err="1"/>
              <a:t>relative</a:t>
            </a:r>
            <a:r>
              <a:rPr lang="nl-BE" sz="2000" b="1" dirty="0"/>
              <a:t> </a:t>
            </a:r>
            <a:r>
              <a:rPr lang="nl-BE" sz="2000" b="1" dirty="0" err="1"/>
              <a:t>movement</a:t>
            </a:r>
            <a:r>
              <a:rPr lang="nl-BE" sz="2000" b="1" dirty="0"/>
              <a:t> </a:t>
            </a:r>
            <a:r>
              <a:rPr lang="nl-BE" sz="2000" dirty="0"/>
              <a:t>of a </a:t>
            </a:r>
            <a:r>
              <a:rPr lang="nl-BE" sz="2000" dirty="0" err="1"/>
              <a:t>mass</a:t>
            </a:r>
            <a:r>
              <a:rPr lang="nl-BE" sz="2000" dirty="0"/>
              <a:t> </a:t>
            </a:r>
            <a:r>
              <a:rPr lang="nl-BE" sz="2000" dirty="0" err="1"/>
              <a:t>compared</a:t>
            </a:r>
            <a:r>
              <a:rPr lang="nl-BE" sz="2000" dirty="0"/>
              <a:t> </a:t>
            </a:r>
            <a:r>
              <a:rPr lang="nl-BE" sz="2000" dirty="0" err="1"/>
              <a:t>to</a:t>
            </a:r>
            <a:r>
              <a:rPr lang="nl-BE" sz="2000" dirty="0"/>
              <a:t> </a:t>
            </a:r>
            <a:r>
              <a:rPr lang="nl-BE" sz="2000" dirty="0" err="1"/>
              <a:t>the</a:t>
            </a:r>
            <a:r>
              <a:rPr lang="nl-BE" sz="2000" dirty="0"/>
              <a:t> </a:t>
            </a:r>
            <a:r>
              <a:rPr lang="nl-BE" sz="2000" dirty="0" err="1"/>
              <a:t>original</a:t>
            </a:r>
            <a:r>
              <a:rPr lang="nl-BE" sz="2000" dirty="0"/>
              <a:t> </a:t>
            </a:r>
            <a:r>
              <a:rPr lang="nl-BE" sz="2000" dirty="0" err="1"/>
              <a:t>movement</a:t>
            </a:r>
            <a:r>
              <a:rPr lang="nl-BE" sz="2000" dirty="0"/>
              <a:t>.</a:t>
            </a:r>
          </a:p>
          <a:p>
            <a:endParaRPr lang="nl-BE" sz="1300" dirty="0"/>
          </a:p>
          <a:p>
            <a:r>
              <a:rPr lang="nl-BE" sz="2000" b="1" dirty="0" err="1"/>
              <a:t>Mechanical</a:t>
            </a:r>
            <a:r>
              <a:rPr lang="nl-BE" sz="2000" b="1" dirty="0"/>
              <a:t> </a:t>
            </a:r>
            <a:r>
              <a:rPr lang="nl-BE" sz="2000" b="1" dirty="0" err="1"/>
              <a:t>resonance</a:t>
            </a:r>
            <a:r>
              <a:rPr lang="nl-BE" sz="2000" b="1" dirty="0"/>
              <a:t> </a:t>
            </a:r>
            <a:r>
              <a:rPr lang="nl-BE" sz="2000" dirty="0"/>
              <a:t>is </a:t>
            </a:r>
            <a:r>
              <a:rPr lang="nl-BE" sz="2000" dirty="0" err="1"/>
              <a:t>used</a:t>
            </a:r>
            <a:r>
              <a:rPr lang="nl-BE" sz="2000" dirty="0"/>
              <a:t> </a:t>
            </a:r>
            <a:r>
              <a:rPr lang="nl-BE" sz="2000" dirty="0" err="1"/>
              <a:t>to</a:t>
            </a:r>
            <a:r>
              <a:rPr lang="nl-BE" sz="2000" dirty="0"/>
              <a:t> have a </a:t>
            </a:r>
            <a:r>
              <a:rPr lang="nl-BE" sz="2000" dirty="0" err="1"/>
              <a:t>sufficiently</a:t>
            </a:r>
            <a:r>
              <a:rPr lang="nl-BE" sz="2000" dirty="0"/>
              <a:t> large </a:t>
            </a:r>
            <a:r>
              <a:rPr lang="nl-BE" sz="2000" dirty="0" err="1"/>
              <a:t>relative</a:t>
            </a:r>
            <a:r>
              <a:rPr lang="nl-BE" sz="2000" dirty="0"/>
              <a:t> </a:t>
            </a:r>
            <a:r>
              <a:rPr lang="nl-BE" sz="2000" dirty="0" err="1"/>
              <a:t>movement</a:t>
            </a:r>
            <a:r>
              <a:rPr lang="nl-BE" sz="2000" dirty="0"/>
              <a:t> allowing </a:t>
            </a:r>
            <a:r>
              <a:rPr lang="nl-BE" sz="2000" dirty="0" err="1"/>
              <a:t>to</a:t>
            </a:r>
            <a:r>
              <a:rPr lang="nl-BE" sz="2000" dirty="0"/>
              <a:t> </a:t>
            </a:r>
            <a:r>
              <a:rPr lang="nl-BE" sz="2000" dirty="0" err="1"/>
              <a:t>realise</a:t>
            </a:r>
            <a:r>
              <a:rPr lang="nl-BE" sz="2000" dirty="0"/>
              <a:t> </a:t>
            </a:r>
            <a:r>
              <a:rPr lang="nl-BE" sz="2000" dirty="0" err="1"/>
              <a:t>the</a:t>
            </a:r>
            <a:r>
              <a:rPr lang="nl-BE" sz="2000" dirty="0"/>
              <a:t> </a:t>
            </a:r>
            <a:r>
              <a:rPr lang="nl-BE" sz="2000" dirty="0" err="1"/>
              <a:t>mechanical</a:t>
            </a:r>
            <a:r>
              <a:rPr lang="nl-BE" sz="2000" dirty="0"/>
              <a:t> </a:t>
            </a:r>
            <a:r>
              <a:rPr lang="nl-BE" sz="2000" dirty="0" err="1"/>
              <a:t>to</a:t>
            </a:r>
            <a:r>
              <a:rPr lang="nl-BE" sz="2000" dirty="0"/>
              <a:t> </a:t>
            </a:r>
            <a:r>
              <a:rPr lang="nl-BE" sz="2000" dirty="0" err="1"/>
              <a:t>electrical</a:t>
            </a:r>
            <a:r>
              <a:rPr lang="nl-BE" sz="2000" dirty="0"/>
              <a:t> </a:t>
            </a:r>
            <a:r>
              <a:rPr lang="nl-BE" sz="2000" dirty="0" err="1"/>
              <a:t>conversion</a:t>
            </a:r>
            <a:r>
              <a:rPr lang="nl-BE" sz="2000" dirty="0"/>
              <a:t>.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DBCBD5A3-BDFB-8A22-2594-FF4CF7904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0" y="3415330"/>
            <a:ext cx="3229670" cy="33813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050FDB4C-EF2D-ACF1-5FD5-60D810F8D805}"/>
                  </a:ext>
                </a:extLst>
              </p:cNvPr>
              <p:cNvSpPr txBox="1"/>
              <p:nvPr/>
            </p:nvSpPr>
            <p:spPr>
              <a:xfrm>
                <a:off x="3259848" y="3773010"/>
                <a:ext cx="5851282" cy="15234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/>
                  <a:t>The </a:t>
                </a:r>
                <a:r>
                  <a:rPr lang="nl-BE" sz="2000" dirty="0" err="1"/>
                  <a:t>mass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nl-BE" sz="2000" dirty="0"/>
                  <a:t> is </a:t>
                </a:r>
                <a:r>
                  <a:rPr lang="nl-BE" sz="2000" dirty="0" err="1"/>
                  <a:t>connected</a:t>
                </a:r>
                <a:r>
                  <a:rPr lang="nl-BE" sz="2000" dirty="0"/>
                  <a:t> </a:t>
                </a:r>
                <a:r>
                  <a:rPr lang="nl-BE" sz="2000" dirty="0" err="1"/>
                  <a:t>with</a:t>
                </a:r>
                <a:r>
                  <a:rPr lang="nl-BE" sz="2000" dirty="0"/>
                  <a:t> a </a:t>
                </a:r>
                <a:r>
                  <a:rPr lang="nl-BE" sz="2000" b="1" dirty="0"/>
                  <a:t>spring</a:t>
                </a:r>
                <a:r>
                  <a:rPr lang="nl-BE" sz="2000" dirty="0"/>
                  <a:t> </a:t>
                </a:r>
                <a:r>
                  <a:rPr lang="nl-BE" sz="2000" dirty="0" err="1"/>
                  <a:t>having</a:t>
                </a:r>
                <a:r>
                  <a:rPr lang="nl-BE" sz="2000" dirty="0"/>
                  <a:t> </a:t>
                </a:r>
              </a:p>
              <a:p>
                <a:r>
                  <a:rPr lang="nl-BE" sz="2000" dirty="0"/>
                  <a:t>a spring constant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BE" sz="2000" dirty="0"/>
                  <a:t>.</a:t>
                </a:r>
              </a:p>
              <a:p>
                <a:endParaRPr lang="nl-BE" sz="1300" dirty="0"/>
              </a:p>
              <a:p>
                <a:r>
                  <a:rPr lang="nl-BE" sz="2000" dirty="0"/>
                  <a:t>The </a:t>
                </a:r>
                <a:r>
                  <a:rPr lang="nl-BE" sz="2000" dirty="0" err="1"/>
                  <a:t>movement</a:t>
                </a:r>
                <a:r>
                  <a:rPr lang="nl-BE" sz="2000" dirty="0"/>
                  <a:t> of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spring is </a:t>
                </a:r>
                <a:r>
                  <a:rPr lang="nl-BE" sz="2000" b="1" dirty="0" err="1"/>
                  <a:t>damped</a:t>
                </a:r>
                <a:r>
                  <a:rPr lang="nl-BE" sz="2000" dirty="0"/>
                  <a:t> i.e. </a:t>
                </a:r>
                <a:r>
                  <a:rPr lang="nl-BE" sz="2000" dirty="0" err="1"/>
                  <a:t>notice</a:t>
                </a:r>
                <a:endParaRPr lang="nl-BE" sz="2000" dirty="0"/>
              </a:p>
              <a:p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viscous</a:t>
                </a:r>
                <a:r>
                  <a:rPr lang="nl-BE" sz="2000" dirty="0"/>
                  <a:t> </a:t>
                </a:r>
                <a:r>
                  <a:rPr lang="nl-BE" sz="2000" dirty="0" err="1"/>
                  <a:t>damping</a:t>
                </a:r>
                <a:r>
                  <a:rPr lang="nl-BE" sz="2000" dirty="0"/>
                  <a:t> </a:t>
                </a:r>
                <a:r>
                  <a:rPr lang="nl-BE" sz="2000" dirty="0" err="1"/>
                  <a:t>coefficient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nl-BE" sz="2000" dirty="0"/>
                  <a:t>.</a:t>
                </a:r>
              </a:p>
            </p:txBody>
          </p:sp>
        </mc:Choice>
        <mc:Fallback xmlns="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050FDB4C-EF2D-ACF1-5FD5-60D810F8D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848" y="3773010"/>
                <a:ext cx="5851282" cy="1523494"/>
              </a:xfrm>
              <a:prstGeom prst="rect">
                <a:avLst/>
              </a:prstGeom>
              <a:blipFill>
                <a:blip r:embed="rId3"/>
                <a:stretch>
                  <a:fillRect l="-1146" t="-2000" r="-104" b="-640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2598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KU Leuven, Campus Brugge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14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/>
              <a:t>Spring-mass-damper system</a:t>
            </a:r>
            <a:endParaRPr lang="nl-N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/>
              <p:nvPr/>
            </p:nvSpPr>
            <p:spPr>
              <a:xfrm>
                <a:off x="576001" y="1269507"/>
                <a:ext cx="8236180" cy="1523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000" dirty="0"/>
                  <a:t>Assume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original</a:t>
                </a:r>
                <a:r>
                  <a:rPr lang="nl-BE" sz="2000" dirty="0"/>
                  <a:t> </a:t>
                </a:r>
                <a:r>
                  <a:rPr lang="nl-BE" sz="2000" dirty="0" err="1"/>
                  <a:t>vibration</a:t>
                </a:r>
                <a:r>
                  <a:rPr lang="nl-BE" sz="2000" dirty="0"/>
                  <a:t> </a:t>
                </a:r>
                <a:r>
                  <a:rPr lang="nl-BE" sz="2000" dirty="0" err="1"/>
                  <a:t>noise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nl-BE" sz="2000" dirty="0"/>
                  <a:t> is </a:t>
                </a:r>
                <a:r>
                  <a:rPr lang="nl-BE" sz="2000" dirty="0" err="1"/>
                  <a:t>not</a:t>
                </a:r>
                <a:r>
                  <a:rPr lang="nl-BE" sz="2000" dirty="0"/>
                  <a:t> </a:t>
                </a:r>
                <a:r>
                  <a:rPr lang="nl-BE" sz="2000" dirty="0" err="1"/>
                  <a:t>affected</a:t>
                </a:r>
                <a:r>
                  <a:rPr lang="nl-BE" sz="2000" dirty="0"/>
                  <a:t> </a:t>
                </a:r>
                <a:r>
                  <a:rPr lang="nl-BE" sz="2000" dirty="0" err="1"/>
                  <a:t>by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movement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nl-BE" sz="2000" dirty="0"/>
                  <a:t> of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mass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nl-BE" sz="2000" dirty="0"/>
                  <a:t>.</a:t>
                </a:r>
              </a:p>
              <a:p>
                <a:endParaRPr lang="nl-BE" sz="1300" dirty="0"/>
              </a:p>
              <a:p>
                <a:r>
                  <a:rPr lang="nl-BE" sz="2000" dirty="0"/>
                  <a:t>The </a:t>
                </a:r>
                <a:r>
                  <a:rPr lang="nl-BE" sz="2000" dirty="0" err="1"/>
                  <a:t>behaviour</a:t>
                </a:r>
                <a:r>
                  <a:rPr lang="nl-BE" sz="2000" dirty="0"/>
                  <a:t> of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mass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nl-BE" sz="2000" dirty="0"/>
                  <a:t> </a:t>
                </a:r>
                <a:r>
                  <a:rPr lang="nl-BE" sz="2000" dirty="0" err="1"/>
                  <a:t>can</a:t>
                </a:r>
                <a:r>
                  <a:rPr lang="nl-BE" sz="2000" dirty="0"/>
                  <a:t> </a:t>
                </a:r>
                <a:r>
                  <a:rPr lang="nl-BE" sz="2000" dirty="0" err="1"/>
                  <a:t>be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modelled</a:t>
                </a:r>
                <a:r>
                  <a:rPr lang="nl-BE" sz="2000" dirty="0"/>
                  <a:t> </a:t>
                </a:r>
                <a:r>
                  <a:rPr lang="nl-BE" sz="2000" dirty="0" err="1"/>
                  <a:t>by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b="1" dirty="0" err="1"/>
                  <a:t>differential</a:t>
                </a:r>
                <a:r>
                  <a:rPr lang="nl-BE" sz="2000" dirty="0"/>
                  <a:t> </a:t>
                </a:r>
                <a:r>
                  <a:rPr lang="nl-BE" sz="2000" b="1" dirty="0" err="1"/>
                  <a:t>equation</a:t>
                </a:r>
                <a:endParaRPr lang="nl-BE" sz="2000" b="1" dirty="0"/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1" y="1269507"/>
                <a:ext cx="8236180" cy="1523494"/>
              </a:xfrm>
              <a:prstGeom prst="rect">
                <a:avLst/>
              </a:prstGeom>
              <a:blipFill>
                <a:blip r:embed="rId2"/>
                <a:stretch>
                  <a:fillRect l="-740" t="-1600" b="-640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Afbeelding 9">
            <a:extLst>
              <a:ext uri="{FF2B5EF4-FFF2-40B4-BE49-F238E27FC236}">
                <a16:creationId xmlns:a16="http://schemas.microsoft.com/office/drawing/2014/main" id="{DBCBD5A3-BDFB-8A22-2594-FF4CF79040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0" y="3415330"/>
            <a:ext cx="3229670" cy="338139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2C156AE-37FA-22CD-523C-A5A54E3324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849" y="2741672"/>
            <a:ext cx="4163006" cy="4953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9E00AE84-16E8-A006-3334-56255B3D38E0}"/>
                  </a:ext>
                </a:extLst>
              </p:cNvPr>
              <p:cNvSpPr txBox="1"/>
              <p:nvPr/>
            </p:nvSpPr>
            <p:spPr>
              <a:xfrm>
                <a:off x="3311370" y="3554120"/>
                <a:ext cx="5785943" cy="1831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nl-BE" sz="2000" dirty="0"/>
                  <a:t> is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movement</a:t>
                </a:r>
                <a:r>
                  <a:rPr lang="nl-BE" sz="2000" dirty="0"/>
                  <a:t> of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vibration</a:t>
                </a:r>
                <a:r>
                  <a:rPr lang="nl-BE" sz="2000" dirty="0"/>
                  <a:t> </a:t>
                </a:r>
                <a:r>
                  <a:rPr lang="nl-BE" sz="2000" dirty="0" err="1"/>
                  <a:t>which</a:t>
                </a:r>
                <a:r>
                  <a:rPr lang="nl-BE" sz="2000" dirty="0"/>
                  <a:t> </a:t>
                </a:r>
              </a:p>
              <a:p>
                <a:r>
                  <a:rPr lang="nl-BE" sz="2000" dirty="0"/>
                  <a:t>provides </a:t>
                </a:r>
                <a:r>
                  <a:rPr lang="nl-BE" sz="2000" dirty="0" err="1"/>
                  <a:t>all</a:t>
                </a:r>
                <a:r>
                  <a:rPr lang="nl-BE" sz="2000" dirty="0"/>
                  <a:t> energy. The </a:t>
                </a:r>
                <a:r>
                  <a:rPr lang="nl-BE" sz="2000" dirty="0" err="1"/>
                  <a:t>housing</a:t>
                </a:r>
                <a:r>
                  <a:rPr lang="nl-BE" sz="2000" dirty="0"/>
                  <a:t> of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harvester</a:t>
                </a:r>
                <a:r>
                  <a:rPr lang="nl-BE" sz="2000" dirty="0"/>
                  <a:t> </a:t>
                </a:r>
              </a:p>
              <a:p>
                <a:r>
                  <a:rPr lang="nl-BE" sz="2000" dirty="0" err="1"/>
                  <a:t>vibrates</a:t>
                </a:r>
                <a:r>
                  <a:rPr lang="nl-BE" sz="2000" dirty="0"/>
                  <a:t> </a:t>
                </a:r>
                <a:r>
                  <a:rPr lang="nl-BE" sz="2000" dirty="0" err="1"/>
                  <a:t>with</a:t>
                </a:r>
                <a:r>
                  <a:rPr lang="nl-BE" sz="2000" dirty="0"/>
                  <a:t> displacement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nl-BE" sz="2000" dirty="0"/>
                  <a:t>.</a:t>
                </a:r>
              </a:p>
              <a:p>
                <a:endParaRPr lang="nl-BE" sz="1300" dirty="0"/>
              </a:p>
              <a:p>
                <a:r>
                  <a:rPr lang="nl-BE" sz="2000" dirty="0"/>
                  <a:t>The </a:t>
                </a:r>
                <a:r>
                  <a:rPr lang="nl-BE" sz="2000" dirty="0" err="1"/>
                  <a:t>relative</a:t>
                </a:r>
                <a:r>
                  <a:rPr lang="nl-BE" sz="2000" dirty="0"/>
                  <a:t> motion of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mass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nl-BE" sz="2000" dirty="0"/>
                  <a:t> w.r.t.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</a:p>
              <a:p>
                <a:r>
                  <a:rPr lang="nl-BE" sz="2000" dirty="0" err="1"/>
                  <a:t>housing</a:t>
                </a:r>
                <a:r>
                  <a:rPr lang="nl-BE" sz="2000" dirty="0"/>
                  <a:t> </a:t>
                </a:r>
                <a:r>
                  <a:rPr lang="nl-BE" sz="2000" dirty="0" err="1"/>
                  <a:t>equals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nl-BE" sz="2000" dirty="0"/>
                  <a:t>.</a:t>
                </a:r>
              </a:p>
            </p:txBody>
          </p:sp>
        </mc:Choice>
        <mc:Fallback xmlns="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9E00AE84-16E8-A006-3334-56255B3D3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370" y="3554120"/>
                <a:ext cx="5785943" cy="1831271"/>
              </a:xfrm>
              <a:prstGeom prst="rect">
                <a:avLst/>
              </a:prstGeom>
              <a:blipFill>
                <a:blip r:embed="rId5"/>
                <a:stretch>
                  <a:fillRect l="-1054" t="-1333" b="-533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8529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KU Leuven, Campus Brugge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15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/>
              <a:t>Spring-mass-damper system</a:t>
            </a:r>
            <a:endParaRPr lang="nl-N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/>
              <p:nvPr/>
            </p:nvSpPr>
            <p:spPr>
              <a:xfrm>
                <a:off x="576001" y="1269507"/>
                <a:ext cx="8236180" cy="1786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000" dirty="0"/>
                  <a:t>The </a:t>
                </a:r>
                <a:r>
                  <a:rPr lang="nl-BE" sz="2000" dirty="0" err="1"/>
                  <a:t>differential</a:t>
                </a:r>
                <a:r>
                  <a:rPr lang="nl-BE" sz="2000" dirty="0"/>
                  <a:t> </a:t>
                </a:r>
                <a:r>
                  <a:rPr lang="nl-BE" sz="2000" dirty="0" err="1"/>
                  <a:t>equation</a:t>
                </a:r>
                <a:endParaRPr lang="nl-BE" sz="2000" dirty="0"/>
              </a:p>
              <a:p>
                <a:endParaRPr lang="nl-BE" sz="2000" b="1" dirty="0"/>
              </a:p>
              <a:p>
                <a:endParaRPr lang="nl-BE" sz="1300" dirty="0"/>
              </a:p>
              <a:p>
                <a:endParaRPr lang="nl-BE" sz="1300" dirty="0"/>
              </a:p>
              <a:p>
                <a:r>
                  <a:rPr lang="nl-BE" sz="2000" dirty="0" err="1"/>
                  <a:t>which</a:t>
                </a:r>
                <a:r>
                  <a:rPr lang="nl-BE" sz="2000" dirty="0"/>
                  <a:t> </a:t>
                </a:r>
                <a:r>
                  <a:rPr lang="nl-BE" sz="2000" dirty="0" err="1"/>
                  <a:t>equals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̈"/>
                            <m:ctrlP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d>
                          <m:dPr>
                            <m:ctrlP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̈"/>
                            <m:ctrlP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  <m:d>
                          <m:dPr>
                            <m:ctrlP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̇"/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  <m:d>
                      <m:d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nl-BE" sz="2000" dirty="0"/>
                  <a:t> is </a:t>
                </a:r>
                <a:r>
                  <a:rPr lang="nl-BE" sz="2000" dirty="0" err="1"/>
                  <a:t>obtained</a:t>
                </a:r>
                <a:r>
                  <a:rPr lang="nl-BE" sz="2000" dirty="0"/>
                  <a:t> </a:t>
                </a:r>
                <a:r>
                  <a:rPr lang="nl-BE" sz="2000" dirty="0" err="1"/>
                  <a:t>by</a:t>
                </a:r>
                <a:r>
                  <a:rPr lang="nl-BE" sz="2000" dirty="0"/>
                  <a:t> </a:t>
                </a:r>
                <a:r>
                  <a:rPr lang="nl-BE" sz="2000" dirty="0" err="1"/>
                  <a:t>using</a:t>
                </a:r>
                <a:r>
                  <a:rPr lang="nl-BE" sz="2000" dirty="0"/>
                  <a:t> </a:t>
                </a:r>
                <a:r>
                  <a:rPr lang="nl-BE" sz="2000" b="1" dirty="0" err="1"/>
                  <a:t>the</a:t>
                </a:r>
                <a:r>
                  <a:rPr lang="nl-BE" sz="2000" b="1" dirty="0"/>
                  <a:t> second </a:t>
                </a:r>
                <a:r>
                  <a:rPr lang="nl-BE" sz="2000" b="1" dirty="0" err="1"/>
                  <a:t>law</a:t>
                </a:r>
                <a:r>
                  <a:rPr lang="nl-BE" sz="2000" b="1" dirty="0"/>
                  <a:t> of Newton.</a:t>
                </a:r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1" y="1269507"/>
                <a:ext cx="8236180" cy="1786451"/>
              </a:xfrm>
              <a:prstGeom prst="rect">
                <a:avLst/>
              </a:prstGeom>
              <a:blipFill>
                <a:blip r:embed="rId2"/>
                <a:stretch>
                  <a:fillRect l="-740" t="-1365" b="-409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Afbeelding 9">
            <a:extLst>
              <a:ext uri="{FF2B5EF4-FFF2-40B4-BE49-F238E27FC236}">
                <a16:creationId xmlns:a16="http://schemas.microsoft.com/office/drawing/2014/main" id="{DBCBD5A3-BDFB-8A22-2594-FF4CF79040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0" y="3415330"/>
            <a:ext cx="3229670" cy="338139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2C156AE-37FA-22CD-523C-A5A54E3324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310" y="1764260"/>
            <a:ext cx="4163006" cy="4953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9E00AE84-16E8-A006-3334-56255B3D38E0}"/>
                  </a:ext>
                </a:extLst>
              </p:cNvPr>
              <p:cNvSpPr txBox="1"/>
              <p:nvPr/>
            </p:nvSpPr>
            <p:spPr>
              <a:xfrm>
                <a:off x="3311370" y="3378303"/>
                <a:ext cx="5753563" cy="1869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/>
                  <a:t>The </a:t>
                </a:r>
                <a:r>
                  <a:rPr lang="nl-BE" sz="2000" dirty="0" err="1"/>
                  <a:t>upwards</a:t>
                </a:r>
                <a:r>
                  <a:rPr lang="nl-BE" sz="2000" dirty="0"/>
                  <a:t> </a:t>
                </a:r>
                <a:r>
                  <a:rPr lang="nl-BE" sz="2000" dirty="0" err="1"/>
                  <a:t>relative</a:t>
                </a:r>
                <a:r>
                  <a:rPr lang="nl-BE" sz="2000" dirty="0"/>
                  <a:t> motion of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mass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nl-BE" sz="2000" dirty="0"/>
                  <a:t> w.r.t. </a:t>
                </a:r>
              </a:p>
              <a:p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housing</a:t>
                </a:r>
                <a:r>
                  <a:rPr lang="nl-BE" sz="2000" dirty="0"/>
                  <a:t> </a:t>
                </a:r>
                <a:r>
                  <a:rPr lang="nl-BE" sz="2000" dirty="0" err="1"/>
                  <a:t>equals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nl-BE" sz="2000" dirty="0"/>
                  <a:t>. The absolute </a:t>
                </a:r>
                <a:r>
                  <a:rPr lang="nl-BE" sz="2000" dirty="0" err="1"/>
                  <a:t>upwards</a:t>
                </a:r>
                <a:r>
                  <a:rPr lang="nl-BE" sz="2000" dirty="0"/>
                  <a:t> </a:t>
                </a:r>
              </a:p>
              <a:p>
                <a:r>
                  <a:rPr lang="nl-BE" sz="2000" dirty="0" err="1"/>
                  <a:t>acceleration</a:t>
                </a:r>
                <a:r>
                  <a:rPr lang="nl-BE" sz="2000" dirty="0"/>
                  <a:t> </a:t>
                </a:r>
                <a:r>
                  <a:rPr lang="nl-BE" sz="2000" dirty="0" err="1"/>
                  <a:t>equals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nl-BE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d>
                      <m:dPr>
                        <m:ctrlPr>
                          <a:rPr lang="nl-B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nl-BE" sz="20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̈"/>
                        <m:ctrlPr>
                          <a:rPr lang="nl-BE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  <m:d>
                      <m:dPr>
                        <m:ctrlPr>
                          <a:rPr lang="nl-B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nl-BE" sz="2000" dirty="0"/>
                  <a:t>.</a:t>
                </a:r>
              </a:p>
              <a:p>
                <a:endParaRPr lang="nl-BE" sz="1300" dirty="0"/>
              </a:p>
              <a:p>
                <a:r>
                  <a:rPr lang="nl-BE" sz="2000" dirty="0" err="1"/>
                  <a:t>Notice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force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nl-BE" sz="2000" dirty="0"/>
                  <a:t> </a:t>
                </a:r>
                <a:r>
                  <a:rPr lang="nl-BE" sz="2000" dirty="0" err="1"/>
                  <a:t>due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to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spring. </a:t>
                </a:r>
                <a:r>
                  <a:rPr lang="nl-BE" sz="2000" dirty="0" err="1"/>
                  <a:t>Notice</a:t>
                </a:r>
                <a:r>
                  <a:rPr lang="nl-BE" sz="2000" dirty="0"/>
                  <a:t> </a:t>
                </a:r>
              </a:p>
              <a:p>
                <a:r>
                  <a:rPr lang="nl-BE" sz="2000" dirty="0" err="1"/>
                  <a:t>the</a:t>
                </a:r>
                <a:r>
                  <a:rPr lang="nl-BE" sz="2000" dirty="0"/>
                  <a:t> force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̇"/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  <m:d>
                      <m:d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nl-BE" sz="2000" dirty="0"/>
                  <a:t> </a:t>
                </a:r>
                <a:r>
                  <a:rPr lang="nl-BE" sz="2000" dirty="0" err="1"/>
                  <a:t>due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to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damper.</a:t>
                </a:r>
              </a:p>
            </p:txBody>
          </p:sp>
        </mc:Choice>
        <mc:Fallback xmlns="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9E00AE84-16E8-A006-3334-56255B3D3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370" y="3378303"/>
                <a:ext cx="5753563" cy="1869551"/>
              </a:xfrm>
              <a:prstGeom prst="rect">
                <a:avLst/>
              </a:prstGeom>
              <a:blipFill>
                <a:blip r:embed="rId5"/>
                <a:stretch>
                  <a:fillRect l="-1059" t="-1303" r="-212" b="-293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011CD37B-1FC3-8406-7F9A-BE2CE0ADB5F8}"/>
              </a:ext>
            </a:extLst>
          </p:cNvPr>
          <p:cNvCxnSpPr/>
          <p:nvPr/>
        </p:nvCxnSpPr>
        <p:spPr>
          <a:xfrm flipV="1">
            <a:off x="2867487" y="4722920"/>
            <a:ext cx="0" cy="1953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5400F5B9-8859-7D51-0A06-C555BE4181C4}"/>
                  </a:ext>
                </a:extLst>
              </p:cNvPr>
              <p:cNvSpPr txBox="1"/>
              <p:nvPr/>
            </p:nvSpPr>
            <p:spPr>
              <a:xfrm>
                <a:off x="2681056" y="4415143"/>
                <a:ext cx="54790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nl-BE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nl-BE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5400F5B9-8859-7D51-0A06-C555BE418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056" y="4415143"/>
                <a:ext cx="547906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B6002855-AFB4-420C-B2F2-8C67DD66762C}"/>
              </a:ext>
            </a:extLst>
          </p:cNvPr>
          <p:cNvCxnSpPr/>
          <p:nvPr/>
        </p:nvCxnSpPr>
        <p:spPr>
          <a:xfrm>
            <a:off x="1224000" y="3886134"/>
            <a:ext cx="0" cy="507832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7448D15D-A0F9-C0B4-E0C6-AF989EFE9825}"/>
                  </a:ext>
                </a:extLst>
              </p:cNvPr>
              <p:cNvSpPr txBox="1"/>
              <p:nvPr/>
            </p:nvSpPr>
            <p:spPr>
              <a:xfrm>
                <a:off x="463245" y="3901523"/>
                <a:ext cx="8735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nl-BE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nl-BE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nl-BE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7448D15D-A0F9-C0B4-E0C6-AF989EFE98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45" y="3901523"/>
                <a:ext cx="87350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8D3C3BF3-8A67-B87E-95E0-BA4D10D026C9}"/>
              </a:ext>
            </a:extLst>
          </p:cNvPr>
          <p:cNvCxnSpPr/>
          <p:nvPr/>
        </p:nvCxnSpPr>
        <p:spPr>
          <a:xfrm>
            <a:off x="1154458" y="5254774"/>
            <a:ext cx="0" cy="507832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kstvak 15">
                <a:extLst>
                  <a:ext uri="{FF2B5EF4-FFF2-40B4-BE49-F238E27FC236}">
                    <a16:creationId xmlns:a16="http://schemas.microsoft.com/office/drawing/2014/main" id="{D7B1D7E7-727C-8BB3-C503-FB30BA4D9AA1}"/>
                  </a:ext>
                </a:extLst>
              </p:cNvPr>
              <p:cNvSpPr txBox="1"/>
              <p:nvPr/>
            </p:nvSpPr>
            <p:spPr>
              <a:xfrm>
                <a:off x="343503" y="5324024"/>
                <a:ext cx="8804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nl-BE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̇"/>
                          <m:ctrlPr>
                            <a:rPr lang="nl-BE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d>
                        <m:dPr>
                          <m:ctrlPr>
                            <a:rPr lang="nl-BE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nl-BE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6" name="Tekstvak 15">
                <a:extLst>
                  <a:ext uri="{FF2B5EF4-FFF2-40B4-BE49-F238E27FC236}">
                    <a16:creationId xmlns:a16="http://schemas.microsoft.com/office/drawing/2014/main" id="{D7B1D7E7-727C-8BB3-C503-FB30BA4D9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03" y="5324024"/>
                <a:ext cx="88049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3215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KU Leuven, Campus Brugge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16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/>
              <a:t>Spring-mass-damper system</a:t>
            </a:r>
            <a:endParaRPr lang="nl-N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/>
              <p:nvPr/>
            </p:nvSpPr>
            <p:spPr>
              <a:xfrm>
                <a:off x="576001" y="1269507"/>
                <a:ext cx="8236180" cy="2646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000" dirty="0"/>
                  <a:t>The displacement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nl-BE" sz="2000" dirty="0"/>
                  <a:t> </a:t>
                </a:r>
                <a:r>
                  <a:rPr lang="nl-BE" sz="2000" dirty="0" err="1"/>
                  <a:t>can</a:t>
                </a:r>
                <a:r>
                  <a:rPr lang="nl-BE" sz="2000" dirty="0"/>
                  <a:t> </a:t>
                </a:r>
                <a:r>
                  <a:rPr lang="nl-BE" sz="2000" dirty="0" err="1"/>
                  <a:t>be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irregular</a:t>
                </a:r>
                <a:r>
                  <a:rPr lang="nl-BE" sz="2000" dirty="0"/>
                  <a:t>. Using </a:t>
                </a:r>
                <a:r>
                  <a:rPr lang="nl-BE" sz="2000" b="1" dirty="0"/>
                  <a:t>Fourier</a:t>
                </a:r>
                <a:r>
                  <a:rPr lang="nl-BE" sz="2000" dirty="0"/>
                  <a:t> </a:t>
                </a:r>
                <a:r>
                  <a:rPr lang="nl-BE" sz="2000" b="1" dirty="0"/>
                  <a:t>analysis</a:t>
                </a:r>
                <a:r>
                  <a:rPr lang="nl-BE" sz="2000" dirty="0"/>
                  <a:t>,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nl-BE" sz="2000" dirty="0"/>
                  <a:t> </a:t>
                </a:r>
                <a:r>
                  <a:rPr lang="nl-BE" sz="2000" dirty="0" err="1"/>
                  <a:t>can</a:t>
                </a:r>
                <a:r>
                  <a:rPr lang="nl-BE" sz="2000" dirty="0"/>
                  <a:t> </a:t>
                </a:r>
                <a:r>
                  <a:rPr lang="nl-BE" sz="2000" dirty="0" err="1"/>
                  <a:t>be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considered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to</a:t>
                </a:r>
                <a:r>
                  <a:rPr lang="nl-BE" sz="2000" dirty="0"/>
                  <a:t> </a:t>
                </a:r>
                <a:r>
                  <a:rPr lang="nl-BE" sz="2000" dirty="0" err="1"/>
                  <a:t>be</a:t>
                </a:r>
                <a:r>
                  <a:rPr lang="nl-BE" sz="2000" dirty="0"/>
                  <a:t> a </a:t>
                </a:r>
                <a:r>
                  <a:rPr lang="nl-BE" sz="2000" dirty="0" err="1"/>
                  <a:t>composition</a:t>
                </a:r>
                <a:r>
                  <a:rPr lang="nl-BE" sz="2000" dirty="0"/>
                  <a:t> of a </a:t>
                </a:r>
                <a:r>
                  <a:rPr lang="nl-BE" sz="2000" dirty="0" err="1"/>
                  <a:t>number</a:t>
                </a:r>
                <a:r>
                  <a:rPr lang="nl-BE" sz="2000" dirty="0"/>
                  <a:t> of </a:t>
                </a:r>
                <a:r>
                  <a:rPr lang="nl-BE" sz="2000" dirty="0" err="1"/>
                  <a:t>cosine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functions</a:t>
                </a:r>
                <a:r>
                  <a:rPr lang="nl-BE" sz="2000" dirty="0"/>
                  <a:t> </a:t>
                </a:r>
                <a:r>
                  <a:rPr lang="nl-BE" sz="2000" dirty="0" err="1"/>
                  <a:t>having</a:t>
                </a:r>
                <a:r>
                  <a:rPr lang="nl-BE" sz="2000" dirty="0"/>
                  <a:t> different </a:t>
                </a:r>
                <a:r>
                  <a:rPr lang="nl-BE" sz="2000" dirty="0" err="1"/>
                  <a:t>pulsations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nl-BE" sz="2000" dirty="0"/>
                  <a:t>.</a:t>
                </a:r>
              </a:p>
              <a:p>
                <a:endParaRPr lang="nl-BE" sz="1300" dirty="0"/>
              </a:p>
              <a:p>
                <a:r>
                  <a:rPr lang="nl-BE" sz="2000" dirty="0"/>
                  <a:t>Here, we </a:t>
                </a:r>
                <a:r>
                  <a:rPr lang="nl-BE" sz="2000" dirty="0" err="1"/>
                  <a:t>consider</a:t>
                </a:r>
                <a:r>
                  <a:rPr lang="nl-BE" sz="2000" dirty="0"/>
                  <a:t> a </a:t>
                </a:r>
                <a:r>
                  <a:rPr lang="nl-BE" sz="2000" dirty="0" err="1"/>
                  <a:t>sinusoidal</a:t>
                </a:r>
                <a:r>
                  <a:rPr lang="nl-BE" sz="2000" dirty="0"/>
                  <a:t> </a:t>
                </a:r>
                <a:r>
                  <a:rPr lang="nl-BE" sz="2000" dirty="0" err="1"/>
                  <a:t>excitational</a:t>
                </a:r>
                <a:r>
                  <a:rPr lang="nl-BE" sz="2000" dirty="0"/>
                  <a:t> </a:t>
                </a:r>
                <a:r>
                  <a:rPr lang="nl-BE" sz="2000" dirty="0" err="1"/>
                  <a:t>vibration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𝑐𝑜𝑠</m:t>
                    </m:r>
                    <m:d>
                      <m:d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000" b="0" i="1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nl-BE" sz="2000" dirty="0"/>
                  <a:t> </a:t>
                </a:r>
                <a:r>
                  <a:rPr lang="nl-BE" sz="2000" dirty="0" err="1"/>
                  <a:t>which</a:t>
                </a:r>
                <a:r>
                  <a:rPr lang="nl-BE" sz="2000" dirty="0"/>
                  <a:t> </a:t>
                </a:r>
                <a:r>
                  <a:rPr lang="nl-BE" sz="2000" dirty="0" err="1"/>
                  <a:t>implies</a:t>
                </a:r>
                <a:endParaRPr lang="nl-BE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nl-BE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d>
                        <m:dPr>
                          <m:ctrlPr>
                            <a:rPr lang="nl-BE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nl-BE" sz="2000" dirty="0"/>
              </a:p>
              <a:p>
                <a:endParaRPr lang="nl-BE" sz="1300" dirty="0"/>
              </a:p>
              <a:p>
                <a:r>
                  <a:rPr lang="nl-BE" sz="2000" dirty="0"/>
                  <a:t>The </a:t>
                </a:r>
                <a:r>
                  <a:rPr lang="nl-BE" sz="2000" dirty="0" err="1"/>
                  <a:t>differential</a:t>
                </a:r>
                <a:r>
                  <a:rPr lang="nl-BE" sz="2000" dirty="0"/>
                  <a:t> </a:t>
                </a:r>
                <a:r>
                  <a:rPr lang="nl-BE" sz="2000" dirty="0" err="1"/>
                  <a:t>equation</a:t>
                </a:r>
                <a:r>
                  <a:rPr lang="nl-BE" sz="2000" dirty="0"/>
                  <a:t> </a:t>
                </a:r>
                <a:r>
                  <a:rPr lang="nl-BE" sz="2000" dirty="0" err="1"/>
                  <a:t>reduces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to</a:t>
                </a:r>
                <a:endParaRPr lang="nl-BE" sz="2000" dirty="0"/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1" y="1269507"/>
                <a:ext cx="8236180" cy="2646878"/>
              </a:xfrm>
              <a:prstGeom prst="rect">
                <a:avLst/>
              </a:prstGeom>
              <a:blipFill>
                <a:blip r:embed="rId2"/>
                <a:stretch>
                  <a:fillRect l="-740" t="-922" b="-345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Afbeelding 17">
            <a:extLst>
              <a:ext uri="{FF2B5EF4-FFF2-40B4-BE49-F238E27FC236}">
                <a16:creationId xmlns:a16="http://schemas.microsoft.com/office/drawing/2014/main" id="{C8F3C3E0-A97C-27E6-E843-4F11E284A6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241" y="4033375"/>
            <a:ext cx="5164470" cy="35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84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17</a:t>
            </a:fld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576263" y="1368000"/>
            <a:ext cx="5682494" cy="42781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 err="1"/>
              <a:t>Introduction</a:t>
            </a:r>
            <a:endParaRPr lang="nl-BE" dirty="0"/>
          </a:p>
          <a:p>
            <a:pPr marL="0" indent="0">
              <a:buNone/>
            </a:pPr>
            <a:r>
              <a:rPr lang="nl-BE" dirty="0"/>
              <a:t>Energy </a:t>
            </a:r>
            <a:r>
              <a:rPr lang="nl-BE" dirty="0" err="1"/>
              <a:t>harvesting</a:t>
            </a:r>
            <a:endParaRPr lang="nl-BE" dirty="0"/>
          </a:p>
          <a:p>
            <a:pPr marL="0" indent="0">
              <a:buNone/>
            </a:pPr>
            <a:r>
              <a:rPr lang="nl-BE" dirty="0"/>
              <a:t>Spring-</a:t>
            </a:r>
            <a:r>
              <a:rPr lang="nl-BE" dirty="0" err="1"/>
              <a:t>mass</a:t>
            </a:r>
            <a:r>
              <a:rPr lang="nl-BE" dirty="0"/>
              <a:t>-damper system</a:t>
            </a:r>
          </a:p>
          <a:p>
            <a:pPr marL="0" indent="0">
              <a:buNone/>
            </a:pPr>
            <a:r>
              <a:rPr lang="nl-BE" b="1" dirty="0"/>
              <a:t>The </a:t>
            </a:r>
            <a:r>
              <a:rPr lang="nl-BE" b="1" dirty="0" err="1"/>
              <a:t>natural</a:t>
            </a:r>
            <a:r>
              <a:rPr lang="nl-BE" b="1" dirty="0"/>
              <a:t> </a:t>
            </a:r>
            <a:r>
              <a:rPr lang="nl-BE" b="1" dirty="0" err="1"/>
              <a:t>pulsation</a:t>
            </a:r>
            <a:endParaRPr lang="nl-BE" b="1" dirty="0"/>
          </a:p>
          <a:p>
            <a:pPr marL="0" indent="0">
              <a:buNone/>
            </a:pPr>
            <a:r>
              <a:rPr lang="nl-BE" dirty="0"/>
              <a:t>MEMS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 err="1"/>
              <a:t>Table</a:t>
            </a:r>
            <a:r>
              <a:rPr lang="nl-BE" sz="3200" dirty="0"/>
              <a:t> of content</a:t>
            </a:r>
            <a:endParaRPr lang="nl-NL" sz="32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ACDAD3A-1CC7-41F0-9FAB-7E5787D9B2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" y="5065447"/>
            <a:ext cx="3916716" cy="111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60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18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The </a:t>
            </a:r>
            <a:r>
              <a:rPr lang="nl-BE" sz="3200" dirty="0" err="1"/>
              <a:t>natural</a:t>
            </a:r>
            <a:r>
              <a:rPr lang="nl-BE" sz="3200" dirty="0"/>
              <a:t> </a:t>
            </a:r>
            <a:r>
              <a:rPr lang="nl-BE" sz="3200" dirty="0" err="1"/>
              <a:t>pulsation</a:t>
            </a:r>
            <a:endParaRPr lang="nl-N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/>
              <p:nvPr/>
            </p:nvSpPr>
            <p:spPr>
              <a:xfrm>
                <a:off x="576001" y="1269507"/>
                <a:ext cx="8236180" cy="3323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000" dirty="0"/>
                  <a:t>When studying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behaviour</a:t>
                </a:r>
                <a:r>
                  <a:rPr lang="nl-BE" sz="2000" dirty="0"/>
                  <a:t> of a </a:t>
                </a:r>
                <a:r>
                  <a:rPr lang="nl-BE" sz="2000" b="1" dirty="0"/>
                  <a:t>spring-</a:t>
                </a:r>
                <a:r>
                  <a:rPr lang="nl-BE" sz="2000" b="1" dirty="0" err="1"/>
                  <a:t>mass</a:t>
                </a:r>
                <a:r>
                  <a:rPr lang="nl-BE" sz="2000" b="1" dirty="0"/>
                  <a:t>-damper system</a:t>
                </a:r>
                <a:r>
                  <a:rPr lang="nl-BE" sz="2000" dirty="0"/>
                  <a:t>, a second order </a:t>
                </a:r>
                <a:r>
                  <a:rPr lang="nl-BE" sz="2000" dirty="0" err="1"/>
                  <a:t>differential</a:t>
                </a:r>
                <a:r>
                  <a:rPr lang="nl-BE" sz="2000" dirty="0"/>
                  <a:t> </a:t>
                </a:r>
                <a:r>
                  <a:rPr lang="nl-BE" sz="2000" dirty="0" err="1"/>
                  <a:t>equation</a:t>
                </a:r>
                <a:r>
                  <a:rPr lang="nl-BE" sz="2000" dirty="0"/>
                  <a:t> </a:t>
                </a:r>
                <a:r>
                  <a:rPr lang="nl-BE" sz="2000" dirty="0" err="1"/>
                  <a:t>appears</a:t>
                </a:r>
                <a:r>
                  <a:rPr lang="nl-BE" sz="2000" dirty="0"/>
                  <a:t>. We </a:t>
                </a:r>
                <a:r>
                  <a:rPr lang="nl-BE" sz="2000" dirty="0" err="1"/>
                  <a:t>already</a:t>
                </a:r>
                <a:r>
                  <a:rPr lang="nl-BE" sz="2000" dirty="0"/>
                  <a:t> </a:t>
                </a:r>
                <a:r>
                  <a:rPr lang="nl-BE" sz="2000" dirty="0" err="1"/>
                  <a:t>studied</a:t>
                </a:r>
                <a:r>
                  <a:rPr lang="nl-BE" sz="2000" dirty="0"/>
                  <a:t> </a:t>
                </a:r>
                <a:r>
                  <a:rPr lang="nl-BE" sz="2000" dirty="0" err="1"/>
                  <a:t>its</a:t>
                </a:r>
                <a:r>
                  <a:rPr lang="nl-BE" sz="2000" dirty="0"/>
                  <a:t> </a:t>
                </a:r>
                <a:r>
                  <a:rPr lang="nl-BE" sz="2000" dirty="0" err="1"/>
                  <a:t>behaviour</a:t>
                </a:r>
                <a:r>
                  <a:rPr lang="nl-BE" sz="2000" dirty="0"/>
                  <a:t> </a:t>
                </a:r>
                <a:r>
                  <a:rPr lang="nl-BE" sz="2000" dirty="0" err="1"/>
                  <a:t>with</a:t>
                </a:r>
                <a:r>
                  <a:rPr lang="nl-BE" sz="2000" dirty="0"/>
                  <a:t> respect </a:t>
                </a:r>
                <a:r>
                  <a:rPr lang="nl-BE" sz="2000" dirty="0" err="1"/>
                  <a:t>to</a:t>
                </a:r>
                <a:r>
                  <a:rPr lang="nl-BE" sz="2000" dirty="0"/>
                  <a:t> </a:t>
                </a:r>
                <a:r>
                  <a:rPr lang="nl-BE" sz="2000" dirty="0" err="1"/>
                  <a:t>an</a:t>
                </a:r>
                <a:r>
                  <a:rPr lang="nl-BE" sz="2000" dirty="0"/>
                  <a:t> </a:t>
                </a:r>
                <a:r>
                  <a:rPr lang="nl-BE" sz="2000" b="1" dirty="0" err="1"/>
                  <a:t>initial</a:t>
                </a:r>
                <a:r>
                  <a:rPr lang="nl-BE" sz="2000" dirty="0"/>
                  <a:t> </a:t>
                </a:r>
                <a:r>
                  <a:rPr lang="nl-BE" sz="2000" b="1" dirty="0" err="1"/>
                  <a:t>condition</a:t>
                </a:r>
                <a:r>
                  <a:rPr lang="nl-BE" sz="2000" dirty="0"/>
                  <a:t> i.e. </a:t>
                </a:r>
                <a:r>
                  <a:rPr lang="nl-BE" sz="2000" b="1" dirty="0"/>
                  <a:t>a </a:t>
                </a:r>
                <a:r>
                  <a:rPr lang="nl-BE" sz="2000" b="1" dirty="0" err="1"/>
                  <a:t>transient</a:t>
                </a:r>
                <a:r>
                  <a:rPr lang="nl-BE" sz="2000" b="1" dirty="0"/>
                  <a:t> </a:t>
                </a:r>
                <a:r>
                  <a:rPr lang="nl-BE" sz="2000" b="1" dirty="0" err="1"/>
                  <a:t>behaviour</a:t>
                </a:r>
                <a:r>
                  <a:rPr lang="nl-BE" sz="2000" b="1" dirty="0"/>
                  <a:t> </a:t>
                </a:r>
                <a:r>
                  <a:rPr lang="nl-BE" sz="2000" dirty="0"/>
                  <a:t>has been </a:t>
                </a:r>
                <a:r>
                  <a:rPr lang="nl-BE" sz="2000" dirty="0" err="1"/>
                  <a:t>studied</a:t>
                </a:r>
                <a:r>
                  <a:rPr lang="nl-BE" sz="2000" dirty="0"/>
                  <a:t>.</a:t>
                </a:r>
              </a:p>
              <a:p>
                <a:endParaRPr lang="nl-BE" sz="1300" dirty="0"/>
              </a:p>
              <a:p>
                <a:r>
                  <a:rPr lang="nl-BE" sz="2000" dirty="0"/>
                  <a:t>Here, we are </a:t>
                </a:r>
                <a:r>
                  <a:rPr lang="nl-BE" sz="2000" dirty="0" err="1"/>
                  <a:t>interested</a:t>
                </a:r>
                <a:r>
                  <a:rPr lang="nl-BE" sz="2000" dirty="0"/>
                  <a:t> in </a:t>
                </a:r>
                <a:r>
                  <a:rPr lang="nl-BE" sz="2000" b="1" dirty="0"/>
                  <a:t>a steady-state </a:t>
                </a:r>
                <a:r>
                  <a:rPr lang="nl-BE" sz="2000" b="1" dirty="0" err="1"/>
                  <a:t>behaviour</a:t>
                </a:r>
                <a:r>
                  <a:rPr lang="nl-BE" sz="2000" b="1" dirty="0"/>
                  <a:t> </a:t>
                </a:r>
                <a:r>
                  <a:rPr lang="nl-BE" sz="2000" dirty="0" err="1"/>
                  <a:t>due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to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impact of </a:t>
                </a:r>
                <a:r>
                  <a:rPr lang="nl-BE" sz="2000" dirty="0" err="1"/>
                  <a:t>an</a:t>
                </a:r>
                <a:r>
                  <a:rPr lang="nl-BE" sz="2000" dirty="0"/>
                  <a:t> external input i.e.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nl-BE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d>
                        <m:dPr>
                          <m:ctrlPr>
                            <a:rPr lang="nl-BE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nl-BE" sz="2000" dirty="0"/>
              </a:p>
              <a:p>
                <a:endParaRPr lang="nl-BE" sz="1300" dirty="0"/>
              </a:p>
              <a:p>
                <a:r>
                  <a:rPr lang="nl-BE" sz="2000" dirty="0"/>
                  <a:t>The </a:t>
                </a:r>
                <a:r>
                  <a:rPr lang="nl-BE" sz="2000" dirty="0" err="1"/>
                  <a:t>differential</a:t>
                </a:r>
                <a:r>
                  <a:rPr lang="nl-BE" sz="2000" dirty="0"/>
                  <a:t> </a:t>
                </a:r>
                <a:r>
                  <a:rPr lang="nl-BE" sz="2000" dirty="0" err="1"/>
                  <a:t>equation</a:t>
                </a:r>
                <a:r>
                  <a:rPr lang="nl-BE" sz="2000" dirty="0"/>
                  <a:t> </a:t>
                </a:r>
                <a:r>
                  <a:rPr lang="nl-BE" sz="2000" dirty="0" err="1"/>
                  <a:t>equals</a:t>
                </a:r>
                <a:endParaRPr lang="nl-BE" sz="2000" dirty="0"/>
              </a:p>
              <a:p>
                <a:endParaRPr lang="nl-BE" sz="2400" dirty="0"/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1" y="1269507"/>
                <a:ext cx="8236180" cy="3323987"/>
              </a:xfrm>
              <a:prstGeom prst="rect">
                <a:avLst/>
              </a:prstGeom>
              <a:blipFill>
                <a:blip r:embed="rId2"/>
                <a:stretch>
                  <a:fillRect l="-740" t="-733" r="-51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Afbeelding 8">
            <a:extLst>
              <a:ext uri="{FF2B5EF4-FFF2-40B4-BE49-F238E27FC236}">
                <a16:creationId xmlns:a16="http://schemas.microsoft.com/office/drawing/2014/main" id="{A7EB0441-EAF9-35E8-38E7-93BA5B5E0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565" y="4336734"/>
            <a:ext cx="5353050" cy="37147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B55C40B6-2002-5297-003B-FB95AC3EFB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0" y="4708209"/>
            <a:ext cx="1978337" cy="207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31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19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The </a:t>
            </a:r>
            <a:r>
              <a:rPr lang="nl-BE" sz="3200" dirty="0" err="1"/>
              <a:t>natural</a:t>
            </a:r>
            <a:r>
              <a:rPr lang="nl-BE" sz="3200" dirty="0"/>
              <a:t> </a:t>
            </a:r>
            <a:r>
              <a:rPr lang="nl-BE" sz="3200" dirty="0" err="1"/>
              <a:t>pulsation</a:t>
            </a:r>
            <a:endParaRPr lang="nl-NL" sz="32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AD4AEC6-8F08-47DA-A5C2-FC881EA6AEEF}"/>
              </a:ext>
            </a:extLst>
          </p:cNvPr>
          <p:cNvSpPr txBox="1"/>
          <p:nvPr/>
        </p:nvSpPr>
        <p:spPr>
          <a:xfrm>
            <a:off x="576001" y="1269507"/>
            <a:ext cx="823618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/>
              <a:t>The solution of </a:t>
            </a:r>
            <a:r>
              <a:rPr lang="nl-BE" sz="2000" dirty="0" err="1"/>
              <a:t>the</a:t>
            </a:r>
            <a:r>
              <a:rPr lang="nl-BE" sz="2000" dirty="0"/>
              <a:t> </a:t>
            </a:r>
            <a:r>
              <a:rPr lang="nl-BE" sz="2000" dirty="0" err="1"/>
              <a:t>differential</a:t>
            </a:r>
            <a:r>
              <a:rPr lang="nl-BE" sz="2000" dirty="0"/>
              <a:t> </a:t>
            </a:r>
            <a:r>
              <a:rPr lang="nl-BE" sz="2000" dirty="0" err="1"/>
              <a:t>equation</a:t>
            </a:r>
            <a:r>
              <a:rPr lang="nl-BE" sz="2000" dirty="0"/>
              <a:t> </a:t>
            </a:r>
          </a:p>
          <a:p>
            <a:endParaRPr lang="nl-BE" sz="2000" dirty="0"/>
          </a:p>
          <a:p>
            <a:endParaRPr lang="nl-BE" sz="2000" dirty="0"/>
          </a:p>
          <a:p>
            <a:r>
              <a:rPr lang="nl-BE" sz="2000" dirty="0" err="1"/>
              <a:t>equals</a:t>
            </a:r>
            <a:endParaRPr lang="nl-BE" sz="2000" dirty="0"/>
          </a:p>
          <a:p>
            <a:endParaRPr lang="nl-BE" sz="2400" dirty="0"/>
          </a:p>
          <a:p>
            <a:endParaRPr lang="nl-BE" sz="1300" dirty="0"/>
          </a:p>
          <a:p>
            <a:r>
              <a:rPr lang="nl-BE" sz="2000" dirty="0" err="1"/>
              <a:t>with</a:t>
            </a:r>
            <a:endParaRPr lang="nl-BE" sz="2000" dirty="0"/>
          </a:p>
          <a:p>
            <a:endParaRPr lang="nl-BE" sz="2400" dirty="0"/>
          </a:p>
          <a:p>
            <a:endParaRPr lang="nl-BE" sz="240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A7EB0441-EAF9-35E8-38E7-93BA5B5E0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969" y="1833231"/>
            <a:ext cx="5353050" cy="37147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B55C40B6-2002-5297-003B-FB95AC3EFB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0" y="4087491"/>
            <a:ext cx="2579683" cy="2700876"/>
          </a:xfrm>
          <a:prstGeom prst="rect">
            <a:avLst/>
          </a:prstGeom>
        </p:spPr>
      </p:pic>
      <p:pic>
        <p:nvPicPr>
          <p:cNvPr id="7" name="Afbeelding 6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BABDFF0C-0EF7-ACF7-E097-485EC4D33B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235" y="2523754"/>
            <a:ext cx="2590799" cy="51435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045B82E9-68EE-D784-F53B-EBFC3C3A9D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947" y="3307673"/>
            <a:ext cx="3058088" cy="864444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768A1433-56C7-D20D-2EF2-CD5F2C2172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703" y="3374844"/>
            <a:ext cx="280035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576263" y="1368000"/>
            <a:ext cx="5682494" cy="42781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b="1" dirty="0" err="1"/>
              <a:t>Introduction</a:t>
            </a:r>
            <a:endParaRPr lang="nl-BE" b="1" dirty="0"/>
          </a:p>
          <a:p>
            <a:pPr marL="0" indent="0">
              <a:buNone/>
            </a:pPr>
            <a:r>
              <a:rPr lang="nl-BE" dirty="0"/>
              <a:t>Energy </a:t>
            </a:r>
            <a:r>
              <a:rPr lang="nl-BE" dirty="0" err="1"/>
              <a:t>harvesting</a:t>
            </a:r>
            <a:endParaRPr lang="nl-BE" dirty="0"/>
          </a:p>
          <a:p>
            <a:pPr marL="0" indent="0">
              <a:buNone/>
            </a:pPr>
            <a:r>
              <a:rPr lang="nl-BE" dirty="0"/>
              <a:t>Spring-</a:t>
            </a:r>
            <a:r>
              <a:rPr lang="nl-BE" dirty="0" err="1"/>
              <a:t>mass</a:t>
            </a:r>
            <a:r>
              <a:rPr lang="nl-BE" dirty="0"/>
              <a:t>-damper system</a:t>
            </a:r>
          </a:p>
          <a:p>
            <a:pPr marL="0" indent="0">
              <a:buNone/>
            </a:pPr>
            <a:r>
              <a:rPr lang="nl-BE" dirty="0"/>
              <a:t>The </a:t>
            </a:r>
            <a:r>
              <a:rPr lang="nl-BE" dirty="0" err="1"/>
              <a:t>natural</a:t>
            </a:r>
            <a:r>
              <a:rPr lang="nl-BE" dirty="0"/>
              <a:t> </a:t>
            </a:r>
            <a:r>
              <a:rPr lang="nl-BE" dirty="0" err="1"/>
              <a:t>pulsation</a:t>
            </a:r>
            <a:endParaRPr lang="nl-BE" dirty="0"/>
          </a:p>
          <a:p>
            <a:pPr marL="0" indent="0">
              <a:buNone/>
            </a:pPr>
            <a:r>
              <a:rPr lang="nl-BE" dirty="0"/>
              <a:t>MEMS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 err="1"/>
              <a:t>Table</a:t>
            </a:r>
            <a:r>
              <a:rPr lang="nl-BE" sz="3200" dirty="0"/>
              <a:t> of content</a:t>
            </a:r>
            <a:endParaRPr lang="nl-NL" sz="32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ACDAD3A-1CC7-41F0-9FAB-7E5787D9B2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" y="5065447"/>
            <a:ext cx="3916716" cy="111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0417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20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The </a:t>
            </a:r>
            <a:r>
              <a:rPr lang="nl-BE" sz="3200" dirty="0" err="1"/>
              <a:t>natural</a:t>
            </a:r>
            <a:r>
              <a:rPr lang="nl-BE" sz="3200" dirty="0"/>
              <a:t> </a:t>
            </a:r>
            <a:r>
              <a:rPr lang="nl-BE" sz="3200" dirty="0" err="1"/>
              <a:t>pulsation</a:t>
            </a:r>
            <a:endParaRPr lang="nl-N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/>
              <p:nvPr/>
            </p:nvSpPr>
            <p:spPr>
              <a:xfrm>
                <a:off x="576001" y="1269507"/>
                <a:ext cx="82361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000" dirty="0" err="1"/>
                  <a:t>Especially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ratio </a:t>
                </a:r>
                <a:r>
                  <a:rPr lang="nl-BE" sz="2000" dirty="0" err="1"/>
                  <a:t>between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nl-BE" sz="2000" dirty="0"/>
                  <a:t> </a:t>
                </a:r>
                <a:r>
                  <a:rPr lang="nl-BE" sz="2000" dirty="0" err="1"/>
                  <a:t>and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nl-BE" sz="2000" dirty="0"/>
                  <a:t> (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b="1" dirty="0" err="1"/>
                  <a:t>mechanical</a:t>
                </a:r>
                <a:r>
                  <a:rPr lang="nl-BE" sz="2000" b="1" dirty="0"/>
                  <a:t> </a:t>
                </a:r>
                <a:r>
                  <a:rPr lang="nl-BE" sz="2000" b="1" dirty="0" err="1"/>
                  <a:t>amplification</a:t>
                </a:r>
                <a:r>
                  <a:rPr lang="nl-BE" sz="2000" dirty="0"/>
                  <a:t>) is important.</a:t>
                </a:r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1" y="1269507"/>
                <a:ext cx="8236180" cy="707886"/>
              </a:xfrm>
              <a:prstGeom prst="rect">
                <a:avLst/>
              </a:prstGeom>
              <a:blipFill>
                <a:blip r:embed="rId2"/>
                <a:stretch>
                  <a:fillRect l="-740" t="-3448" r="-1479" b="-1551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Afbeelding 8">
            <a:extLst>
              <a:ext uri="{FF2B5EF4-FFF2-40B4-BE49-F238E27FC236}">
                <a16:creationId xmlns:a16="http://schemas.microsoft.com/office/drawing/2014/main" id="{82F2D867-2B96-F194-501F-39332F5CFD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6" y="1985609"/>
            <a:ext cx="5744147" cy="48019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24DC945B-9844-87D2-1E34-B4E2B25EDDD9}"/>
                  </a:ext>
                </a:extLst>
              </p:cNvPr>
              <p:cNvSpPr txBox="1"/>
              <p:nvPr/>
            </p:nvSpPr>
            <p:spPr>
              <a:xfrm>
                <a:off x="5601806" y="2539014"/>
                <a:ext cx="3493264" cy="2162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/>
                  <a:t>The </a:t>
                </a:r>
                <a:r>
                  <a:rPr lang="nl-BE" sz="2000" dirty="0" err="1"/>
                  <a:t>mechanical</a:t>
                </a:r>
                <a:r>
                  <a:rPr lang="nl-BE" sz="2000" dirty="0"/>
                  <a:t> </a:t>
                </a:r>
                <a:r>
                  <a:rPr lang="nl-BE" sz="2000" dirty="0" err="1"/>
                  <a:t>amplification</a:t>
                </a:r>
                <a:endParaRPr lang="nl-BE" sz="2000" dirty="0"/>
              </a:p>
              <a:p>
                <a:r>
                  <a:rPr lang="nl-BE" sz="2000" dirty="0" err="1"/>
                  <a:t>depends</a:t>
                </a:r>
                <a:r>
                  <a:rPr lang="nl-BE" sz="2000" dirty="0"/>
                  <a:t> on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pulsation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nl-BE" sz="2000" dirty="0"/>
                  <a:t>.</a:t>
                </a:r>
              </a:p>
              <a:p>
                <a:endParaRPr lang="nl-BE" sz="1300" dirty="0"/>
              </a:p>
              <a:p>
                <a:r>
                  <a:rPr lang="nl-BE" sz="2000" dirty="0"/>
                  <a:t>More </a:t>
                </a:r>
                <a:r>
                  <a:rPr lang="nl-BE" sz="2000" dirty="0" err="1"/>
                  <a:t>precisely</a:t>
                </a:r>
                <a:endParaRPr lang="nl-BE" sz="2000" dirty="0"/>
              </a:p>
              <a:p>
                <a:endParaRPr lang="nl-BE" sz="13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BE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num>
                        <m:den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den>
                      </m:f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p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nl-BE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20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nl-BE" sz="20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nl-BE" sz="20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sSup>
                                        <m:sSupPr>
                                          <m:ctrlPr>
                                            <a:rPr lang="nl-BE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  <m:sup>
                                          <m:r>
                                            <a:rPr lang="nl-BE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000" b="0" i="1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p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nl-BE" sz="2000" dirty="0"/>
              </a:p>
            </p:txBody>
          </p:sp>
        </mc:Choice>
        <mc:Fallback xmlns="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24DC945B-9844-87D2-1E34-B4E2B25EDD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806" y="2539014"/>
                <a:ext cx="3493264" cy="2162515"/>
              </a:xfrm>
              <a:prstGeom prst="rect">
                <a:avLst/>
              </a:prstGeom>
              <a:blipFill>
                <a:blip r:embed="rId4"/>
                <a:stretch>
                  <a:fillRect l="-1920" t="-1412" r="-122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9910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21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The </a:t>
            </a:r>
            <a:r>
              <a:rPr lang="nl-BE" sz="3200" dirty="0" err="1"/>
              <a:t>natural</a:t>
            </a:r>
            <a:r>
              <a:rPr lang="nl-BE" sz="3200" dirty="0"/>
              <a:t> </a:t>
            </a:r>
            <a:r>
              <a:rPr lang="nl-BE" sz="3200" dirty="0" err="1"/>
              <a:t>pulsation</a:t>
            </a:r>
            <a:endParaRPr lang="nl-NL" sz="32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AD4AEC6-8F08-47DA-A5C2-FC881EA6AEEF}"/>
              </a:ext>
            </a:extLst>
          </p:cNvPr>
          <p:cNvSpPr txBox="1"/>
          <p:nvPr/>
        </p:nvSpPr>
        <p:spPr>
          <a:xfrm>
            <a:off x="576001" y="1269507"/>
            <a:ext cx="8236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/>
              <a:t>The </a:t>
            </a:r>
            <a:r>
              <a:rPr lang="nl-BE" sz="2000" dirty="0" err="1"/>
              <a:t>mechanical</a:t>
            </a:r>
            <a:r>
              <a:rPr lang="nl-BE" sz="2000" dirty="0"/>
              <a:t> </a:t>
            </a:r>
            <a:r>
              <a:rPr lang="nl-BE" sz="2000" dirty="0" err="1"/>
              <a:t>amplification</a:t>
            </a:r>
            <a:r>
              <a:rPr lang="nl-BE" sz="2000" dirty="0"/>
              <a:t> is </a:t>
            </a:r>
            <a:r>
              <a:rPr lang="nl-BE" sz="2000" dirty="0" err="1"/>
              <a:t>maximized</a:t>
            </a:r>
            <a:r>
              <a:rPr lang="nl-BE" sz="2000" dirty="0"/>
              <a:t> at </a:t>
            </a:r>
            <a:r>
              <a:rPr lang="nl-BE" sz="2000" dirty="0" err="1"/>
              <a:t>the</a:t>
            </a:r>
            <a:r>
              <a:rPr lang="nl-BE" sz="2000" dirty="0"/>
              <a:t> </a:t>
            </a:r>
            <a:r>
              <a:rPr lang="nl-BE" sz="2000" dirty="0" err="1"/>
              <a:t>natural</a:t>
            </a:r>
            <a:r>
              <a:rPr lang="nl-BE" sz="2000" dirty="0"/>
              <a:t> </a:t>
            </a:r>
            <a:r>
              <a:rPr lang="nl-BE" sz="2000" dirty="0" err="1"/>
              <a:t>pulsation</a:t>
            </a:r>
            <a:r>
              <a:rPr lang="nl-BE" sz="2000" dirty="0"/>
              <a:t> 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2F2D867-2B96-F194-501F-39332F5CF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6" y="2853927"/>
            <a:ext cx="4705463" cy="393366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24DC945B-9844-87D2-1E34-B4E2B25EDDD9}"/>
                  </a:ext>
                </a:extLst>
              </p:cNvPr>
              <p:cNvSpPr txBox="1"/>
              <p:nvPr/>
            </p:nvSpPr>
            <p:spPr>
              <a:xfrm>
                <a:off x="5101521" y="2051895"/>
                <a:ext cx="3257367" cy="27652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/>
                  <a:t>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b="0" i="1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nl-BE" sz="2000" dirty="0"/>
              </a:p>
              <a:p>
                <a:endParaRPr lang="nl-BE" sz="13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BE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num>
                        <m:den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den>
                      </m:f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p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nl-BE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20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nl-BE" sz="20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nl-BE" sz="20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sSup>
                                        <m:sSupPr>
                                          <m:ctrlPr>
                                            <a:rPr lang="nl-BE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  <m:sup>
                                          <m:r>
                                            <a:rPr lang="nl-BE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000" b="0" i="1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p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nl-BE" sz="2000" dirty="0"/>
              </a:p>
              <a:p>
                <a:endParaRPr lang="nl-BE" sz="1300" dirty="0"/>
              </a:p>
              <a:p>
                <a:r>
                  <a:rPr lang="nl-BE" sz="2000" dirty="0" err="1"/>
                  <a:t>implies</a:t>
                </a:r>
                <a:endParaRPr lang="nl-BE" sz="2000" dirty="0"/>
              </a:p>
              <a:p>
                <a:endParaRPr lang="nl-BE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BE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num>
                        <m:den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den>
                      </m:f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num>
                        <m:den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nl-BE" sz="2000" dirty="0"/>
              </a:p>
            </p:txBody>
          </p:sp>
        </mc:Choice>
        <mc:Fallback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24DC945B-9844-87D2-1E34-B4E2B25EDD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1521" y="2051895"/>
                <a:ext cx="3257367" cy="2765244"/>
              </a:xfrm>
              <a:prstGeom prst="rect">
                <a:avLst/>
              </a:prstGeom>
              <a:blipFill>
                <a:blip r:embed="rId3"/>
                <a:stretch>
                  <a:fillRect l="-2060" t="-110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Afbeelding 6">
            <a:extLst>
              <a:ext uri="{FF2B5EF4-FFF2-40B4-BE49-F238E27FC236}">
                <a16:creationId xmlns:a16="http://schemas.microsoft.com/office/drawing/2014/main" id="{D9303B6F-3448-73F5-B2BF-071FC1AE95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873" y="1744738"/>
            <a:ext cx="1246347" cy="10872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353A95B7-E495-D9F9-5AAC-42730593322E}"/>
                  </a:ext>
                </a:extLst>
              </p:cNvPr>
              <p:cNvSpPr txBox="1"/>
              <p:nvPr/>
            </p:nvSpPr>
            <p:spPr>
              <a:xfrm>
                <a:off x="4694090" y="4909959"/>
                <a:ext cx="435568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b="1" dirty="0"/>
                  <a:t>The </a:t>
                </a:r>
                <a:r>
                  <a:rPr lang="nl-BE" sz="2000" b="1" dirty="0" err="1"/>
                  <a:t>amplification</a:t>
                </a:r>
                <a:r>
                  <a:rPr lang="nl-BE" sz="2000" b="1" dirty="0"/>
                  <a:t> </a:t>
                </a:r>
                <a:r>
                  <a:rPr lang="nl-BE" sz="2000" b="1" dirty="0" err="1"/>
                  <a:t>increases</a:t>
                </a:r>
                <a:r>
                  <a:rPr lang="nl-BE" sz="2000" b="1" dirty="0"/>
                  <a:t> as </a:t>
                </a:r>
                <a:r>
                  <a:rPr lang="nl-BE" sz="2000" b="1" dirty="0" err="1"/>
                  <a:t>the</a:t>
                </a:r>
                <a:endParaRPr lang="nl-BE" sz="2000" b="1" dirty="0"/>
              </a:p>
              <a:p>
                <a:r>
                  <a:rPr lang="nl-BE" sz="2000" b="1" dirty="0" err="1"/>
                  <a:t>damping</a:t>
                </a:r>
                <a:r>
                  <a:rPr lang="nl-BE" sz="2000" b="1" dirty="0"/>
                  <a:t> </a:t>
                </a:r>
                <a:r>
                  <a:rPr lang="nl-BE" sz="2000" b="1" dirty="0" err="1"/>
                  <a:t>coefficient</a:t>
                </a:r>
                <a:r>
                  <a:rPr lang="nl-BE" sz="2000" b="1" dirty="0"/>
                  <a:t> </a:t>
                </a:r>
                <a14:m>
                  <m:oMath xmlns:m="http://schemas.openxmlformats.org/officeDocument/2006/math">
                    <m:r>
                      <a:rPr lang="nl-BE" sz="2000" b="1" i="1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nl-BE" sz="2000" b="1" dirty="0"/>
                  <a:t> </a:t>
                </a:r>
                <a:r>
                  <a:rPr lang="nl-BE" sz="2000" b="1" dirty="0" err="1"/>
                  <a:t>decreases</a:t>
                </a:r>
                <a:r>
                  <a:rPr lang="nl-BE" sz="2000" b="1" dirty="0"/>
                  <a:t>.</a:t>
                </a:r>
              </a:p>
            </p:txBody>
          </p:sp>
        </mc:Choice>
        <mc:Fallback xmlns="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353A95B7-E495-D9F9-5AAC-427305933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090" y="4909959"/>
                <a:ext cx="4355680" cy="707886"/>
              </a:xfrm>
              <a:prstGeom prst="rect">
                <a:avLst/>
              </a:prstGeom>
              <a:blipFill>
                <a:blip r:embed="rId5"/>
                <a:stretch>
                  <a:fillRect l="-1399" t="-3419" r="-559" b="-1453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BBA5CB9F-2159-628C-E95C-D8B54CF7C9CF}"/>
              </a:ext>
            </a:extLst>
          </p:cNvPr>
          <p:cNvCxnSpPr>
            <a:cxnSpLocks/>
          </p:cNvCxnSpPr>
          <p:nvPr/>
        </p:nvCxnSpPr>
        <p:spPr>
          <a:xfrm flipH="1">
            <a:off x="186431" y="2234097"/>
            <a:ext cx="958788" cy="1361359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84E39550-9696-EEF2-D42F-9877A9D0CD58}"/>
                  </a:ext>
                </a:extLst>
              </p:cNvPr>
              <p:cNvSpPr txBox="1"/>
              <p:nvPr/>
            </p:nvSpPr>
            <p:spPr>
              <a:xfrm>
                <a:off x="61846" y="1736475"/>
                <a:ext cx="3621889" cy="5529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 err="1">
                    <a:solidFill>
                      <a:srgbClr val="7030A0"/>
                    </a:solidFill>
                  </a:rPr>
                  <a:t>logarithmic</a:t>
                </a:r>
                <a:r>
                  <a:rPr lang="nl-BE" sz="2000" dirty="0">
                    <a:solidFill>
                      <a:srgbClr val="7030A0"/>
                    </a:solidFill>
                  </a:rPr>
                  <a:t> </a:t>
                </a:r>
                <a:r>
                  <a:rPr lang="nl-BE" sz="2000" dirty="0" err="1">
                    <a:solidFill>
                      <a:srgbClr val="7030A0"/>
                    </a:solidFill>
                  </a:rPr>
                  <a:t>scale</a:t>
                </a:r>
                <a:r>
                  <a:rPr lang="nl-BE" sz="2000" dirty="0">
                    <a:solidFill>
                      <a:srgbClr val="7030A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20.</m:t>
                    </m:r>
                    <m:sSub>
                      <m:sSubPr>
                        <m:ctrlPr>
                          <a:rPr lang="nl-BE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nl-BE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d>
                      <m:dPr>
                        <m:ctrlPr>
                          <a:rPr lang="nl-BE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nl-BE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BE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num>
                          <m:den>
                            <m:r>
                              <a:rPr lang="nl-BE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den>
                        </m:f>
                      </m:e>
                    </m:d>
                  </m:oMath>
                </a14:m>
                <a:endParaRPr lang="nl-BE" sz="20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84E39550-9696-EEF2-D42F-9877A9D0C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6" y="1736475"/>
                <a:ext cx="3621889" cy="552972"/>
              </a:xfrm>
              <a:prstGeom prst="rect">
                <a:avLst/>
              </a:prstGeom>
              <a:blipFill>
                <a:blip r:embed="rId6"/>
                <a:stretch>
                  <a:fillRect l="-1684" b="-439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5086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22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The </a:t>
            </a:r>
            <a:r>
              <a:rPr lang="nl-BE" sz="3200" dirty="0" err="1"/>
              <a:t>natural</a:t>
            </a:r>
            <a:r>
              <a:rPr lang="nl-BE" sz="3200" dirty="0"/>
              <a:t> </a:t>
            </a:r>
            <a:r>
              <a:rPr lang="nl-BE" sz="3200" dirty="0" err="1"/>
              <a:t>pulsation</a:t>
            </a:r>
            <a:endParaRPr lang="nl-NL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/>
              <p:nvPr/>
            </p:nvSpPr>
            <p:spPr>
              <a:xfrm>
                <a:off x="576001" y="1269507"/>
                <a:ext cx="8236180" cy="2708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000" dirty="0"/>
                  <a:t>Close </a:t>
                </a:r>
                <a:r>
                  <a:rPr lang="nl-BE" sz="2000" dirty="0" err="1"/>
                  <a:t>to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natural</a:t>
                </a:r>
                <a:r>
                  <a:rPr lang="nl-BE" sz="2000" dirty="0"/>
                  <a:t> </a:t>
                </a:r>
                <a:r>
                  <a:rPr lang="nl-BE" sz="2000" dirty="0" err="1"/>
                  <a:t>pulsation</a:t>
                </a:r>
                <a:r>
                  <a:rPr lang="nl-BE" sz="2000" dirty="0"/>
                  <a:t>, </a:t>
                </a:r>
                <a:r>
                  <a:rPr lang="nl-BE" sz="2000" dirty="0" err="1"/>
                  <a:t>an</a:t>
                </a:r>
                <a:r>
                  <a:rPr lang="nl-BE" sz="2000" dirty="0"/>
                  <a:t> </a:t>
                </a:r>
                <a:r>
                  <a:rPr lang="nl-BE" sz="2000" b="1" dirty="0" err="1"/>
                  <a:t>amplification</a:t>
                </a:r>
                <a:r>
                  <a:rPr lang="nl-BE" sz="2000" dirty="0"/>
                  <a:t> is </a:t>
                </a:r>
                <a:r>
                  <a:rPr lang="nl-BE" sz="2000" dirty="0" err="1"/>
                  <a:t>obtained</a:t>
                </a:r>
                <a:r>
                  <a:rPr lang="nl-BE" sz="2000" dirty="0"/>
                  <a:t>. The </a:t>
                </a:r>
                <a:r>
                  <a:rPr lang="nl-BE" sz="2000" dirty="0" err="1"/>
                  <a:t>lower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damping</a:t>
                </a:r>
                <a:r>
                  <a:rPr lang="nl-BE" sz="2000" dirty="0"/>
                  <a:t>,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larger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amplification</a:t>
                </a:r>
                <a:r>
                  <a:rPr lang="nl-BE" sz="2000" dirty="0"/>
                  <a:t>.</a:t>
                </a:r>
              </a:p>
              <a:p>
                <a:endParaRPr lang="nl-BE" sz="1300" dirty="0"/>
              </a:p>
              <a:p>
                <a:r>
                  <a:rPr lang="nl-BE" sz="2000" dirty="0"/>
                  <a:t>For </a:t>
                </a:r>
                <a:r>
                  <a:rPr lang="nl-BE" sz="2000" dirty="0" err="1"/>
                  <a:t>pulsations</a:t>
                </a:r>
                <a:r>
                  <a:rPr lang="nl-BE" sz="2000" dirty="0"/>
                  <a:t> </a:t>
                </a:r>
                <a:r>
                  <a:rPr lang="nl-BE" sz="2000" dirty="0" err="1"/>
                  <a:t>lower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than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natural</a:t>
                </a:r>
                <a:r>
                  <a:rPr lang="nl-BE" sz="2000" dirty="0"/>
                  <a:t> </a:t>
                </a:r>
                <a:r>
                  <a:rPr lang="nl-BE" sz="2000" dirty="0" err="1"/>
                  <a:t>pulsation</a:t>
                </a:r>
                <a:r>
                  <a:rPr lang="nl-BE" sz="2000" dirty="0"/>
                  <a:t>, even </a:t>
                </a:r>
                <a:r>
                  <a:rPr lang="nl-BE" sz="2000" dirty="0" err="1"/>
                  <a:t>an</a:t>
                </a:r>
                <a:r>
                  <a:rPr lang="nl-BE" sz="2000" dirty="0"/>
                  <a:t> </a:t>
                </a:r>
                <a:r>
                  <a:rPr lang="nl-BE" sz="2000" b="1" dirty="0" err="1"/>
                  <a:t>attenuation</a:t>
                </a:r>
                <a:r>
                  <a:rPr lang="nl-BE" sz="2000" dirty="0"/>
                  <a:t> is </a:t>
                </a:r>
                <a:r>
                  <a:rPr lang="nl-BE" sz="2000" dirty="0" err="1"/>
                  <a:t>obtained</a:t>
                </a:r>
                <a:r>
                  <a:rPr lang="nl-BE" sz="2000" dirty="0"/>
                  <a:t>.</a:t>
                </a:r>
              </a:p>
              <a:p>
                <a:endParaRPr lang="nl-BE" sz="1300" dirty="0"/>
              </a:p>
              <a:p>
                <a:r>
                  <a:rPr lang="nl-BE" sz="2000" dirty="0"/>
                  <a:t>For </a:t>
                </a:r>
                <a:r>
                  <a:rPr lang="nl-BE" sz="2000" dirty="0" err="1"/>
                  <a:t>pulsations</a:t>
                </a:r>
                <a:r>
                  <a:rPr lang="nl-BE" sz="2000" dirty="0"/>
                  <a:t> </a:t>
                </a:r>
                <a:r>
                  <a:rPr lang="nl-BE" sz="2000" dirty="0" err="1"/>
                  <a:t>larger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than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natural</a:t>
                </a:r>
                <a:r>
                  <a:rPr lang="nl-BE" sz="2000" dirty="0"/>
                  <a:t> </a:t>
                </a:r>
                <a:r>
                  <a:rPr lang="nl-BE" sz="2000" dirty="0" err="1"/>
                  <a:t>pulsation</a:t>
                </a:r>
                <a:r>
                  <a:rPr lang="nl-BE" sz="2000" dirty="0"/>
                  <a:t>,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amplitudes of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nl-BE" sz="2000" dirty="0"/>
                  <a:t> </a:t>
                </a:r>
                <a:r>
                  <a:rPr lang="nl-BE" sz="2000" dirty="0" err="1"/>
                  <a:t>and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nl-BE" sz="2000" dirty="0"/>
                  <a:t> are </a:t>
                </a:r>
                <a:r>
                  <a:rPr lang="nl-BE" sz="2000" dirty="0" err="1"/>
                  <a:t>approximately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same</a:t>
                </a:r>
                <a:r>
                  <a:rPr lang="nl-BE" sz="2000" dirty="0"/>
                  <a:t>.</a:t>
                </a:r>
              </a:p>
              <a:p>
                <a:endParaRPr lang="nl-BE" sz="2400" dirty="0"/>
              </a:p>
            </p:txBody>
          </p:sp>
        </mc:Choice>
        <mc:Fallback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1" y="1269507"/>
                <a:ext cx="8236180" cy="2708434"/>
              </a:xfrm>
              <a:prstGeom prst="rect">
                <a:avLst/>
              </a:prstGeom>
              <a:blipFill>
                <a:blip r:embed="rId2"/>
                <a:stretch>
                  <a:fillRect l="-740" t="-899" r="-7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Afbeelding 6">
            <a:extLst>
              <a:ext uri="{FF2B5EF4-FFF2-40B4-BE49-F238E27FC236}">
                <a16:creationId xmlns:a16="http://schemas.microsoft.com/office/drawing/2014/main" id="{E88B25EF-8DBF-FDF6-994D-F5B7E3C956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1" y="3592232"/>
            <a:ext cx="3817707" cy="319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667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23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The </a:t>
            </a:r>
            <a:r>
              <a:rPr lang="nl-BE" sz="3200" dirty="0" err="1"/>
              <a:t>natural</a:t>
            </a:r>
            <a:r>
              <a:rPr lang="nl-BE" sz="3200" dirty="0"/>
              <a:t> </a:t>
            </a:r>
            <a:r>
              <a:rPr lang="nl-BE" sz="3200" dirty="0" err="1"/>
              <a:t>pulsation</a:t>
            </a:r>
            <a:endParaRPr lang="nl-NL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/>
              <p:nvPr/>
            </p:nvSpPr>
            <p:spPr>
              <a:xfrm>
                <a:off x="576001" y="1269507"/>
                <a:ext cx="8381568" cy="2200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000" dirty="0"/>
                  <a:t>In case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spectrum of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excitational</a:t>
                </a:r>
                <a:r>
                  <a:rPr lang="nl-BE" sz="2000" dirty="0"/>
                  <a:t> </a:t>
                </a:r>
                <a:r>
                  <a:rPr lang="nl-BE" sz="2000" dirty="0" err="1"/>
                  <a:t>vibration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nl-BE" sz="2000" dirty="0"/>
                  <a:t> </a:t>
                </a:r>
                <a:r>
                  <a:rPr lang="nl-BE" sz="2000" dirty="0" err="1"/>
                  <a:t>contains</a:t>
                </a:r>
                <a:r>
                  <a:rPr lang="nl-BE" sz="2000" dirty="0"/>
                  <a:t> a large </a:t>
                </a:r>
                <a:r>
                  <a:rPr lang="nl-BE" sz="2000" dirty="0" err="1"/>
                  <a:t>number</a:t>
                </a:r>
                <a:r>
                  <a:rPr lang="nl-BE" sz="2000" dirty="0"/>
                  <a:t> of </a:t>
                </a:r>
                <a:r>
                  <a:rPr lang="nl-BE" sz="2000" dirty="0" err="1"/>
                  <a:t>pulsations</a:t>
                </a:r>
                <a:r>
                  <a:rPr lang="nl-BE" sz="2000" dirty="0"/>
                  <a:t>, </a:t>
                </a:r>
                <a:r>
                  <a:rPr lang="nl-BE" sz="2000" dirty="0" err="1"/>
                  <a:t>only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pulsation</a:t>
                </a:r>
                <a:r>
                  <a:rPr lang="nl-BE" sz="2000" dirty="0"/>
                  <a:t>(s) close </a:t>
                </a:r>
                <a:r>
                  <a:rPr lang="nl-BE" sz="2000" dirty="0" err="1"/>
                  <a:t>to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natural</a:t>
                </a:r>
                <a:r>
                  <a:rPr lang="nl-BE" sz="2000" dirty="0"/>
                  <a:t> </a:t>
                </a:r>
                <a:r>
                  <a:rPr lang="nl-BE" sz="2000" dirty="0" err="1"/>
                  <a:t>pulsation</a:t>
                </a:r>
                <a:r>
                  <a:rPr lang="nl-BE" sz="2000" dirty="0"/>
                  <a:t> </a:t>
                </a:r>
                <a:r>
                  <a:rPr lang="nl-BE" sz="2000" dirty="0" err="1"/>
                  <a:t>will</a:t>
                </a:r>
                <a:r>
                  <a:rPr lang="nl-BE" sz="2000" dirty="0"/>
                  <a:t> </a:t>
                </a:r>
                <a:r>
                  <a:rPr lang="nl-BE" sz="2000" dirty="0" err="1"/>
                  <a:t>be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amplified</a:t>
                </a:r>
                <a:r>
                  <a:rPr lang="nl-BE" sz="2000" dirty="0"/>
                  <a:t>.</a:t>
                </a:r>
              </a:p>
              <a:p>
                <a:endParaRPr lang="nl-BE" sz="1300" dirty="0"/>
              </a:p>
              <a:p>
                <a:r>
                  <a:rPr lang="nl-BE" sz="2000" b="1" dirty="0"/>
                  <a:t>A </a:t>
                </a:r>
                <a:r>
                  <a:rPr lang="nl-BE" sz="2000" b="1" dirty="0" err="1"/>
                  <a:t>sufficiently</a:t>
                </a:r>
                <a:r>
                  <a:rPr lang="nl-BE" sz="2000" b="1" dirty="0"/>
                  <a:t> large motion of </a:t>
                </a:r>
                <a:r>
                  <a:rPr lang="nl-BE" sz="2000" b="1" dirty="0" err="1"/>
                  <a:t>mass</a:t>
                </a:r>
                <a:r>
                  <a:rPr lang="nl-BE" sz="2000" b="1" dirty="0"/>
                  <a:t> </a:t>
                </a:r>
                <a14:m>
                  <m:oMath xmlns:m="http://schemas.openxmlformats.org/officeDocument/2006/math">
                    <m:r>
                      <a:rPr lang="nl-BE" sz="2000" b="1" i="1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nl-BE" sz="2000" b="1" dirty="0"/>
                  <a:t> is </a:t>
                </a:r>
                <a:r>
                  <a:rPr lang="nl-BE" sz="2000" b="1" dirty="0" err="1"/>
                  <a:t>needed</a:t>
                </a:r>
                <a:r>
                  <a:rPr lang="nl-BE" sz="2000" b="1" dirty="0"/>
                  <a:t> (</a:t>
                </a:r>
                <a:r>
                  <a:rPr lang="nl-BE" sz="2000" b="1" dirty="0" err="1"/>
                  <a:t>with</a:t>
                </a:r>
                <a:r>
                  <a:rPr lang="nl-BE" sz="2000" b="1" dirty="0"/>
                  <a:t> </a:t>
                </a:r>
                <a:r>
                  <a:rPr lang="nl-BE" sz="2000" b="1" dirty="0" err="1"/>
                  <a:t>pulsation</a:t>
                </a:r>
                <a:r>
                  <a:rPr lang="nl-BE" sz="20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000" b="1" i="1" smtClean="0"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nl-BE" sz="2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nl-BE" sz="2000" b="1" dirty="0"/>
                  <a:t>) </a:t>
                </a:r>
                <a:r>
                  <a:rPr lang="nl-BE" sz="2000" b="1" dirty="0" err="1"/>
                  <a:t>which</a:t>
                </a:r>
                <a:r>
                  <a:rPr lang="nl-BE" sz="2000" b="1" dirty="0"/>
                  <a:t> </a:t>
                </a:r>
                <a:r>
                  <a:rPr lang="nl-BE" sz="2000" b="1" dirty="0" err="1"/>
                  <a:t>facilitates</a:t>
                </a:r>
                <a:r>
                  <a:rPr lang="nl-BE" sz="2000" b="1" dirty="0"/>
                  <a:t> </a:t>
                </a:r>
                <a:r>
                  <a:rPr lang="nl-BE" sz="2000" b="1" dirty="0" err="1"/>
                  <a:t>the</a:t>
                </a:r>
                <a:r>
                  <a:rPr lang="nl-BE" sz="2000" b="1" dirty="0"/>
                  <a:t> </a:t>
                </a:r>
                <a:r>
                  <a:rPr lang="nl-BE" sz="2000" b="1" dirty="0" err="1"/>
                  <a:t>mechanical</a:t>
                </a:r>
                <a:r>
                  <a:rPr lang="nl-BE" sz="2000" b="1" dirty="0"/>
                  <a:t> </a:t>
                </a:r>
                <a:r>
                  <a:rPr lang="nl-BE" sz="2000" b="1" dirty="0" err="1"/>
                  <a:t>to</a:t>
                </a:r>
                <a:r>
                  <a:rPr lang="nl-BE" sz="2000" b="1" dirty="0"/>
                  <a:t> </a:t>
                </a:r>
                <a:r>
                  <a:rPr lang="nl-BE" sz="2000" b="1" dirty="0" err="1"/>
                  <a:t>electrical</a:t>
                </a:r>
                <a:r>
                  <a:rPr lang="nl-BE" sz="2000" b="1" dirty="0"/>
                  <a:t> energy </a:t>
                </a:r>
                <a:r>
                  <a:rPr lang="nl-BE" sz="2000" b="1" dirty="0" err="1"/>
                  <a:t>conversion</a:t>
                </a:r>
                <a:r>
                  <a:rPr lang="nl-BE" sz="2000" b="1" dirty="0"/>
                  <a:t>.</a:t>
                </a:r>
              </a:p>
              <a:p>
                <a:endParaRPr lang="nl-BE" sz="2400" dirty="0"/>
              </a:p>
            </p:txBody>
          </p:sp>
        </mc:Choice>
        <mc:Fallback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1" y="1269507"/>
                <a:ext cx="8381568" cy="2200602"/>
              </a:xfrm>
              <a:prstGeom prst="rect">
                <a:avLst/>
              </a:prstGeom>
              <a:blipFill>
                <a:blip r:embed="rId2"/>
                <a:stretch>
                  <a:fillRect l="-727" t="-1108" r="-43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Afbeelding 6">
            <a:extLst>
              <a:ext uri="{FF2B5EF4-FFF2-40B4-BE49-F238E27FC236}">
                <a16:creationId xmlns:a16="http://schemas.microsoft.com/office/drawing/2014/main" id="{E88B25EF-8DBF-FDF6-994D-F5B7E3C956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1" y="3124686"/>
            <a:ext cx="4376987" cy="365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8442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24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The </a:t>
            </a:r>
            <a:r>
              <a:rPr lang="nl-BE" sz="3200" dirty="0" err="1"/>
              <a:t>natural</a:t>
            </a:r>
            <a:r>
              <a:rPr lang="nl-BE" sz="3200" dirty="0"/>
              <a:t> </a:t>
            </a:r>
            <a:r>
              <a:rPr lang="nl-BE" sz="3200" dirty="0" err="1"/>
              <a:t>pulsation</a:t>
            </a:r>
            <a:endParaRPr lang="nl-NL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/>
              <p:nvPr/>
            </p:nvSpPr>
            <p:spPr>
              <a:xfrm>
                <a:off x="576001" y="1269507"/>
                <a:ext cx="8381568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000" dirty="0"/>
                  <a:t>A </a:t>
                </a:r>
                <a:r>
                  <a:rPr lang="nl-BE" sz="2000" dirty="0" err="1"/>
                  <a:t>sufficiently</a:t>
                </a:r>
                <a:r>
                  <a:rPr lang="nl-BE" sz="2000" dirty="0"/>
                  <a:t> large motion of </a:t>
                </a:r>
                <a:r>
                  <a:rPr lang="nl-BE" sz="2000" dirty="0" err="1"/>
                  <a:t>mass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a:rPr lang="nl-BE" sz="2000" b="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nl-BE" sz="2000" dirty="0"/>
                  <a:t> is </a:t>
                </a:r>
                <a:r>
                  <a:rPr lang="nl-BE" sz="2000" dirty="0" err="1"/>
                  <a:t>needed</a:t>
                </a:r>
                <a:r>
                  <a:rPr lang="nl-BE" sz="2000" dirty="0"/>
                  <a:t> (</a:t>
                </a:r>
                <a:r>
                  <a:rPr lang="nl-BE" sz="2000" dirty="0" err="1"/>
                  <a:t>with</a:t>
                </a:r>
                <a:r>
                  <a:rPr lang="nl-BE" sz="2000" dirty="0"/>
                  <a:t> </a:t>
                </a:r>
                <a:r>
                  <a:rPr lang="nl-BE" sz="2000" dirty="0" err="1"/>
                  <a:t>pulsation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000" b="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nl-BE" sz="2000" b="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nl-BE" sz="2000" dirty="0"/>
                  <a:t>) </a:t>
                </a:r>
                <a:r>
                  <a:rPr lang="nl-BE" sz="2000" dirty="0" err="1"/>
                  <a:t>which</a:t>
                </a:r>
                <a:r>
                  <a:rPr lang="nl-BE" sz="2000" dirty="0"/>
                  <a:t> </a:t>
                </a:r>
                <a:r>
                  <a:rPr lang="nl-BE" sz="2000" dirty="0" err="1"/>
                  <a:t>facilitates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mechanical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to</a:t>
                </a:r>
                <a:r>
                  <a:rPr lang="nl-BE" sz="2000" dirty="0"/>
                  <a:t> </a:t>
                </a:r>
                <a:r>
                  <a:rPr lang="nl-BE" sz="2000" dirty="0" err="1"/>
                  <a:t>electrical</a:t>
                </a:r>
                <a:r>
                  <a:rPr lang="nl-BE" sz="2000" dirty="0"/>
                  <a:t> energy </a:t>
                </a:r>
                <a:r>
                  <a:rPr lang="nl-BE" sz="2000" dirty="0" err="1"/>
                  <a:t>conversion</a:t>
                </a:r>
                <a:r>
                  <a:rPr lang="nl-BE" sz="2000" dirty="0"/>
                  <a:t>.</a:t>
                </a:r>
              </a:p>
              <a:p>
                <a:endParaRPr lang="nl-BE" sz="1300" dirty="0"/>
              </a:p>
              <a:p>
                <a:r>
                  <a:rPr lang="nl-BE" sz="2000" dirty="0"/>
                  <a:t>A </a:t>
                </a:r>
                <a:r>
                  <a:rPr lang="nl-BE" sz="2000" dirty="0" err="1"/>
                  <a:t>larger</a:t>
                </a:r>
                <a:r>
                  <a:rPr lang="nl-BE" sz="2000" dirty="0"/>
                  <a:t> motion </a:t>
                </a:r>
                <a:r>
                  <a:rPr lang="nl-BE" sz="2000" dirty="0" err="1"/>
                  <a:t>implies</a:t>
                </a:r>
                <a:r>
                  <a:rPr lang="nl-BE" sz="2000" dirty="0"/>
                  <a:t> </a:t>
                </a:r>
                <a:r>
                  <a:rPr lang="nl-BE" sz="2000" b="1" dirty="0"/>
                  <a:t>a </a:t>
                </a:r>
                <a:r>
                  <a:rPr lang="nl-BE" sz="2000" b="1" dirty="0" err="1"/>
                  <a:t>larger</a:t>
                </a:r>
                <a:r>
                  <a:rPr lang="nl-BE" sz="2000" b="1" dirty="0"/>
                  <a:t> power </a:t>
                </a:r>
                <a:r>
                  <a:rPr lang="nl-BE" sz="2000" dirty="0"/>
                  <a:t>is </a:t>
                </a:r>
                <a:r>
                  <a:rPr lang="nl-BE" sz="2000" dirty="0" err="1"/>
                  <a:t>available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to</a:t>
                </a:r>
                <a:r>
                  <a:rPr lang="nl-BE" sz="2000" dirty="0"/>
                  <a:t> </a:t>
                </a:r>
                <a:r>
                  <a:rPr lang="nl-BE" sz="2000" dirty="0" err="1"/>
                  <a:t>be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converted</a:t>
                </a:r>
                <a:r>
                  <a:rPr lang="nl-BE" sz="2000" dirty="0"/>
                  <a:t> </a:t>
                </a:r>
                <a:r>
                  <a:rPr lang="nl-BE" sz="2000" dirty="0" err="1"/>
                  <a:t>into</a:t>
                </a:r>
                <a:r>
                  <a:rPr lang="nl-BE" sz="2000" dirty="0"/>
                  <a:t> </a:t>
                </a:r>
                <a:r>
                  <a:rPr lang="nl-BE" sz="2000" dirty="0" err="1"/>
                  <a:t>electrical</a:t>
                </a:r>
                <a:r>
                  <a:rPr lang="nl-BE" sz="2000" dirty="0"/>
                  <a:t> power.</a:t>
                </a:r>
              </a:p>
              <a:p>
                <a:endParaRPr lang="nl-BE" sz="1300" dirty="0"/>
              </a:p>
              <a:p>
                <a:r>
                  <a:rPr lang="nl-BE" sz="2000" dirty="0"/>
                  <a:t>We </a:t>
                </a:r>
                <a:r>
                  <a:rPr lang="nl-BE" sz="2000" dirty="0" err="1"/>
                  <a:t>omit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calculations</a:t>
                </a:r>
                <a:r>
                  <a:rPr lang="nl-BE" sz="2000" dirty="0"/>
                  <a:t> here, but</a:t>
                </a:r>
              </a:p>
            </p:txBody>
          </p:sp>
        </mc:Choice>
        <mc:Fallback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1" y="1269507"/>
                <a:ext cx="8381568" cy="2031325"/>
              </a:xfrm>
              <a:prstGeom prst="rect">
                <a:avLst/>
              </a:prstGeom>
              <a:blipFill>
                <a:blip r:embed="rId2"/>
                <a:stretch>
                  <a:fillRect l="-727" t="-1201" r="-436" b="-480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F1AFD8F5-27B2-5A4A-BACE-1B3619F82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825" y="3300832"/>
            <a:ext cx="3409919" cy="1239971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EBE563C8-4CA6-8DBB-CD1F-116FAADCE3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185" y="4702668"/>
            <a:ext cx="1491384" cy="774853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06D67A97-A5AD-151D-FA2A-2D410DF21AE7}"/>
              </a:ext>
            </a:extLst>
          </p:cNvPr>
          <p:cNvSpPr txBox="1"/>
          <p:nvPr/>
        </p:nvSpPr>
        <p:spPr>
          <a:xfrm>
            <a:off x="6960093" y="4890039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/>
              <a:t>with</a:t>
            </a:r>
            <a:endParaRPr lang="nl-BE" sz="2000" dirty="0"/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872A2FD9-723F-426A-2CB6-416BC9FDB1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5" y="4062071"/>
            <a:ext cx="3409919" cy="269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605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25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The </a:t>
            </a:r>
            <a:r>
              <a:rPr lang="nl-BE" sz="3200" dirty="0" err="1"/>
              <a:t>natural</a:t>
            </a:r>
            <a:r>
              <a:rPr lang="nl-BE" sz="3200" dirty="0"/>
              <a:t> </a:t>
            </a:r>
            <a:r>
              <a:rPr lang="nl-BE" sz="3200" dirty="0" err="1"/>
              <a:t>pulsation</a:t>
            </a:r>
            <a:endParaRPr lang="nl-NL" sz="32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AD4AEC6-8F08-47DA-A5C2-FC881EA6AEEF}"/>
              </a:ext>
            </a:extLst>
          </p:cNvPr>
          <p:cNvSpPr txBox="1"/>
          <p:nvPr/>
        </p:nvSpPr>
        <p:spPr>
          <a:xfrm>
            <a:off x="576001" y="1269507"/>
            <a:ext cx="8381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err="1"/>
              <a:t>With</a:t>
            </a:r>
            <a:endParaRPr lang="nl-BE" sz="2000" dirty="0"/>
          </a:p>
        </p:txBody>
      </p:sp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F1AFD8F5-27B2-5A4A-BACE-1B3619F82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211" y="1049631"/>
            <a:ext cx="3409919" cy="1239971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EBE563C8-4CA6-8DBB-CD1F-116FAADC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607" y="1193108"/>
            <a:ext cx="1491384" cy="77485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06D67A97-A5AD-151D-FA2A-2D410DF21AE7}"/>
                  </a:ext>
                </a:extLst>
              </p:cNvPr>
              <p:cNvSpPr txBox="1"/>
              <p:nvPr/>
            </p:nvSpPr>
            <p:spPr>
              <a:xfrm>
                <a:off x="638471" y="2289602"/>
                <a:ext cx="32167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/>
                  <a:t>one </a:t>
                </a:r>
                <a:r>
                  <a:rPr lang="nl-BE" sz="2000" dirty="0" err="1"/>
                  <a:t>obtains</a:t>
                </a:r>
                <a:r>
                  <a:rPr lang="nl-BE" sz="2000" dirty="0"/>
                  <a:t> 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b="0" i="1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nl-BE" sz="2000" dirty="0"/>
                  <a:t> that</a:t>
                </a:r>
              </a:p>
            </p:txBody>
          </p:sp>
        </mc:Choice>
        <mc:Fallback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06D67A97-A5AD-151D-FA2A-2D410DF21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71" y="2289602"/>
                <a:ext cx="3216778" cy="400110"/>
              </a:xfrm>
              <a:prstGeom prst="rect">
                <a:avLst/>
              </a:prstGeom>
              <a:blipFill>
                <a:blip r:embed="rId4"/>
                <a:stretch>
                  <a:fillRect l="-2087" t="-7692" r="-1328" b="-29231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Afbeelding 20">
            <a:extLst>
              <a:ext uri="{FF2B5EF4-FFF2-40B4-BE49-F238E27FC236}">
                <a16:creationId xmlns:a16="http://schemas.microsoft.com/office/drawing/2014/main" id="{872A2FD9-723F-426A-2CB6-416BC9FDB1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899" y="3307290"/>
            <a:ext cx="4418307" cy="3491350"/>
          </a:xfrm>
          <a:prstGeom prst="rect">
            <a:avLst/>
          </a:prstGeom>
        </p:spPr>
      </p:pic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CD2A7837-1CE0-D1CB-D2C1-471DB2C9B2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855" y="2689712"/>
            <a:ext cx="3216779" cy="971449"/>
          </a:xfrm>
          <a:prstGeom prst="rect">
            <a:avLst/>
          </a:prstGeom>
        </p:spPr>
      </p:pic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7E1D60DC-AB14-0E36-C08F-B7E20F1796D1}"/>
              </a:ext>
            </a:extLst>
          </p:cNvPr>
          <p:cNvCxnSpPr/>
          <p:nvPr/>
        </p:nvCxnSpPr>
        <p:spPr>
          <a:xfrm flipV="1">
            <a:off x="2716567" y="3551068"/>
            <a:ext cx="1438183" cy="97654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>
            <a:extLst>
              <a:ext uri="{FF2B5EF4-FFF2-40B4-BE49-F238E27FC236}">
                <a16:creationId xmlns:a16="http://schemas.microsoft.com/office/drawing/2014/main" id="{CD4758A7-4ADB-CC19-C655-24ACBE964F26}"/>
              </a:ext>
            </a:extLst>
          </p:cNvPr>
          <p:cNvSpPr txBox="1"/>
          <p:nvPr/>
        </p:nvSpPr>
        <p:spPr>
          <a:xfrm>
            <a:off x="553609" y="4488178"/>
            <a:ext cx="3331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>
                <a:solidFill>
                  <a:srgbClr val="7030A0"/>
                </a:solidFill>
              </a:rPr>
              <a:t>Less </a:t>
            </a:r>
            <a:r>
              <a:rPr lang="nl-BE" sz="2000" dirty="0" err="1">
                <a:solidFill>
                  <a:srgbClr val="7030A0"/>
                </a:solidFill>
              </a:rPr>
              <a:t>damping</a:t>
            </a:r>
            <a:r>
              <a:rPr lang="nl-BE" sz="2000" dirty="0">
                <a:solidFill>
                  <a:srgbClr val="7030A0"/>
                </a:solidFill>
              </a:rPr>
              <a:t>, more power.</a:t>
            </a:r>
          </a:p>
        </p:txBody>
      </p:sp>
    </p:spTree>
    <p:extLst>
      <p:ext uri="{BB962C8B-B14F-4D97-AF65-F5344CB8AC3E}">
        <p14:creationId xmlns:p14="http://schemas.microsoft.com/office/powerpoint/2010/main" val="19184550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26</a:t>
            </a:fld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576263" y="1368000"/>
            <a:ext cx="5682494" cy="42781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 err="1"/>
              <a:t>Introduction</a:t>
            </a:r>
            <a:endParaRPr lang="nl-BE" dirty="0"/>
          </a:p>
          <a:p>
            <a:pPr marL="0" indent="0">
              <a:buNone/>
            </a:pPr>
            <a:r>
              <a:rPr lang="nl-BE" dirty="0"/>
              <a:t>Energy </a:t>
            </a:r>
            <a:r>
              <a:rPr lang="nl-BE" dirty="0" err="1"/>
              <a:t>harvesting</a:t>
            </a:r>
            <a:endParaRPr lang="nl-BE" dirty="0"/>
          </a:p>
          <a:p>
            <a:pPr marL="0" indent="0">
              <a:buNone/>
            </a:pPr>
            <a:r>
              <a:rPr lang="nl-BE" dirty="0"/>
              <a:t>Spring-</a:t>
            </a:r>
            <a:r>
              <a:rPr lang="nl-BE" dirty="0" err="1"/>
              <a:t>mass</a:t>
            </a:r>
            <a:r>
              <a:rPr lang="nl-BE" dirty="0"/>
              <a:t>-damper system</a:t>
            </a:r>
          </a:p>
          <a:p>
            <a:pPr marL="0" indent="0">
              <a:buNone/>
            </a:pPr>
            <a:r>
              <a:rPr lang="nl-BE" dirty="0"/>
              <a:t>The </a:t>
            </a:r>
            <a:r>
              <a:rPr lang="nl-BE" dirty="0" err="1"/>
              <a:t>natural</a:t>
            </a:r>
            <a:r>
              <a:rPr lang="nl-BE" dirty="0"/>
              <a:t> </a:t>
            </a:r>
            <a:r>
              <a:rPr lang="nl-BE" dirty="0" err="1"/>
              <a:t>pulsation</a:t>
            </a:r>
            <a:endParaRPr lang="nl-BE" dirty="0"/>
          </a:p>
          <a:p>
            <a:pPr marL="0" indent="0">
              <a:buNone/>
            </a:pPr>
            <a:r>
              <a:rPr lang="nl-BE" b="1" dirty="0"/>
              <a:t>MEMS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 err="1"/>
              <a:t>Table</a:t>
            </a:r>
            <a:r>
              <a:rPr lang="nl-BE" sz="3200" dirty="0"/>
              <a:t> of content</a:t>
            </a:r>
            <a:endParaRPr lang="nl-NL" sz="32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ACDAD3A-1CC7-41F0-9FAB-7E5787D9B2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" y="5065447"/>
            <a:ext cx="3916716" cy="111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997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27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MEMS</a:t>
            </a:r>
            <a:endParaRPr lang="nl-NL" sz="32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AD4AEC6-8F08-47DA-A5C2-FC881EA6AEEF}"/>
              </a:ext>
            </a:extLst>
          </p:cNvPr>
          <p:cNvSpPr txBox="1"/>
          <p:nvPr/>
        </p:nvSpPr>
        <p:spPr>
          <a:xfrm>
            <a:off x="576001" y="1269507"/>
            <a:ext cx="8236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/>
              <a:t>MEMS are </a:t>
            </a:r>
            <a:r>
              <a:rPr lang="nl-BE" sz="2000" b="1" dirty="0"/>
              <a:t>micro-</a:t>
            </a:r>
            <a:r>
              <a:rPr lang="nl-BE" sz="2000" b="1" dirty="0" err="1"/>
              <a:t>electro</a:t>
            </a:r>
            <a:r>
              <a:rPr lang="nl-BE" sz="2000" b="1" dirty="0"/>
              <a:t>-</a:t>
            </a:r>
            <a:r>
              <a:rPr lang="nl-BE" sz="2000" b="1" dirty="0" err="1"/>
              <a:t>mechanical</a:t>
            </a:r>
            <a:r>
              <a:rPr lang="nl-BE" sz="2000" b="1" dirty="0"/>
              <a:t> systems</a:t>
            </a:r>
            <a:r>
              <a:rPr lang="nl-BE" sz="2000" dirty="0"/>
              <a:t>. </a:t>
            </a:r>
          </a:p>
          <a:p>
            <a:endParaRPr lang="nl-BE" sz="2400" dirty="0"/>
          </a:p>
        </p:txBody>
      </p:sp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82BF86F9-E633-9C2C-85C0-9ED281930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11" y="1654227"/>
            <a:ext cx="8236181" cy="1419131"/>
          </a:xfrm>
          <a:prstGeom prst="rect">
            <a:avLst/>
          </a:prstGeom>
        </p:spPr>
      </p:pic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30117A62-2543-87FA-2C84-C79535223E9E}"/>
              </a:ext>
            </a:extLst>
          </p:cNvPr>
          <p:cNvCxnSpPr/>
          <p:nvPr/>
        </p:nvCxnSpPr>
        <p:spPr>
          <a:xfrm>
            <a:off x="7830105" y="2012314"/>
            <a:ext cx="90552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BA24CBE9-20A9-EE83-0126-ECF02C0E9486}"/>
              </a:ext>
            </a:extLst>
          </p:cNvPr>
          <p:cNvCxnSpPr>
            <a:cxnSpLocks/>
          </p:cNvCxnSpPr>
          <p:nvPr/>
        </p:nvCxnSpPr>
        <p:spPr>
          <a:xfrm flipV="1">
            <a:off x="734611" y="2337158"/>
            <a:ext cx="2434717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vak 15">
            <a:extLst>
              <a:ext uri="{FF2B5EF4-FFF2-40B4-BE49-F238E27FC236}">
                <a16:creationId xmlns:a16="http://schemas.microsoft.com/office/drawing/2014/main" id="{A7D1B3DA-DEA2-67BF-D850-8A0FA11E48AA}"/>
              </a:ext>
            </a:extLst>
          </p:cNvPr>
          <p:cNvSpPr txBox="1"/>
          <p:nvPr/>
        </p:nvSpPr>
        <p:spPr>
          <a:xfrm>
            <a:off x="6835806" y="275165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(A.S. Gillis)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5830E6D9-433C-B174-784F-79E82C5EDD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17" y="3092455"/>
            <a:ext cx="3780223" cy="2835168"/>
          </a:xfrm>
          <a:prstGeom prst="rect">
            <a:avLst/>
          </a:prstGeom>
        </p:spPr>
      </p:pic>
      <p:pic>
        <p:nvPicPr>
          <p:cNvPr id="20" name="Afbeelding 19" descr="Afbeelding met object, munt&#10;&#10;Automatisch gegenereerde beschrijving">
            <a:extLst>
              <a:ext uri="{FF2B5EF4-FFF2-40B4-BE49-F238E27FC236}">
                <a16:creationId xmlns:a16="http://schemas.microsoft.com/office/drawing/2014/main" id="{0D0182C1-2C93-A8E1-24CF-FBACF54DE2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564" y="3224095"/>
            <a:ext cx="2359235" cy="2234720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7997BABB-4F6E-915F-11B3-72442B20AA83}"/>
              </a:ext>
            </a:extLst>
          </p:cNvPr>
          <p:cNvSpPr txBox="1"/>
          <p:nvPr/>
        </p:nvSpPr>
        <p:spPr>
          <a:xfrm>
            <a:off x="5726097" y="5558291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MEMS </a:t>
            </a:r>
            <a:r>
              <a:rPr lang="nl-BE" dirty="0" err="1"/>
              <a:t>gyroscope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340183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28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MEMS</a:t>
            </a:r>
            <a:endParaRPr lang="nl-NL" sz="32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AD4AEC6-8F08-47DA-A5C2-FC881EA6AEEF}"/>
              </a:ext>
            </a:extLst>
          </p:cNvPr>
          <p:cNvSpPr txBox="1"/>
          <p:nvPr/>
        </p:nvSpPr>
        <p:spPr>
          <a:xfrm>
            <a:off x="576001" y="1269507"/>
            <a:ext cx="8236180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/>
              <a:t>MEMS have a </a:t>
            </a:r>
            <a:r>
              <a:rPr lang="nl-BE" sz="2000" dirty="0" err="1"/>
              <a:t>broad</a:t>
            </a:r>
            <a:r>
              <a:rPr lang="nl-BE" sz="2000" dirty="0"/>
              <a:t> range of </a:t>
            </a:r>
            <a:r>
              <a:rPr lang="nl-BE" sz="2000" b="1" dirty="0" err="1"/>
              <a:t>applications</a:t>
            </a:r>
            <a:r>
              <a:rPr lang="nl-BE" sz="2000" dirty="0"/>
              <a:t>:</a:t>
            </a:r>
          </a:p>
          <a:p>
            <a:endParaRPr lang="nl-BE" sz="1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Sensor </a:t>
            </a:r>
            <a:r>
              <a:rPr lang="nl-BE" sz="2000" dirty="0" err="1"/>
              <a:t>driven</a:t>
            </a:r>
            <a:r>
              <a:rPr lang="nl-BE" sz="2000" dirty="0"/>
              <a:t> </a:t>
            </a:r>
            <a:r>
              <a:rPr lang="nl-BE" sz="2000" dirty="0" err="1"/>
              <a:t>heating</a:t>
            </a:r>
            <a:r>
              <a:rPr lang="nl-BE" sz="2000" dirty="0"/>
              <a:t> </a:t>
            </a:r>
            <a:r>
              <a:rPr lang="nl-BE" sz="2000" dirty="0" err="1"/>
              <a:t>and</a:t>
            </a:r>
            <a:r>
              <a:rPr lang="nl-BE" sz="2000" dirty="0"/>
              <a:t> </a:t>
            </a:r>
            <a:r>
              <a:rPr lang="nl-BE" sz="2000" dirty="0" err="1"/>
              <a:t>cooling</a:t>
            </a:r>
            <a:r>
              <a:rPr lang="nl-BE" sz="2000" dirty="0"/>
              <a:t> systems </a:t>
            </a:r>
            <a:r>
              <a:rPr lang="nl-BE" sz="2000" dirty="0" err="1"/>
              <a:t>for</a:t>
            </a:r>
            <a:r>
              <a:rPr lang="nl-BE" sz="2000" dirty="0"/>
              <a:t> a </a:t>
            </a:r>
            <a:r>
              <a:rPr lang="nl-BE" sz="2000" b="1" dirty="0"/>
              <a:t>building</a:t>
            </a:r>
            <a:r>
              <a:rPr lang="nl-BE" sz="2000" dirty="0"/>
              <a:t> </a:t>
            </a:r>
            <a:r>
              <a:rPr lang="nl-BE" sz="2000" b="1" dirty="0"/>
              <a:t>management</a:t>
            </a:r>
            <a:r>
              <a:rPr lang="nl-BE" sz="2000" dirty="0"/>
              <a:t> </a:t>
            </a:r>
            <a:r>
              <a:rPr lang="nl-BE" sz="2000" b="1" dirty="0"/>
              <a:t>system</a:t>
            </a:r>
            <a:r>
              <a:rPr lang="nl-BE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Micro-</a:t>
            </a:r>
            <a:r>
              <a:rPr lang="nl-BE" sz="2000" dirty="0" err="1"/>
              <a:t>mirror</a:t>
            </a:r>
            <a:r>
              <a:rPr lang="nl-BE" sz="2000" dirty="0"/>
              <a:t> arrays </a:t>
            </a:r>
            <a:r>
              <a:rPr lang="nl-BE" sz="2000" dirty="0" err="1"/>
              <a:t>for</a:t>
            </a:r>
            <a:r>
              <a:rPr lang="nl-BE" sz="2000" dirty="0"/>
              <a:t> high </a:t>
            </a:r>
            <a:r>
              <a:rPr lang="nl-BE" sz="2000" dirty="0" err="1"/>
              <a:t>definition</a:t>
            </a:r>
            <a:r>
              <a:rPr lang="nl-BE" sz="2000" dirty="0"/>
              <a:t> </a:t>
            </a:r>
            <a:r>
              <a:rPr lang="nl-BE" sz="2000" b="1" dirty="0" err="1"/>
              <a:t>projection</a:t>
            </a:r>
            <a:r>
              <a:rPr lang="nl-BE" sz="2000" b="1" dirty="0"/>
              <a:t> systems</a:t>
            </a:r>
            <a:r>
              <a:rPr lang="nl-BE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 err="1"/>
              <a:t>Micronozzles</a:t>
            </a:r>
            <a:r>
              <a:rPr lang="nl-BE" sz="2000" dirty="0"/>
              <a:t> </a:t>
            </a:r>
            <a:r>
              <a:rPr lang="nl-BE" sz="2000" dirty="0" err="1"/>
              <a:t>to</a:t>
            </a:r>
            <a:r>
              <a:rPr lang="nl-BE" sz="2000" dirty="0"/>
              <a:t> control </a:t>
            </a:r>
            <a:r>
              <a:rPr lang="nl-BE" sz="2000" dirty="0" err="1"/>
              <a:t>the</a:t>
            </a:r>
            <a:r>
              <a:rPr lang="nl-BE" sz="2000" dirty="0"/>
              <a:t> flow of </a:t>
            </a:r>
            <a:r>
              <a:rPr lang="nl-BE" sz="2000" dirty="0" err="1"/>
              <a:t>ink</a:t>
            </a:r>
            <a:r>
              <a:rPr lang="nl-BE" sz="2000" dirty="0"/>
              <a:t> in </a:t>
            </a:r>
            <a:r>
              <a:rPr lang="nl-BE" sz="2000" b="1" dirty="0" err="1"/>
              <a:t>inkjet</a:t>
            </a:r>
            <a:r>
              <a:rPr lang="nl-BE" sz="2000" b="1" dirty="0"/>
              <a:t> printers</a:t>
            </a:r>
            <a:r>
              <a:rPr lang="nl-BE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Tiny </a:t>
            </a:r>
            <a:r>
              <a:rPr lang="nl-BE" sz="2000" dirty="0" err="1"/>
              <a:t>gyroscopes</a:t>
            </a:r>
            <a:r>
              <a:rPr lang="nl-BE" sz="2000" dirty="0"/>
              <a:t>, barometers, accelerometers </a:t>
            </a:r>
            <a:r>
              <a:rPr lang="nl-BE" sz="2000" dirty="0" err="1"/>
              <a:t>and</a:t>
            </a:r>
            <a:r>
              <a:rPr lang="nl-BE" sz="2000" dirty="0"/>
              <a:t> </a:t>
            </a:r>
            <a:r>
              <a:rPr lang="nl-BE" sz="2000" dirty="0" err="1"/>
              <a:t>microphones</a:t>
            </a:r>
            <a:r>
              <a:rPr lang="nl-BE" sz="2000" dirty="0"/>
              <a:t> </a:t>
            </a:r>
            <a:r>
              <a:rPr lang="nl-BE" sz="2000" dirty="0" err="1"/>
              <a:t>to</a:t>
            </a:r>
            <a:r>
              <a:rPr lang="nl-BE" sz="2000" dirty="0"/>
              <a:t> support </a:t>
            </a:r>
            <a:r>
              <a:rPr lang="nl-BE" sz="2000" b="1" dirty="0"/>
              <a:t>mobile </a:t>
            </a:r>
            <a:r>
              <a:rPr lang="nl-BE" sz="2000" b="1" dirty="0" err="1"/>
              <a:t>applications</a:t>
            </a:r>
            <a:r>
              <a:rPr lang="nl-BE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Disposable </a:t>
            </a:r>
            <a:r>
              <a:rPr lang="nl-BE" sz="2000" dirty="0" err="1"/>
              <a:t>pressure</a:t>
            </a:r>
            <a:r>
              <a:rPr lang="nl-BE" sz="2000" dirty="0"/>
              <a:t> sensors </a:t>
            </a:r>
            <a:r>
              <a:rPr lang="nl-BE" sz="2000" dirty="0" err="1"/>
              <a:t>for</a:t>
            </a:r>
            <a:r>
              <a:rPr lang="nl-BE" sz="2000" dirty="0"/>
              <a:t> </a:t>
            </a:r>
            <a:r>
              <a:rPr lang="nl-BE" sz="2000" dirty="0" err="1"/>
              <a:t>use</a:t>
            </a:r>
            <a:r>
              <a:rPr lang="nl-BE" sz="2000" dirty="0"/>
              <a:t> in </a:t>
            </a:r>
            <a:r>
              <a:rPr lang="nl-BE" sz="2000" b="1" dirty="0" err="1"/>
              <a:t>healthcare</a:t>
            </a:r>
            <a:r>
              <a:rPr lang="nl-BE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…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198BCF2-B374-0822-C407-9CDF7B8F4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343" y="4024980"/>
            <a:ext cx="1632493" cy="2720821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1175861B-AB40-2313-3FE1-849F5E993B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033" y="4000254"/>
            <a:ext cx="2358196" cy="279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103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29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MEMS</a:t>
            </a:r>
            <a:endParaRPr lang="nl-NL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DE7BF673-6B28-5478-7B5F-92D6F11C257D}"/>
                  </a:ext>
                </a:extLst>
              </p:cNvPr>
              <p:cNvSpPr txBox="1"/>
              <p:nvPr/>
            </p:nvSpPr>
            <p:spPr>
              <a:xfrm>
                <a:off x="576000" y="1152101"/>
                <a:ext cx="8159627" cy="2754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000" dirty="0"/>
                  <a:t>The spring-</a:t>
                </a:r>
                <a:r>
                  <a:rPr lang="nl-BE" sz="2000" dirty="0" err="1"/>
                  <a:t>mass</a:t>
                </a:r>
                <a:r>
                  <a:rPr lang="nl-BE" sz="2000" dirty="0"/>
                  <a:t>-damper system, we </a:t>
                </a:r>
                <a:r>
                  <a:rPr lang="nl-BE" sz="2000" dirty="0" err="1"/>
                  <a:t>considered</a:t>
                </a:r>
                <a:r>
                  <a:rPr lang="nl-BE" sz="2000" dirty="0"/>
                  <a:t> </a:t>
                </a:r>
                <a:r>
                  <a:rPr lang="nl-BE" sz="2000" dirty="0" err="1"/>
                  <a:t>before</a:t>
                </a:r>
                <a:r>
                  <a:rPr lang="nl-BE" sz="2000" dirty="0"/>
                  <a:t>, has a large </a:t>
                </a:r>
                <a:r>
                  <a:rPr lang="nl-BE" sz="2000" dirty="0" err="1"/>
                  <a:t>mass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nl-BE" sz="2000" dirty="0"/>
                  <a:t>. </a:t>
                </a:r>
                <a:r>
                  <a:rPr lang="nl-BE" sz="2000" dirty="0" err="1"/>
                  <a:t>To</a:t>
                </a:r>
                <a:r>
                  <a:rPr lang="nl-BE" sz="2000" dirty="0"/>
                  <a:t> have a </a:t>
                </a:r>
                <a:r>
                  <a:rPr lang="nl-BE" sz="2000" dirty="0" err="1"/>
                  <a:t>larger</a:t>
                </a:r>
                <a:r>
                  <a:rPr lang="nl-BE" sz="2000" dirty="0"/>
                  <a:t> </a:t>
                </a:r>
                <a:r>
                  <a:rPr lang="nl-BE" sz="2000" dirty="0" err="1"/>
                  <a:t>natural</a:t>
                </a:r>
                <a:r>
                  <a:rPr lang="nl-BE" sz="2000" dirty="0"/>
                  <a:t> </a:t>
                </a:r>
                <a:r>
                  <a:rPr lang="nl-BE" sz="2000" dirty="0" err="1"/>
                  <a:t>pulsation</a:t>
                </a:r>
                <a:r>
                  <a:rPr lang="nl-BE" sz="2000" dirty="0"/>
                  <a:t>, a </a:t>
                </a:r>
                <a:r>
                  <a:rPr lang="nl-BE" sz="2000" dirty="0" err="1"/>
                  <a:t>much</a:t>
                </a:r>
                <a:r>
                  <a:rPr lang="nl-BE" sz="2000" dirty="0"/>
                  <a:t> smaller </a:t>
                </a:r>
                <a:r>
                  <a:rPr lang="nl-BE" sz="2000" dirty="0" err="1"/>
                  <a:t>mass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nl-BE" sz="2000" dirty="0"/>
                  <a:t> is </a:t>
                </a:r>
                <a:r>
                  <a:rPr lang="nl-BE" sz="2000" dirty="0" err="1"/>
                  <a:t>needed</a:t>
                </a:r>
                <a:r>
                  <a:rPr lang="nl-BE" sz="2000" dirty="0"/>
                  <a:t>.</a:t>
                </a:r>
              </a:p>
              <a:p>
                <a:endParaRPr lang="nl-BE" sz="1300" dirty="0"/>
              </a:p>
              <a:p>
                <a:r>
                  <a:rPr lang="nl-BE" sz="2000" dirty="0"/>
                  <a:t>The </a:t>
                </a:r>
                <a:r>
                  <a:rPr lang="nl-BE" sz="2000" dirty="0" err="1"/>
                  <a:t>so-called</a:t>
                </a:r>
                <a:r>
                  <a:rPr lang="nl-BE" sz="2000" dirty="0"/>
                  <a:t> </a:t>
                </a:r>
                <a:r>
                  <a:rPr lang="nl-BE" sz="2000" b="1" dirty="0"/>
                  <a:t>energy MEMS </a:t>
                </a:r>
                <a:r>
                  <a:rPr lang="nl-BE" sz="2000" dirty="0" err="1"/>
                  <a:t>also</a:t>
                </a:r>
                <a:r>
                  <a:rPr lang="nl-BE" sz="2000" dirty="0"/>
                  <a:t> contain </a:t>
                </a:r>
                <a:r>
                  <a:rPr lang="nl-BE" sz="2000" b="1" dirty="0"/>
                  <a:t>energy </a:t>
                </a:r>
                <a:r>
                  <a:rPr lang="nl-BE" sz="2000" b="1" dirty="0" err="1"/>
                  <a:t>harvesters</a:t>
                </a:r>
                <a:r>
                  <a:rPr lang="nl-BE" sz="2000" b="1" dirty="0"/>
                  <a:t> </a:t>
                </a:r>
                <a:r>
                  <a:rPr lang="nl-BE" sz="2000" dirty="0" err="1"/>
                  <a:t>based</a:t>
                </a:r>
                <a:r>
                  <a:rPr lang="nl-BE" sz="2000" dirty="0"/>
                  <a:t> on a spring-</a:t>
                </a:r>
                <a:r>
                  <a:rPr lang="nl-BE" sz="2000" dirty="0" err="1"/>
                  <a:t>mass</a:t>
                </a:r>
                <a:r>
                  <a:rPr lang="nl-BE" sz="2000" dirty="0"/>
                  <a:t>-damper system. A </a:t>
                </a:r>
                <a:r>
                  <a:rPr lang="nl-BE" sz="2000" dirty="0" err="1"/>
                  <a:t>number</a:t>
                </a:r>
                <a:r>
                  <a:rPr lang="nl-BE" sz="2000" dirty="0"/>
                  <a:t> of design </a:t>
                </a:r>
                <a:r>
                  <a:rPr lang="nl-BE" sz="2000" dirty="0" err="1"/>
                  <a:t>rules</a:t>
                </a:r>
                <a:r>
                  <a:rPr lang="nl-BE" sz="2000" dirty="0"/>
                  <a:t> </a:t>
                </a:r>
                <a:r>
                  <a:rPr lang="nl-BE" sz="2000" dirty="0" err="1"/>
                  <a:t>can</a:t>
                </a:r>
                <a:r>
                  <a:rPr lang="nl-BE" sz="2000" dirty="0"/>
                  <a:t> </a:t>
                </a:r>
                <a:r>
                  <a:rPr lang="nl-BE" sz="2000" dirty="0" err="1"/>
                  <a:t>be</a:t>
                </a:r>
                <a:r>
                  <a:rPr lang="nl-BE" sz="2000" dirty="0"/>
                  <a:t> taken </a:t>
                </a:r>
                <a:r>
                  <a:rPr lang="nl-BE" sz="2000" dirty="0" err="1"/>
                  <a:t>into</a:t>
                </a:r>
                <a:r>
                  <a:rPr lang="nl-BE" sz="2000" dirty="0"/>
                  <a:t> </a:t>
                </a:r>
                <a:r>
                  <a:rPr lang="nl-BE" sz="2000" dirty="0" err="1"/>
                  <a:t>consideration</a:t>
                </a:r>
                <a:r>
                  <a:rPr lang="nl-BE" sz="2000" dirty="0"/>
                  <a:t>.</a:t>
                </a:r>
              </a:p>
              <a:p>
                <a:endParaRPr lang="nl-BE" sz="2000" dirty="0"/>
              </a:p>
              <a:p>
                <a:endParaRPr lang="nl-BE" sz="2000" dirty="0"/>
              </a:p>
            </p:txBody>
          </p:sp>
        </mc:Choice>
        <mc:Fallback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DE7BF673-6B28-5478-7B5F-92D6F11C25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0" y="1152101"/>
                <a:ext cx="8159627" cy="2754600"/>
              </a:xfrm>
              <a:prstGeom prst="rect">
                <a:avLst/>
              </a:prstGeom>
              <a:blipFill>
                <a:blip r:embed="rId2"/>
                <a:stretch>
                  <a:fillRect l="-747" t="-1106" r="-299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Afbeelding 5">
            <a:extLst>
              <a:ext uri="{FF2B5EF4-FFF2-40B4-BE49-F238E27FC236}">
                <a16:creationId xmlns:a16="http://schemas.microsoft.com/office/drawing/2014/main" id="{BF2D0D5A-8DD8-933C-36AE-942BE11526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213" y="3040045"/>
            <a:ext cx="3563962" cy="373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34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 err="1"/>
              <a:t>Introduction</a:t>
            </a:r>
            <a:endParaRPr lang="nl-NL" sz="32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AD4AEC6-8F08-47DA-A5C2-FC881EA6AEEF}"/>
              </a:ext>
            </a:extLst>
          </p:cNvPr>
          <p:cNvSpPr txBox="1"/>
          <p:nvPr/>
        </p:nvSpPr>
        <p:spPr>
          <a:xfrm>
            <a:off x="576001" y="1269507"/>
            <a:ext cx="8236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/>
              <a:t>An </a:t>
            </a:r>
            <a:r>
              <a:rPr lang="nl-BE" sz="2000" dirty="0" err="1"/>
              <a:t>increasing</a:t>
            </a:r>
            <a:r>
              <a:rPr lang="nl-BE" sz="2000" dirty="0"/>
              <a:t> </a:t>
            </a:r>
            <a:r>
              <a:rPr lang="nl-BE" sz="2000" dirty="0" err="1"/>
              <a:t>number</a:t>
            </a:r>
            <a:r>
              <a:rPr lang="nl-BE" sz="2000" dirty="0"/>
              <a:t> of </a:t>
            </a:r>
            <a:r>
              <a:rPr lang="nl-BE" sz="2000" dirty="0" err="1"/>
              <a:t>physical</a:t>
            </a:r>
            <a:r>
              <a:rPr lang="nl-BE" sz="2000" dirty="0"/>
              <a:t> systems </a:t>
            </a:r>
            <a:r>
              <a:rPr lang="nl-BE" sz="2000" dirty="0" err="1"/>
              <a:t>communicate</a:t>
            </a:r>
            <a:r>
              <a:rPr lang="nl-BE" sz="2000" dirty="0"/>
              <a:t> </a:t>
            </a:r>
            <a:r>
              <a:rPr lang="nl-BE" sz="2000" dirty="0" err="1"/>
              <a:t>and</a:t>
            </a:r>
            <a:r>
              <a:rPr lang="nl-BE" sz="2000" dirty="0"/>
              <a:t> </a:t>
            </a:r>
            <a:r>
              <a:rPr lang="nl-BE" sz="2000" dirty="0" err="1"/>
              <a:t>interact</a:t>
            </a:r>
            <a:r>
              <a:rPr lang="nl-BE" sz="2000" dirty="0"/>
              <a:t> </a:t>
            </a:r>
            <a:r>
              <a:rPr lang="nl-BE" sz="2000" dirty="0" err="1"/>
              <a:t>with</a:t>
            </a:r>
            <a:r>
              <a:rPr lang="nl-BE" sz="2000" dirty="0"/>
              <a:t> </a:t>
            </a:r>
            <a:r>
              <a:rPr lang="nl-BE" sz="2000" dirty="0" err="1"/>
              <a:t>each</a:t>
            </a:r>
            <a:r>
              <a:rPr lang="nl-BE" sz="2000" dirty="0"/>
              <a:t> </a:t>
            </a:r>
            <a:r>
              <a:rPr lang="nl-BE" sz="2000" dirty="0" err="1"/>
              <a:t>other</a:t>
            </a:r>
            <a:r>
              <a:rPr lang="nl-BE" sz="2000" dirty="0"/>
              <a:t> </a:t>
            </a:r>
            <a:r>
              <a:rPr lang="nl-BE" sz="2000" dirty="0" err="1"/>
              <a:t>using</a:t>
            </a:r>
            <a:r>
              <a:rPr lang="nl-BE" sz="2000" dirty="0"/>
              <a:t> </a:t>
            </a:r>
            <a:r>
              <a:rPr lang="nl-BE" sz="2000" dirty="0" err="1"/>
              <a:t>the</a:t>
            </a:r>
            <a:r>
              <a:rPr lang="nl-BE" sz="2000" dirty="0"/>
              <a:t> </a:t>
            </a:r>
            <a:r>
              <a:rPr lang="nl-BE" sz="2000" b="1" dirty="0"/>
              <a:t>Internet of </a:t>
            </a:r>
            <a:r>
              <a:rPr lang="nl-BE" sz="2000" b="1" dirty="0" err="1"/>
              <a:t>Things</a:t>
            </a:r>
            <a:r>
              <a:rPr lang="nl-BE" sz="2000" dirty="0"/>
              <a:t>.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687A99D-5939-27D8-958F-9BA0613C31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062" y="2076632"/>
            <a:ext cx="4305670" cy="2870447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1B520C5F-65D6-48A7-772A-9B80F57491AC}"/>
              </a:ext>
            </a:extLst>
          </p:cNvPr>
          <p:cNvSpPr txBox="1"/>
          <p:nvPr/>
        </p:nvSpPr>
        <p:spPr>
          <a:xfrm>
            <a:off x="900000" y="2202639"/>
            <a:ext cx="712086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/>
              <a:t>There</a:t>
            </a:r>
            <a:r>
              <a:rPr lang="nl-BE" sz="2000" dirty="0"/>
              <a:t> is </a:t>
            </a:r>
            <a:r>
              <a:rPr lang="nl-BE" sz="2000" dirty="0" err="1"/>
              <a:t>an</a:t>
            </a:r>
            <a:r>
              <a:rPr lang="nl-BE" sz="2000" dirty="0"/>
              <a:t> </a:t>
            </a:r>
            <a:r>
              <a:rPr lang="nl-BE" sz="2000" dirty="0" err="1"/>
              <a:t>interplay</a:t>
            </a:r>
            <a:r>
              <a:rPr lang="nl-BE" sz="2000" dirty="0"/>
              <a:t> </a:t>
            </a:r>
            <a:r>
              <a:rPr lang="nl-BE" sz="2000" dirty="0" err="1"/>
              <a:t>between</a:t>
            </a:r>
            <a:endParaRPr lang="nl-B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 err="1"/>
              <a:t>physical</a:t>
            </a:r>
            <a:r>
              <a:rPr lang="nl-BE" sz="2000" dirty="0"/>
              <a:t>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mobile </a:t>
            </a:r>
            <a:r>
              <a:rPr lang="nl-BE" sz="2000" dirty="0" err="1"/>
              <a:t>networks</a:t>
            </a:r>
            <a:endParaRPr lang="nl-B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 err="1"/>
              <a:t>wireless</a:t>
            </a:r>
            <a:r>
              <a:rPr lang="nl-BE" sz="2000" dirty="0"/>
              <a:t> </a:t>
            </a:r>
            <a:r>
              <a:rPr lang="nl-BE" sz="2000" dirty="0" err="1"/>
              <a:t>communication</a:t>
            </a:r>
            <a:endParaRPr lang="nl-B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computing resources,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 err="1"/>
              <a:t>Articial</a:t>
            </a:r>
            <a:r>
              <a:rPr lang="nl-BE" sz="2000" dirty="0"/>
              <a:t> Intelligence,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000" dirty="0"/>
          </a:p>
          <a:p>
            <a:r>
              <a:rPr lang="nl-BE" sz="2000" dirty="0" err="1"/>
              <a:t>Such</a:t>
            </a:r>
            <a:r>
              <a:rPr lang="nl-BE" sz="2000" dirty="0"/>
              <a:t> </a:t>
            </a:r>
            <a:r>
              <a:rPr lang="nl-BE" sz="2000" dirty="0" err="1"/>
              <a:t>an</a:t>
            </a:r>
            <a:r>
              <a:rPr lang="nl-BE" sz="2000" dirty="0"/>
              <a:t> approach </a:t>
            </a:r>
            <a:r>
              <a:rPr lang="nl-BE" sz="2000" dirty="0" err="1"/>
              <a:t>facilitates</a:t>
            </a:r>
            <a:r>
              <a:rPr lang="nl-BE" sz="2000" dirty="0"/>
              <a:t> </a:t>
            </a:r>
            <a:r>
              <a:rPr lang="nl-BE" sz="2000" b="1" dirty="0"/>
              <a:t>a </a:t>
            </a:r>
            <a:r>
              <a:rPr lang="nl-BE" sz="2000" b="1" dirty="0" err="1"/>
              <a:t>broad</a:t>
            </a:r>
            <a:r>
              <a:rPr lang="nl-BE" sz="2000" b="1" dirty="0"/>
              <a:t> range of </a:t>
            </a:r>
            <a:r>
              <a:rPr lang="nl-BE" sz="2000" b="1" dirty="0" err="1"/>
              <a:t>applications</a:t>
            </a:r>
            <a:r>
              <a:rPr lang="nl-BE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92161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30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/>
              <a:t>MEMS</a:t>
            </a:r>
            <a:endParaRPr lang="nl-NL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/>
              <p:nvPr/>
            </p:nvSpPr>
            <p:spPr>
              <a:xfrm>
                <a:off x="576000" y="1269507"/>
                <a:ext cx="8097483" cy="3677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000" dirty="0"/>
                  <a:t>When </a:t>
                </a:r>
                <a:r>
                  <a:rPr lang="nl-BE" sz="2000" dirty="0" err="1"/>
                  <a:t>designing</a:t>
                </a:r>
                <a:r>
                  <a:rPr lang="nl-BE" sz="2000" dirty="0"/>
                  <a:t> </a:t>
                </a:r>
                <a:r>
                  <a:rPr lang="nl-BE" sz="2000" dirty="0" err="1"/>
                  <a:t>an</a:t>
                </a:r>
                <a:r>
                  <a:rPr lang="nl-BE" sz="2000" dirty="0"/>
                  <a:t> </a:t>
                </a:r>
                <a:r>
                  <a:rPr lang="nl-BE" sz="2000" b="1" dirty="0"/>
                  <a:t>energy </a:t>
                </a:r>
                <a:r>
                  <a:rPr lang="nl-BE" sz="2000" b="1" dirty="0" err="1"/>
                  <a:t>harvesters</a:t>
                </a:r>
                <a:r>
                  <a:rPr lang="nl-BE" sz="2000" b="1" dirty="0"/>
                  <a:t> </a:t>
                </a:r>
                <a:r>
                  <a:rPr lang="nl-BE" sz="2000" dirty="0" err="1"/>
                  <a:t>based</a:t>
                </a:r>
                <a:r>
                  <a:rPr lang="nl-BE" sz="2000" dirty="0"/>
                  <a:t> on a </a:t>
                </a:r>
                <a:r>
                  <a:rPr lang="nl-BE" sz="2000" b="1" dirty="0"/>
                  <a:t>spring-</a:t>
                </a:r>
                <a:r>
                  <a:rPr lang="nl-BE" sz="2000" b="1" dirty="0" err="1"/>
                  <a:t>mass</a:t>
                </a:r>
                <a:r>
                  <a:rPr lang="nl-BE" sz="2000" b="1" dirty="0"/>
                  <a:t>-damper system</a:t>
                </a:r>
                <a:r>
                  <a:rPr lang="nl-BE" sz="2000" dirty="0"/>
                  <a:t>. </a:t>
                </a:r>
                <a:r>
                  <a:rPr lang="nl-BE" sz="2000" dirty="0" err="1"/>
                  <a:t>Some</a:t>
                </a:r>
                <a:r>
                  <a:rPr lang="nl-BE" sz="2000" dirty="0"/>
                  <a:t> design </a:t>
                </a:r>
                <a:r>
                  <a:rPr lang="nl-BE" sz="2000" dirty="0" err="1"/>
                  <a:t>rules</a:t>
                </a:r>
                <a:r>
                  <a:rPr lang="nl-BE" sz="2000" dirty="0"/>
                  <a:t> </a:t>
                </a:r>
                <a:r>
                  <a:rPr lang="nl-BE" sz="2000" dirty="0" err="1"/>
                  <a:t>can</a:t>
                </a:r>
                <a:r>
                  <a:rPr lang="nl-BE" sz="2000" dirty="0"/>
                  <a:t> </a:t>
                </a:r>
                <a:r>
                  <a:rPr lang="nl-BE" sz="2000" dirty="0" err="1"/>
                  <a:t>be</a:t>
                </a:r>
                <a:r>
                  <a:rPr lang="nl-BE" sz="2000" dirty="0"/>
                  <a:t> taken </a:t>
                </a:r>
                <a:r>
                  <a:rPr lang="nl-BE" sz="2000" dirty="0" err="1"/>
                  <a:t>into</a:t>
                </a:r>
                <a:r>
                  <a:rPr lang="nl-BE" sz="2000" dirty="0"/>
                  <a:t> </a:t>
                </a:r>
                <a:r>
                  <a:rPr lang="nl-BE" sz="2000" dirty="0" err="1"/>
                  <a:t>consideration</a:t>
                </a:r>
                <a:r>
                  <a:rPr lang="nl-BE" sz="2000" dirty="0"/>
                  <a:t>:</a:t>
                </a:r>
              </a:p>
              <a:p>
                <a:endParaRPr lang="nl-BE" sz="13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nl-BE" sz="2000" dirty="0"/>
                  <a:t>A </a:t>
                </a:r>
                <a:r>
                  <a:rPr lang="nl-BE" sz="2000" dirty="0" err="1"/>
                  <a:t>sufficiently</a:t>
                </a:r>
                <a:r>
                  <a:rPr lang="nl-BE" sz="2000" dirty="0"/>
                  <a:t> large </a:t>
                </a:r>
                <a:r>
                  <a:rPr lang="nl-BE" sz="2000" dirty="0" err="1"/>
                  <a:t>mass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nl-BE" sz="2000" dirty="0"/>
                  <a:t> is </a:t>
                </a:r>
                <a:r>
                  <a:rPr lang="nl-BE" sz="2000" dirty="0" err="1"/>
                  <a:t>needed</a:t>
                </a:r>
                <a:r>
                  <a:rPr lang="nl-BE" sz="2000" dirty="0"/>
                  <a:t> </a:t>
                </a:r>
                <a:r>
                  <a:rPr lang="nl-BE" sz="2000" dirty="0" err="1"/>
                  <a:t>within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available</a:t>
                </a:r>
                <a:r>
                  <a:rPr lang="nl-BE" sz="2000" dirty="0"/>
                  <a:t> volume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𝐴𝑉𝐺</m:t>
                        </m:r>
                      </m:sub>
                    </m:sSub>
                  </m:oMath>
                </a14:m>
                <a:r>
                  <a:rPr lang="nl-BE" sz="2000" dirty="0"/>
                  <a:t> is </a:t>
                </a:r>
                <a:r>
                  <a:rPr lang="nl-BE" sz="2000"/>
                  <a:t>proportional</a:t>
                </a:r>
                <a:r>
                  <a:rPr lang="nl-BE" sz="2000" dirty="0"/>
                  <a:t> </a:t>
                </a:r>
                <a:r>
                  <a:rPr lang="nl-BE" sz="2000" dirty="0" err="1"/>
                  <a:t>with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BE" sz="2000" dirty="0"/>
                  <a:t> </a:t>
                </a:r>
                <a:r>
                  <a:rPr lang="nl-BE" sz="2000" dirty="0" err="1"/>
                  <a:t>for</a:t>
                </a:r>
                <a:r>
                  <a:rPr lang="nl-BE" sz="2000" dirty="0"/>
                  <a:t> a </a:t>
                </a:r>
                <a:r>
                  <a:rPr lang="nl-BE" sz="2000" dirty="0" err="1"/>
                  <a:t>given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nl-BE" sz="2000" dirty="0"/>
                  <a:t> </a:t>
                </a:r>
                <a:r>
                  <a:rPr lang="nl-BE" sz="2000" dirty="0" err="1"/>
                  <a:t>and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nl-BE" sz="2000" dirty="0"/>
                  <a:t>).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nl-BE" sz="2000" dirty="0"/>
                  <a:t>The allowed amplitude of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movement</a:t>
                </a:r>
                <a:r>
                  <a:rPr lang="nl-BE" sz="2000" dirty="0"/>
                  <a:t> of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mass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nl-BE" sz="2000" dirty="0"/>
                  <a:t> must </a:t>
                </a:r>
                <a:r>
                  <a:rPr lang="nl-BE" sz="2000" dirty="0" err="1"/>
                  <a:t>be</a:t>
                </a:r>
                <a:r>
                  <a:rPr lang="nl-BE" sz="2000" dirty="0"/>
                  <a:t> as large as </a:t>
                </a:r>
                <a:r>
                  <a:rPr lang="nl-BE" sz="2000" dirty="0" err="1"/>
                  <a:t>possible</a:t>
                </a:r>
                <a:r>
                  <a:rPr lang="nl-BE" sz="20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nl-BE" sz="2000" dirty="0"/>
                  <a:t>The spring </a:t>
                </a:r>
                <a:r>
                  <a:rPr lang="nl-BE" sz="2000" dirty="0" err="1"/>
                  <a:t>should</a:t>
                </a:r>
                <a:r>
                  <a:rPr lang="nl-BE" sz="2000" dirty="0"/>
                  <a:t> </a:t>
                </a:r>
                <a:r>
                  <a:rPr lang="nl-BE" sz="2000" dirty="0" err="1"/>
                  <a:t>be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designed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to</a:t>
                </a:r>
                <a:r>
                  <a:rPr lang="nl-BE" sz="2000" dirty="0"/>
                  <a:t> </a:t>
                </a:r>
                <a:r>
                  <a:rPr lang="nl-BE" sz="2000" dirty="0" err="1"/>
                  <a:t>obtain</a:t>
                </a:r>
                <a:r>
                  <a:rPr lang="nl-BE" sz="2000" dirty="0"/>
                  <a:t> a </a:t>
                </a:r>
                <a:r>
                  <a:rPr lang="nl-BE" sz="2000" dirty="0" err="1"/>
                  <a:t>resonance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pulsation</a:t>
                </a:r>
                <a:r>
                  <a:rPr lang="nl-BE" sz="2000" dirty="0"/>
                  <a:t> </a:t>
                </a:r>
                <a:r>
                  <a:rPr lang="nl-BE" sz="2000" dirty="0" err="1"/>
                  <a:t>which</a:t>
                </a:r>
                <a:r>
                  <a:rPr lang="nl-BE" sz="2000" dirty="0"/>
                  <a:t> matches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pulsation</a:t>
                </a:r>
                <a:r>
                  <a:rPr lang="nl-BE" sz="2000" dirty="0"/>
                  <a:t> (or a </a:t>
                </a:r>
                <a:r>
                  <a:rPr lang="nl-BE" sz="2000" dirty="0" err="1"/>
                  <a:t>pulsation</a:t>
                </a:r>
                <a:r>
                  <a:rPr lang="nl-BE" sz="2000" dirty="0"/>
                  <a:t>) of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nl-BE" sz="20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nl-BE" sz="2000" dirty="0"/>
                  <a:t>The transducer </a:t>
                </a:r>
                <a:r>
                  <a:rPr lang="nl-BE" sz="2000" dirty="0" err="1"/>
                  <a:t>damping</a:t>
                </a:r>
                <a:r>
                  <a:rPr lang="nl-BE" sz="2000" dirty="0"/>
                  <a:t> factor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 smtClean="0">
                            <a:latin typeface="Cambria Math" panose="02040503050406030204" pitchFamily="18" charset="0"/>
                          </a:rPr>
                          <m:t>ζ</m:t>
                        </m:r>
                      </m:e>
                      <m:sub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nl-BE" sz="2000" dirty="0"/>
                  <a:t> must </a:t>
                </a:r>
                <a:r>
                  <a:rPr lang="nl-BE" sz="2000" dirty="0" err="1"/>
                  <a:t>be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sufficiently</a:t>
                </a:r>
                <a:r>
                  <a:rPr lang="nl-BE" sz="2000" dirty="0"/>
                  <a:t> small </a:t>
                </a:r>
                <a:r>
                  <a:rPr lang="nl-BE" sz="2000" dirty="0" err="1"/>
                  <a:t>to</a:t>
                </a:r>
                <a:r>
                  <a:rPr lang="nl-BE" sz="2000" dirty="0"/>
                  <a:t> </a:t>
                </a:r>
                <a:r>
                  <a:rPr lang="nl-BE" sz="2000" dirty="0" err="1"/>
                  <a:t>allow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mass</a:t>
                </a:r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nl-BE" sz="2000" dirty="0"/>
                  <a:t> </a:t>
                </a:r>
                <a:r>
                  <a:rPr lang="nl-BE" sz="2000" dirty="0" err="1"/>
                  <a:t>to</a:t>
                </a:r>
                <a:r>
                  <a:rPr lang="nl-BE" sz="2000" dirty="0"/>
                  <a:t> move </a:t>
                </a:r>
                <a:r>
                  <a:rPr lang="nl-BE" sz="2000" dirty="0" err="1"/>
                  <a:t>to</a:t>
                </a:r>
                <a:r>
                  <a:rPr lang="nl-BE" sz="2000" dirty="0"/>
                  <a:t> </a:t>
                </a:r>
                <a:r>
                  <a:rPr lang="nl-BE" sz="2000" dirty="0" err="1"/>
                  <a:t>the</a:t>
                </a:r>
                <a:r>
                  <a:rPr lang="nl-BE" sz="2000" dirty="0"/>
                  <a:t> </a:t>
                </a:r>
                <a:r>
                  <a:rPr lang="nl-BE" sz="2000" dirty="0" err="1"/>
                  <a:t>limits</a:t>
                </a:r>
                <a:r>
                  <a:rPr lang="nl-BE" sz="2000" dirty="0"/>
                  <a:t> of </a:t>
                </a:r>
                <a:r>
                  <a:rPr lang="nl-BE" sz="2000" dirty="0" err="1"/>
                  <a:t>its</a:t>
                </a:r>
                <a:r>
                  <a:rPr lang="nl-BE" sz="2000" dirty="0"/>
                  <a:t> range.</a:t>
                </a:r>
              </a:p>
              <a:p>
                <a:endParaRPr lang="nl-BE" sz="2000" dirty="0"/>
              </a:p>
            </p:txBody>
          </p:sp>
        </mc:Choice>
        <mc:Fallback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2AD4AEC6-8F08-47DA-A5C2-FC881EA6A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0" y="1269507"/>
                <a:ext cx="8097483" cy="3677930"/>
              </a:xfrm>
              <a:prstGeom prst="rect">
                <a:avLst/>
              </a:prstGeom>
              <a:blipFill>
                <a:blip r:embed="rId2"/>
                <a:stretch>
                  <a:fillRect l="-752" t="-662" r="-451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79687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6000" y="1080000"/>
            <a:ext cx="7706866" cy="4024798"/>
          </a:xfrm>
        </p:spPr>
        <p:txBody>
          <a:bodyPr/>
          <a:lstStyle/>
          <a:p>
            <a:r>
              <a:rPr lang="nl-NL" dirty="0" err="1"/>
              <a:t>Thank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attention!</a:t>
            </a:r>
            <a:br>
              <a:rPr lang="nl-NL" dirty="0"/>
            </a:br>
            <a:br>
              <a:rPr lang="nl-NL" dirty="0"/>
            </a:br>
            <a:r>
              <a:rPr lang="nl-NL" dirty="0" err="1"/>
              <a:t>Questions</a:t>
            </a:r>
            <a:r>
              <a:rPr lang="nl-NL" dirty="0"/>
              <a:t>?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F317DAB-4866-43FB-B8D3-94D1F1E004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683" y="5345324"/>
            <a:ext cx="4793942" cy="136934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AF7FE66-F3CC-E580-153B-906F1E646A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354" y="3637929"/>
            <a:ext cx="5291091" cy="94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33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 err="1"/>
              <a:t>Introduction</a:t>
            </a:r>
            <a:endParaRPr lang="nl-NL" sz="32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AD4AEC6-8F08-47DA-A5C2-FC881EA6AEEF}"/>
              </a:ext>
            </a:extLst>
          </p:cNvPr>
          <p:cNvSpPr txBox="1"/>
          <p:nvPr/>
        </p:nvSpPr>
        <p:spPr>
          <a:xfrm>
            <a:off x="576001" y="1269507"/>
            <a:ext cx="8236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/>
              <a:t>A </a:t>
            </a:r>
            <a:r>
              <a:rPr lang="nl-BE" sz="2000" dirty="0" err="1"/>
              <a:t>broad</a:t>
            </a:r>
            <a:r>
              <a:rPr lang="nl-BE" sz="2000" dirty="0"/>
              <a:t> range of new </a:t>
            </a:r>
            <a:r>
              <a:rPr lang="nl-BE" sz="2000" dirty="0" err="1"/>
              <a:t>applications</a:t>
            </a:r>
            <a:r>
              <a:rPr lang="nl-BE" sz="2000" dirty="0"/>
              <a:t> </a:t>
            </a:r>
            <a:r>
              <a:rPr lang="nl-BE" sz="2000" dirty="0" err="1"/>
              <a:t>arise</a:t>
            </a:r>
            <a:r>
              <a:rPr lang="nl-BE" sz="2000" dirty="0"/>
              <a:t>.</a:t>
            </a:r>
          </a:p>
        </p:txBody>
      </p:sp>
      <p:pic>
        <p:nvPicPr>
          <p:cNvPr id="7" name="Afbeelding 6" descr="Afbeelding met tekst, weg, scène, snelweg&#10;&#10;Automatisch gegenereerde beschrijving">
            <a:extLst>
              <a:ext uri="{FF2B5EF4-FFF2-40B4-BE49-F238E27FC236}">
                <a16:creationId xmlns:a16="http://schemas.microsoft.com/office/drawing/2014/main" id="{B225550A-2848-F88C-344A-B2019DD8F9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4" y="1799845"/>
            <a:ext cx="3966206" cy="2525151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4189B452-6F3F-D802-1DA6-059BF7AA9A23}"/>
              </a:ext>
            </a:extLst>
          </p:cNvPr>
          <p:cNvSpPr txBox="1"/>
          <p:nvPr/>
        </p:nvSpPr>
        <p:spPr>
          <a:xfrm>
            <a:off x="723195" y="4455224"/>
            <a:ext cx="3159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Intelligent Transport Systems</a:t>
            </a:r>
          </a:p>
        </p:txBody>
      </p:sp>
      <p:pic>
        <p:nvPicPr>
          <p:cNvPr id="10" name="Afbeelding 9" descr="Afbeelding met auto, persoon, buiten, bedieningspaneel&#10;&#10;Automatisch gegenereerde beschrijving">
            <a:extLst>
              <a:ext uri="{FF2B5EF4-FFF2-40B4-BE49-F238E27FC236}">
                <a16:creationId xmlns:a16="http://schemas.microsoft.com/office/drawing/2014/main" id="{DEEDB198-9B20-C0E2-9E5F-1B6B6343A7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004" y="299076"/>
            <a:ext cx="3692550" cy="2340971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330967A5-E2D2-BEF8-DA5E-A0596156D906}"/>
              </a:ext>
            </a:extLst>
          </p:cNvPr>
          <p:cNvSpPr txBox="1"/>
          <p:nvPr/>
        </p:nvSpPr>
        <p:spPr>
          <a:xfrm>
            <a:off x="6266548" y="2723123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Smart </a:t>
            </a:r>
            <a:r>
              <a:rPr lang="nl-BE" dirty="0" err="1"/>
              <a:t>Driving</a:t>
            </a:r>
            <a:endParaRPr lang="nl-BE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32DB0D9A-1B35-803E-6664-558A7835A4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708" y="3181847"/>
            <a:ext cx="4444846" cy="2262831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0D60532A-B999-1402-F0AC-58D75B48955E}"/>
              </a:ext>
            </a:extLst>
          </p:cNvPr>
          <p:cNvSpPr txBox="1"/>
          <p:nvPr/>
        </p:nvSpPr>
        <p:spPr>
          <a:xfrm>
            <a:off x="5521911" y="5588493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Smart </a:t>
            </a:r>
            <a:r>
              <a:rPr lang="nl-BE" dirty="0" err="1"/>
              <a:t>Governance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78209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 err="1"/>
              <a:t>Introduction</a:t>
            </a:r>
            <a:endParaRPr lang="nl-NL" sz="3200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903B903-1837-7212-93F0-2928AFD69EC2}"/>
              </a:ext>
            </a:extLst>
          </p:cNvPr>
          <p:cNvSpPr txBox="1"/>
          <p:nvPr/>
        </p:nvSpPr>
        <p:spPr>
          <a:xfrm>
            <a:off x="576001" y="1269507"/>
            <a:ext cx="8236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/>
              <a:t>A </a:t>
            </a:r>
            <a:r>
              <a:rPr lang="nl-BE" sz="2000" dirty="0" err="1"/>
              <a:t>broad</a:t>
            </a:r>
            <a:r>
              <a:rPr lang="nl-BE" sz="2000" dirty="0"/>
              <a:t> range of new </a:t>
            </a:r>
            <a:r>
              <a:rPr lang="nl-BE" sz="2000" dirty="0" err="1"/>
              <a:t>applications</a:t>
            </a:r>
            <a:r>
              <a:rPr lang="nl-BE" sz="2000" dirty="0"/>
              <a:t> </a:t>
            </a:r>
            <a:r>
              <a:rPr lang="nl-BE" sz="2000" dirty="0" err="1"/>
              <a:t>arise</a:t>
            </a:r>
            <a:r>
              <a:rPr lang="nl-BE" sz="2000" dirty="0"/>
              <a:t>.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E746F51-9014-1759-4130-4F0CC74D0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094" y="1693346"/>
            <a:ext cx="4755085" cy="1902034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DFCFEE3C-EF64-3F24-BE56-3D6FC3F7DA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12" y="3687089"/>
            <a:ext cx="4882719" cy="2371711"/>
          </a:xfrm>
          <a:prstGeom prst="rect">
            <a:avLst/>
          </a:prstGeom>
        </p:spPr>
      </p:pic>
      <p:sp>
        <p:nvSpPr>
          <p:cNvPr id="23" name="Tekstvak 22">
            <a:extLst>
              <a:ext uri="{FF2B5EF4-FFF2-40B4-BE49-F238E27FC236}">
                <a16:creationId xmlns:a16="http://schemas.microsoft.com/office/drawing/2014/main" id="{2B0EA6F5-DE33-D907-43A4-92620F085C46}"/>
              </a:ext>
            </a:extLst>
          </p:cNvPr>
          <p:cNvSpPr txBox="1"/>
          <p:nvPr/>
        </p:nvSpPr>
        <p:spPr>
          <a:xfrm>
            <a:off x="5144651" y="4226050"/>
            <a:ext cx="3852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Industry</a:t>
            </a:r>
            <a:r>
              <a:rPr lang="nl-BE" dirty="0"/>
              <a:t> 4.0: </a:t>
            </a:r>
          </a:p>
          <a:p>
            <a:r>
              <a:rPr lang="nl-BE" dirty="0"/>
              <a:t>	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Fourth</a:t>
            </a:r>
            <a:r>
              <a:rPr lang="nl-BE" dirty="0"/>
              <a:t> Industrial </a:t>
            </a:r>
            <a:r>
              <a:rPr lang="nl-BE" dirty="0" err="1"/>
              <a:t>Revolution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24409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 err="1"/>
              <a:t>Introduction</a:t>
            </a:r>
            <a:endParaRPr lang="nl-NL" sz="3200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903B903-1837-7212-93F0-2928AFD69EC2}"/>
              </a:ext>
            </a:extLst>
          </p:cNvPr>
          <p:cNvSpPr txBox="1"/>
          <p:nvPr/>
        </p:nvSpPr>
        <p:spPr>
          <a:xfrm>
            <a:off x="576001" y="1269507"/>
            <a:ext cx="8236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/>
              <a:t>A </a:t>
            </a:r>
            <a:r>
              <a:rPr lang="nl-BE" sz="2000" dirty="0" err="1"/>
              <a:t>broad</a:t>
            </a:r>
            <a:r>
              <a:rPr lang="nl-BE" sz="2000" dirty="0"/>
              <a:t> range of new </a:t>
            </a:r>
            <a:r>
              <a:rPr lang="nl-BE" sz="2000" dirty="0" err="1"/>
              <a:t>applications</a:t>
            </a:r>
            <a:r>
              <a:rPr lang="nl-BE" sz="2000" dirty="0"/>
              <a:t> </a:t>
            </a:r>
            <a:r>
              <a:rPr lang="nl-BE" sz="2000" dirty="0" err="1"/>
              <a:t>arise</a:t>
            </a:r>
            <a:r>
              <a:rPr lang="nl-BE" sz="2000" dirty="0"/>
              <a:t>.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60AB43C-7201-C911-FDB7-A3D0424BAA58}"/>
              </a:ext>
            </a:extLst>
          </p:cNvPr>
          <p:cNvSpPr txBox="1"/>
          <p:nvPr/>
        </p:nvSpPr>
        <p:spPr>
          <a:xfrm>
            <a:off x="1819923" y="3059668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Smart </a:t>
            </a:r>
            <a:r>
              <a:rPr lang="nl-BE" dirty="0" err="1"/>
              <a:t>Cities</a:t>
            </a:r>
            <a:endParaRPr lang="nl-BE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4470EA66-528B-69CC-1149-82001764FE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619" y="1368000"/>
            <a:ext cx="3453562" cy="2441776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7A00E0BD-7D08-EB8D-E03E-DB169BE53EDA}"/>
              </a:ext>
            </a:extLst>
          </p:cNvPr>
          <p:cNvSpPr txBox="1"/>
          <p:nvPr/>
        </p:nvSpPr>
        <p:spPr>
          <a:xfrm>
            <a:off x="6522646" y="3908269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Smart Homes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24E249F-288C-E837-9D95-75F2A0D423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3602016"/>
            <a:ext cx="5105050" cy="319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30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 err="1"/>
              <a:t>Introduction</a:t>
            </a:r>
            <a:endParaRPr lang="nl-NL" sz="32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AD4AEC6-8F08-47DA-A5C2-FC881EA6AEEF}"/>
              </a:ext>
            </a:extLst>
          </p:cNvPr>
          <p:cNvSpPr txBox="1"/>
          <p:nvPr/>
        </p:nvSpPr>
        <p:spPr>
          <a:xfrm>
            <a:off x="576001" y="1269507"/>
            <a:ext cx="8236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/>
              <a:t>In order </a:t>
            </a:r>
            <a:r>
              <a:rPr lang="nl-BE" sz="2000" dirty="0" err="1"/>
              <a:t>to</a:t>
            </a:r>
            <a:r>
              <a:rPr lang="nl-BE" sz="2000" dirty="0"/>
              <a:t> </a:t>
            </a:r>
            <a:r>
              <a:rPr lang="nl-BE" sz="2000" dirty="0" err="1"/>
              <a:t>realise</a:t>
            </a:r>
            <a:r>
              <a:rPr lang="nl-BE" sz="2000" dirty="0"/>
              <a:t> </a:t>
            </a:r>
            <a:r>
              <a:rPr lang="nl-BE" sz="2000" dirty="0" err="1"/>
              <a:t>all</a:t>
            </a:r>
            <a:r>
              <a:rPr lang="nl-BE" sz="2000" dirty="0"/>
              <a:t> these smart </a:t>
            </a:r>
            <a:r>
              <a:rPr lang="nl-BE" sz="2000" dirty="0" err="1"/>
              <a:t>applications</a:t>
            </a:r>
            <a:r>
              <a:rPr lang="nl-BE" sz="2000" dirty="0"/>
              <a:t>, </a:t>
            </a:r>
            <a:r>
              <a:rPr lang="nl-BE" sz="2000" b="1" dirty="0" err="1"/>
              <a:t>wireless</a:t>
            </a:r>
            <a:r>
              <a:rPr lang="nl-BE" sz="2000" b="1" dirty="0"/>
              <a:t> sensor </a:t>
            </a:r>
            <a:r>
              <a:rPr lang="nl-BE" sz="2000" b="1" dirty="0" err="1"/>
              <a:t>networks</a:t>
            </a:r>
            <a:r>
              <a:rPr lang="nl-BE" sz="2000" dirty="0"/>
              <a:t> are </a:t>
            </a:r>
            <a:r>
              <a:rPr lang="nl-BE" sz="2000" dirty="0" err="1"/>
              <a:t>needed</a:t>
            </a:r>
            <a:r>
              <a:rPr lang="nl-BE" sz="2000" dirty="0"/>
              <a:t> </a:t>
            </a:r>
            <a:r>
              <a:rPr lang="nl-BE" sz="2000" b="1" dirty="0" err="1"/>
              <a:t>which</a:t>
            </a:r>
            <a:r>
              <a:rPr lang="nl-BE" sz="2000" dirty="0"/>
              <a:t> </a:t>
            </a:r>
            <a:r>
              <a:rPr lang="nl-BE" sz="2000" b="1" dirty="0" err="1"/>
              <a:t>connect</a:t>
            </a:r>
            <a:r>
              <a:rPr lang="nl-BE" sz="2000" dirty="0"/>
              <a:t> a large </a:t>
            </a:r>
            <a:r>
              <a:rPr lang="nl-BE" sz="2000" dirty="0" err="1"/>
              <a:t>number</a:t>
            </a:r>
            <a:r>
              <a:rPr lang="nl-BE" sz="2000" dirty="0"/>
              <a:t> of </a:t>
            </a:r>
            <a:r>
              <a:rPr lang="nl-BE" sz="2000" b="1" dirty="0"/>
              <a:t>sensor </a:t>
            </a:r>
            <a:r>
              <a:rPr lang="nl-BE" sz="2000" b="1" dirty="0" err="1"/>
              <a:t>nodes</a:t>
            </a:r>
            <a:r>
              <a:rPr lang="nl-BE" sz="2000" dirty="0"/>
              <a:t>.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C825168-B1DD-01F0-8F70-0398AAEB3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1" y="2285170"/>
            <a:ext cx="4022996" cy="2844138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6EFA99A2-C4A5-B8A5-73FD-13362B3B7EE3}"/>
              </a:ext>
            </a:extLst>
          </p:cNvPr>
          <p:cNvSpPr txBox="1"/>
          <p:nvPr/>
        </p:nvSpPr>
        <p:spPr>
          <a:xfrm>
            <a:off x="3966654" y="2390444"/>
            <a:ext cx="5113900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/>
              <a:t>Using </a:t>
            </a:r>
            <a:r>
              <a:rPr lang="nl-BE" sz="2000" dirty="0" err="1"/>
              <a:t>an</a:t>
            </a:r>
            <a:r>
              <a:rPr lang="nl-BE" sz="2000" dirty="0"/>
              <a:t> </a:t>
            </a:r>
            <a:r>
              <a:rPr lang="nl-BE" sz="2000" b="1" dirty="0"/>
              <a:t>antenna</a:t>
            </a:r>
            <a:r>
              <a:rPr lang="nl-BE" sz="2000" dirty="0"/>
              <a:t>, </a:t>
            </a:r>
            <a:r>
              <a:rPr lang="nl-BE" sz="2000" dirty="0" err="1"/>
              <a:t>the</a:t>
            </a:r>
            <a:r>
              <a:rPr lang="nl-BE" sz="2000" dirty="0"/>
              <a:t> sensor node is </a:t>
            </a:r>
            <a:r>
              <a:rPr lang="nl-BE" sz="2000" dirty="0" err="1"/>
              <a:t>able</a:t>
            </a:r>
            <a:r>
              <a:rPr lang="nl-BE" sz="2000" dirty="0"/>
              <a:t> </a:t>
            </a:r>
          </a:p>
          <a:p>
            <a:r>
              <a:rPr lang="nl-BE" sz="2000" dirty="0" err="1"/>
              <a:t>to</a:t>
            </a:r>
            <a:r>
              <a:rPr lang="nl-BE" sz="2000" dirty="0"/>
              <a:t> </a:t>
            </a:r>
            <a:r>
              <a:rPr lang="nl-BE" sz="2000" dirty="0" err="1"/>
              <a:t>communicate</a:t>
            </a:r>
            <a:r>
              <a:rPr lang="nl-BE" sz="2000" dirty="0"/>
              <a:t> </a:t>
            </a:r>
            <a:r>
              <a:rPr lang="nl-BE" sz="2000" dirty="0" err="1"/>
              <a:t>with</a:t>
            </a:r>
            <a:r>
              <a:rPr lang="nl-BE" sz="2000" dirty="0"/>
              <a:t> </a:t>
            </a:r>
            <a:r>
              <a:rPr lang="nl-BE" sz="2000" dirty="0" err="1"/>
              <a:t>other</a:t>
            </a:r>
            <a:r>
              <a:rPr lang="nl-BE" sz="2000" dirty="0"/>
              <a:t> devices.</a:t>
            </a:r>
          </a:p>
          <a:p>
            <a:endParaRPr lang="nl-BE" sz="1300" dirty="0"/>
          </a:p>
          <a:p>
            <a:r>
              <a:rPr lang="nl-BE" sz="2000" dirty="0"/>
              <a:t>The sensor node </a:t>
            </a:r>
            <a:r>
              <a:rPr lang="nl-BE" sz="2000" dirty="0" err="1"/>
              <a:t>contains</a:t>
            </a:r>
            <a:r>
              <a:rPr lang="nl-BE" sz="2000" dirty="0"/>
              <a:t> (</a:t>
            </a:r>
            <a:r>
              <a:rPr lang="nl-BE" sz="2000" dirty="0" err="1"/>
              <a:t>analog</a:t>
            </a:r>
            <a:r>
              <a:rPr lang="nl-BE" sz="2000" dirty="0"/>
              <a:t> </a:t>
            </a:r>
            <a:r>
              <a:rPr lang="nl-BE" sz="2000" dirty="0" err="1"/>
              <a:t>and</a:t>
            </a:r>
            <a:r>
              <a:rPr lang="nl-BE" sz="2000" dirty="0"/>
              <a:t> </a:t>
            </a:r>
          </a:p>
          <a:p>
            <a:r>
              <a:rPr lang="nl-BE" sz="2000" dirty="0"/>
              <a:t>digital) </a:t>
            </a:r>
            <a:r>
              <a:rPr lang="nl-BE" sz="2000" b="1" dirty="0"/>
              <a:t>sensors</a:t>
            </a:r>
            <a:r>
              <a:rPr lang="nl-BE" sz="2000" dirty="0"/>
              <a:t>.</a:t>
            </a:r>
          </a:p>
          <a:p>
            <a:endParaRPr lang="nl-BE" sz="1300" dirty="0"/>
          </a:p>
          <a:p>
            <a:r>
              <a:rPr lang="nl-BE" sz="2000" dirty="0"/>
              <a:t>The </a:t>
            </a:r>
            <a:r>
              <a:rPr lang="nl-BE" sz="2000" b="1" dirty="0"/>
              <a:t>microcontroller</a:t>
            </a:r>
            <a:r>
              <a:rPr lang="nl-BE" sz="2000" dirty="0"/>
              <a:t> is </a:t>
            </a:r>
            <a:r>
              <a:rPr lang="nl-BE" sz="2000" dirty="0" err="1"/>
              <a:t>able</a:t>
            </a:r>
            <a:r>
              <a:rPr lang="nl-BE" sz="2000" dirty="0"/>
              <a:t> </a:t>
            </a:r>
            <a:r>
              <a:rPr lang="nl-BE" sz="2000" dirty="0" err="1"/>
              <a:t>to</a:t>
            </a:r>
            <a:r>
              <a:rPr lang="nl-BE" sz="2000" dirty="0"/>
              <a:t> store </a:t>
            </a:r>
            <a:r>
              <a:rPr lang="nl-BE" sz="2000" dirty="0" err="1"/>
              <a:t>and</a:t>
            </a:r>
            <a:r>
              <a:rPr lang="nl-BE" sz="2000" dirty="0"/>
              <a:t> </a:t>
            </a:r>
          </a:p>
          <a:p>
            <a:r>
              <a:rPr lang="nl-BE" sz="2000" dirty="0" err="1"/>
              <a:t>process</a:t>
            </a:r>
            <a:r>
              <a:rPr lang="nl-BE" sz="2000" dirty="0"/>
              <a:t> </a:t>
            </a:r>
            <a:r>
              <a:rPr lang="nl-BE" sz="2000" dirty="0" err="1"/>
              <a:t>the</a:t>
            </a:r>
            <a:r>
              <a:rPr lang="nl-BE" sz="2000" dirty="0"/>
              <a:t> </a:t>
            </a:r>
            <a:r>
              <a:rPr lang="nl-BE" sz="2000" dirty="0" err="1"/>
              <a:t>measurement</a:t>
            </a:r>
            <a:r>
              <a:rPr lang="nl-BE" sz="2000" dirty="0"/>
              <a:t> data.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FC5F174-94EE-80E4-5ED5-0ABB0178C27B}"/>
              </a:ext>
            </a:extLst>
          </p:cNvPr>
          <p:cNvSpPr txBox="1"/>
          <p:nvPr/>
        </p:nvSpPr>
        <p:spPr>
          <a:xfrm>
            <a:off x="452582" y="5523345"/>
            <a:ext cx="6595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/>
              <a:t>Notice</a:t>
            </a:r>
            <a:r>
              <a:rPr lang="nl-BE" sz="2000" dirty="0"/>
              <a:t> </a:t>
            </a:r>
            <a:r>
              <a:rPr lang="nl-BE" sz="2000" dirty="0" err="1"/>
              <a:t>the</a:t>
            </a:r>
            <a:r>
              <a:rPr lang="nl-BE" sz="2000" dirty="0"/>
              <a:t> </a:t>
            </a:r>
            <a:r>
              <a:rPr lang="nl-BE" sz="2000" dirty="0" err="1"/>
              <a:t>wireless</a:t>
            </a:r>
            <a:r>
              <a:rPr lang="nl-BE" sz="2000" dirty="0"/>
              <a:t> sensor node </a:t>
            </a:r>
            <a:r>
              <a:rPr lang="nl-BE" sz="2000" dirty="0" err="1"/>
              <a:t>needs</a:t>
            </a:r>
            <a:r>
              <a:rPr lang="nl-BE" sz="2000" dirty="0"/>
              <a:t> a </a:t>
            </a:r>
            <a:r>
              <a:rPr lang="nl-BE" sz="2000" b="1" dirty="0"/>
              <a:t>power </a:t>
            </a:r>
            <a:r>
              <a:rPr lang="nl-BE" sz="2000" b="1" dirty="0" err="1"/>
              <a:t>supply</a:t>
            </a:r>
            <a:r>
              <a:rPr lang="nl-BE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0133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 err="1"/>
              <a:t>Introduction</a:t>
            </a:r>
            <a:endParaRPr lang="nl-NL" sz="32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AD4AEC6-8F08-47DA-A5C2-FC881EA6AEEF}"/>
              </a:ext>
            </a:extLst>
          </p:cNvPr>
          <p:cNvSpPr txBox="1"/>
          <p:nvPr/>
        </p:nvSpPr>
        <p:spPr>
          <a:xfrm>
            <a:off x="2654183" y="5675252"/>
            <a:ext cx="2664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err="1"/>
              <a:t>wireless</a:t>
            </a:r>
            <a:r>
              <a:rPr lang="nl-BE" sz="2000" dirty="0"/>
              <a:t> sensor node</a:t>
            </a:r>
          </a:p>
        </p:txBody>
      </p:sp>
      <p:pic>
        <p:nvPicPr>
          <p:cNvPr id="8" name="Afbeelding 7" descr="Afbeelding met tekst, elektronica, circuit&#10;&#10;Automatisch gegenereerde beschrijving">
            <a:extLst>
              <a:ext uri="{FF2B5EF4-FFF2-40B4-BE49-F238E27FC236}">
                <a16:creationId xmlns:a16="http://schemas.microsoft.com/office/drawing/2014/main" id="{228782A1-25A3-B7BB-59ED-CA4CCA1855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0" y="4304145"/>
            <a:ext cx="2467338" cy="2461491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E33980CA-83A2-1F46-F250-69C99BAEAFDC}"/>
              </a:ext>
            </a:extLst>
          </p:cNvPr>
          <p:cNvSpPr txBox="1"/>
          <p:nvPr/>
        </p:nvSpPr>
        <p:spPr>
          <a:xfrm>
            <a:off x="683491" y="1368000"/>
            <a:ext cx="8158195" cy="28469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/>
              <a:t>The </a:t>
            </a:r>
            <a:r>
              <a:rPr lang="nl-BE" sz="2000" dirty="0" err="1"/>
              <a:t>wireless</a:t>
            </a:r>
            <a:r>
              <a:rPr lang="nl-BE" sz="2000" dirty="0"/>
              <a:t> sensor node </a:t>
            </a:r>
            <a:r>
              <a:rPr lang="nl-BE" sz="2000" dirty="0" err="1"/>
              <a:t>needs</a:t>
            </a:r>
            <a:r>
              <a:rPr lang="nl-BE" sz="2000" dirty="0"/>
              <a:t> a power </a:t>
            </a:r>
            <a:r>
              <a:rPr lang="nl-BE" sz="2000" dirty="0" err="1"/>
              <a:t>supply</a:t>
            </a:r>
            <a:r>
              <a:rPr lang="nl-BE" sz="2000" dirty="0"/>
              <a:t>. </a:t>
            </a:r>
            <a:r>
              <a:rPr lang="nl-BE" sz="2000" dirty="0" err="1"/>
              <a:t>When</a:t>
            </a:r>
            <a:r>
              <a:rPr lang="nl-BE" sz="2000" dirty="0"/>
              <a:t> </a:t>
            </a:r>
            <a:r>
              <a:rPr lang="nl-BE" sz="2000" dirty="0" err="1"/>
              <a:t>the</a:t>
            </a:r>
            <a:r>
              <a:rPr lang="nl-BE" sz="2000" dirty="0"/>
              <a:t> </a:t>
            </a:r>
            <a:r>
              <a:rPr lang="nl-BE" sz="2000" b="1" dirty="0"/>
              <a:t>node</a:t>
            </a:r>
            <a:r>
              <a:rPr lang="nl-BE" sz="2000" dirty="0"/>
              <a:t> </a:t>
            </a:r>
            <a:r>
              <a:rPr lang="nl-BE" sz="2000" b="1" dirty="0"/>
              <a:t>has </a:t>
            </a:r>
          </a:p>
          <a:p>
            <a:r>
              <a:rPr lang="nl-BE" sz="2000" b="1" dirty="0"/>
              <a:t>been </a:t>
            </a:r>
            <a:r>
              <a:rPr lang="nl-BE" sz="2000" b="1" dirty="0" err="1"/>
              <a:t>mounted</a:t>
            </a:r>
            <a:r>
              <a:rPr lang="nl-BE" sz="2000" b="1" dirty="0"/>
              <a:t> at a remote </a:t>
            </a:r>
            <a:r>
              <a:rPr lang="nl-BE" sz="2000" b="1" dirty="0" err="1"/>
              <a:t>location</a:t>
            </a:r>
            <a:r>
              <a:rPr lang="nl-BE" sz="2000" dirty="0"/>
              <a:t>,</a:t>
            </a:r>
          </a:p>
          <a:p>
            <a:endParaRPr lang="nl-BE" sz="1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 err="1"/>
              <a:t>providing</a:t>
            </a:r>
            <a:r>
              <a:rPr lang="nl-BE" sz="2000" dirty="0"/>
              <a:t> power </a:t>
            </a:r>
            <a:r>
              <a:rPr lang="nl-BE" sz="2000" dirty="0" err="1"/>
              <a:t>by</a:t>
            </a:r>
            <a:r>
              <a:rPr lang="nl-BE" sz="2000" dirty="0"/>
              <a:t> </a:t>
            </a:r>
            <a:r>
              <a:rPr lang="nl-BE" sz="2000" dirty="0" err="1"/>
              <a:t>the</a:t>
            </a:r>
            <a:r>
              <a:rPr lang="nl-BE" sz="2000" dirty="0"/>
              <a:t> public </a:t>
            </a:r>
            <a:r>
              <a:rPr lang="nl-BE" sz="2000" dirty="0" err="1"/>
              <a:t>electrical</a:t>
            </a:r>
            <a:r>
              <a:rPr lang="nl-BE" sz="2000" dirty="0"/>
              <a:t> </a:t>
            </a:r>
            <a:r>
              <a:rPr lang="nl-BE" sz="2000" dirty="0" err="1"/>
              <a:t>grid</a:t>
            </a:r>
            <a:r>
              <a:rPr lang="nl-BE" sz="2000" dirty="0"/>
              <a:t> is </a:t>
            </a:r>
            <a:r>
              <a:rPr lang="nl-BE" sz="2000" dirty="0" err="1"/>
              <a:t>difficult</a:t>
            </a:r>
            <a:r>
              <a:rPr lang="nl-BE" sz="2000" dirty="0"/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 err="1"/>
              <a:t>replacing</a:t>
            </a:r>
            <a:r>
              <a:rPr lang="nl-BE" sz="2000" dirty="0"/>
              <a:t> </a:t>
            </a:r>
            <a:r>
              <a:rPr lang="nl-BE" sz="2000" dirty="0" err="1"/>
              <a:t>batteries</a:t>
            </a:r>
            <a:r>
              <a:rPr lang="nl-BE" sz="2000" dirty="0"/>
              <a:t> is </a:t>
            </a:r>
            <a:r>
              <a:rPr lang="nl-BE" sz="2000" dirty="0" err="1"/>
              <a:t>difficult</a:t>
            </a:r>
            <a:r>
              <a:rPr lang="nl-BE" sz="2000" dirty="0"/>
              <a:t>, </a:t>
            </a:r>
            <a:r>
              <a:rPr lang="nl-BE" sz="2000" dirty="0" err="1"/>
              <a:t>dangerous</a:t>
            </a:r>
            <a:r>
              <a:rPr lang="nl-BE" sz="2000" dirty="0"/>
              <a:t> </a:t>
            </a:r>
            <a:r>
              <a:rPr lang="nl-BE" sz="2000" dirty="0" err="1"/>
              <a:t>and</a:t>
            </a:r>
            <a:r>
              <a:rPr lang="nl-BE" sz="2000" dirty="0"/>
              <a:t> </a:t>
            </a:r>
            <a:r>
              <a:rPr lang="nl-BE" sz="2000" dirty="0" err="1"/>
              <a:t>expensive</a:t>
            </a:r>
            <a:r>
              <a:rPr lang="nl-BE" sz="2000" dirty="0"/>
              <a:t>.</a:t>
            </a:r>
          </a:p>
          <a:p>
            <a:endParaRPr lang="nl-BE" sz="1300" dirty="0"/>
          </a:p>
          <a:p>
            <a:r>
              <a:rPr lang="nl-BE" sz="2000" dirty="0" err="1"/>
              <a:t>Possible</a:t>
            </a:r>
            <a:r>
              <a:rPr lang="nl-BE" sz="2000" dirty="0"/>
              <a:t> solution:</a:t>
            </a:r>
          </a:p>
          <a:p>
            <a:endParaRPr lang="nl-BE" sz="1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 err="1"/>
              <a:t>reduce</a:t>
            </a:r>
            <a:r>
              <a:rPr lang="nl-BE" sz="2000" dirty="0"/>
              <a:t> </a:t>
            </a:r>
            <a:r>
              <a:rPr lang="nl-BE" sz="2000" dirty="0" err="1"/>
              <a:t>the</a:t>
            </a:r>
            <a:r>
              <a:rPr lang="nl-BE" sz="2000" dirty="0"/>
              <a:t> energy </a:t>
            </a:r>
            <a:r>
              <a:rPr lang="nl-BE" sz="2000" dirty="0" err="1"/>
              <a:t>consumption</a:t>
            </a:r>
            <a:r>
              <a:rPr lang="nl-BE" sz="2000" dirty="0"/>
              <a:t> as </a:t>
            </a:r>
            <a:r>
              <a:rPr lang="nl-BE" sz="2000" dirty="0" err="1"/>
              <a:t>much</a:t>
            </a:r>
            <a:r>
              <a:rPr lang="nl-BE" sz="2000" dirty="0"/>
              <a:t> as </a:t>
            </a:r>
            <a:r>
              <a:rPr lang="nl-BE" sz="2000" dirty="0" err="1"/>
              <a:t>possible</a:t>
            </a:r>
            <a:r>
              <a:rPr lang="nl-BE" sz="2000" dirty="0"/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 err="1"/>
              <a:t>use</a:t>
            </a:r>
            <a:r>
              <a:rPr lang="nl-BE" sz="2000" dirty="0"/>
              <a:t> </a:t>
            </a:r>
            <a:r>
              <a:rPr lang="nl-BE" sz="2000" b="1" dirty="0"/>
              <a:t>energy</a:t>
            </a:r>
            <a:r>
              <a:rPr lang="nl-BE" sz="2000" dirty="0"/>
              <a:t> </a:t>
            </a:r>
            <a:r>
              <a:rPr lang="nl-BE" sz="2000" b="1" dirty="0" err="1"/>
              <a:t>harvesters</a:t>
            </a:r>
            <a:r>
              <a:rPr lang="nl-BE" sz="2000" dirty="0"/>
              <a:t> </a:t>
            </a:r>
            <a:r>
              <a:rPr lang="nl-BE" sz="2000" dirty="0" err="1"/>
              <a:t>to</a:t>
            </a:r>
            <a:r>
              <a:rPr lang="nl-BE" sz="2000" dirty="0"/>
              <a:t> </a:t>
            </a:r>
            <a:r>
              <a:rPr lang="nl-BE" sz="2000" dirty="0" err="1"/>
              <a:t>provide</a:t>
            </a:r>
            <a:r>
              <a:rPr lang="nl-BE" sz="2000" dirty="0"/>
              <a:t> </a:t>
            </a:r>
            <a:r>
              <a:rPr lang="nl-BE" sz="2000" dirty="0" err="1"/>
              <a:t>the</a:t>
            </a:r>
            <a:r>
              <a:rPr lang="nl-BE" sz="2000" dirty="0"/>
              <a:t> </a:t>
            </a:r>
            <a:r>
              <a:rPr lang="nl-BE" sz="2000" dirty="0" err="1"/>
              <a:t>required</a:t>
            </a:r>
            <a:r>
              <a:rPr lang="nl-BE" sz="2000" dirty="0"/>
              <a:t> energy.</a:t>
            </a:r>
          </a:p>
        </p:txBody>
      </p:sp>
      <p:pic>
        <p:nvPicPr>
          <p:cNvPr id="12" name="Afbeelding 11" descr="Afbeelding met gebouw, buiten, lucht, toren&#10;&#10;Automatisch gegenereerde beschrijving">
            <a:extLst>
              <a:ext uri="{FF2B5EF4-FFF2-40B4-BE49-F238E27FC236}">
                <a16:creationId xmlns:a16="http://schemas.microsoft.com/office/drawing/2014/main" id="{8F1B982A-EEB2-0AAA-5E40-FC21130DE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69" y="3020134"/>
            <a:ext cx="1603735" cy="2346799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6EB239D7-6B97-E418-3FB0-EDD63F8AB98C}"/>
              </a:ext>
            </a:extLst>
          </p:cNvPr>
          <p:cNvSpPr txBox="1"/>
          <p:nvPr/>
        </p:nvSpPr>
        <p:spPr>
          <a:xfrm>
            <a:off x="7485802" y="5534890"/>
            <a:ext cx="1355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Trent (Italy)</a:t>
            </a:r>
          </a:p>
        </p:txBody>
      </p:sp>
    </p:spTree>
    <p:extLst>
      <p:ext uri="{BB962C8B-B14F-4D97-AF65-F5344CB8AC3E}">
        <p14:creationId xmlns:p14="http://schemas.microsoft.com/office/powerpoint/2010/main" val="1906293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KU Leuven, Campus Brugge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576263" y="1368000"/>
            <a:ext cx="5682494" cy="42781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 err="1"/>
              <a:t>Introduction</a:t>
            </a:r>
            <a:endParaRPr lang="nl-BE" dirty="0"/>
          </a:p>
          <a:p>
            <a:pPr marL="0" indent="0">
              <a:buNone/>
            </a:pPr>
            <a:r>
              <a:rPr lang="nl-BE" b="1" dirty="0"/>
              <a:t>Energy </a:t>
            </a:r>
            <a:r>
              <a:rPr lang="nl-BE" b="1" dirty="0" err="1"/>
              <a:t>harvesting</a:t>
            </a:r>
            <a:endParaRPr lang="nl-BE" b="1" dirty="0"/>
          </a:p>
          <a:p>
            <a:pPr marL="0" indent="0">
              <a:buNone/>
            </a:pPr>
            <a:r>
              <a:rPr lang="nl-BE" dirty="0"/>
              <a:t>Spring-</a:t>
            </a:r>
            <a:r>
              <a:rPr lang="nl-BE" dirty="0" err="1"/>
              <a:t>mass</a:t>
            </a:r>
            <a:r>
              <a:rPr lang="nl-BE" dirty="0"/>
              <a:t>-damper system</a:t>
            </a:r>
          </a:p>
          <a:p>
            <a:pPr marL="0" indent="0">
              <a:buNone/>
            </a:pPr>
            <a:r>
              <a:rPr lang="nl-BE" dirty="0"/>
              <a:t>The </a:t>
            </a:r>
            <a:r>
              <a:rPr lang="nl-BE" dirty="0" err="1"/>
              <a:t>natural</a:t>
            </a:r>
            <a:r>
              <a:rPr lang="nl-BE" dirty="0"/>
              <a:t> </a:t>
            </a:r>
            <a:r>
              <a:rPr lang="nl-BE" dirty="0" err="1"/>
              <a:t>pulsation</a:t>
            </a:r>
            <a:endParaRPr lang="nl-BE" dirty="0"/>
          </a:p>
          <a:p>
            <a:pPr marL="0" indent="0">
              <a:buNone/>
            </a:pPr>
            <a:r>
              <a:rPr lang="nl-BE" dirty="0"/>
              <a:t>MEMS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8236180" cy="1152000"/>
          </a:xfrm>
        </p:spPr>
        <p:txBody>
          <a:bodyPr>
            <a:normAutofit/>
          </a:bodyPr>
          <a:lstStyle/>
          <a:p>
            <a:r>
              <a:rPr lang="nl-BE" sz="3200" dirty="0" err="1"/>
              <a:t>Table</a:t>
            </a:r>
            <a:r>
              <a:rPr lang="nl-BE" sz="3200" dirty="0"/>
              <a:t> of content</a:t>
            </a:r>
            <a:endParaRPr lang="nl-NL" sz="32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ACDAD3A-1CC7-41F0-9FAB-7E5787D9B2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" y="5065447"/>
            <a:ext cx="3916716" cy="111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933534"/>
      </p:ext>
    </p:extLst>
  </p:cSld>
  <p:clrMapOvr>
    <a:masterClrMapping/>
  </p:clrMapOvr>
</p:sld>
</file>

<file path=ppt/theme/theme1.xml><?xml version="1.0" encoding="utf-8"?>
<a:theme xmlns:a="http://schemas.openxmlformats.org/drawingml/2006/main" name="KU Leuven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U Leuven sedes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1574</Words>
  <Application>Microsoft Office PowerPoint</Application>
  <PresentationFormat>Diavoorstelling (4:3)</PresentationFormat>
  <Paragraphs>283</Paragraphs>
  <Slides>31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Cambria Math</vt:lpstr>
      <vt:lpstr>KU Leuven</vt:lpstr>
      <vt:lpstr>KU Leuven sedes</vt:lpstr>
      <vt:lpstr>Cyber-Physical Systems:  modelling  –  linear and non-linear systems  part 3 </vt:lpstr>
      <vt:lpstr>Table of content</vt:lpstr>
      <vt:lpstr>Introduction</vt:lpstr>
      <vt:lpstr>Introduction</vt:lpstr>
      <vt:lpstr>Introduction</vt:lpstr>
      <vt:lpstr>Introduction</vt:lpstr>
      <vt:lpstr>Introduction</vt:lpstr>
      <vt:lpstr>Introduction</vt:lpstr>
      <vt:lpstr>Table of content</vt:lpstr>
      <vt:lpstr>Energy harvesting</vt:lpstr>
      <vt:lpstr>Energy harvesting</vt:lpstr>
      <vt:lpstr>Table of content</vt:lpstr>
      <vt:lpstr>Spring-mass-damper system</vt:lpstr>
      <vt:lpstr>Spring-mass-damper system</vt:lpstr>
      <vt:lpstr>Spring-mass-damper system</vt:lpstr>
      <vt:lpstr>Spring-mass-damper system</vt:lpstr>
      <vt:lpstr>Table of content</vt:lpstr>
      <vt:lpstr>The natural pulsation</vt:lpstr>
      <vt:lpstr>The natural pulsation</vt:lpstr>
      <vt:lpstr>The natural pulsation</vt:lpstr>
      <vt:lpstr>The natural pulsation</vt:lpstr>
      <vt:lpstr>The natural pulsation</vt:lpstr>
      <vt:lpstr>The natural pulsation</vt:lpstr>
      <vt:lpstr>The natural pulsation</vt:lpstr>
      <vt:lpstr>The natural pulsation</vt:lpstr>
      <vt:lpstr>Table of content</vt:lpstr>
      <vt:lpstr>MEMS</vt:lpstr>
      <vt:lpstr>MEMS</vt:lpstr>
      <vt:lpstr>MEMS</vt:lpstr>
      <vt:lpstr>MEMS</vt:lpstr>
      <vt:lpstr>Thank your for your attention! 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2017-09-13T11:56:44Z</dcterms:created>
  <dcterms:modified xsi:type="dcterms:W3CDTF">2022-12-26T18:21:30Z</dcterms:modified>
</cp:coreProperties>
</file>