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7" r:id="rId2"/>
  </p:sldMasterIdLst>
  <p:notesMasterIdLst>
    <p:notesMasterId r:id="rId38"/>
  </p:notesMasterIdLst>
  <p:sldIdLst>
    <p:sldId id="264" r:id="rId3"/>
    <p:sldId id="262" r:id="rId4"/>
    <p:sldId id="263" r:id="rId5"/>
    <p:sldId id="475" r:id="rId6"/>
    <p:sldId id="520" r:id="rId7"/>
    <p:sldId id="498" r:id="rId8"/>
    <p:sldId id="476" r:id="rId9"/>
    <p:sldId id="521" r:id="rId10"/>
    <p:sldId id="440" r:id="rId11"/>
    <p:sldId id="522" r:id="rId12"/>
    <p:sldId id="500" r:id="rId13"/>
    <p:sldId id="477" r:id="rId14"/>
    <p:sldId id="501" r:id="rId15"/>
    <p:sldId id="523" r:id="rId16"/>
    <p:sldId id="524" r:id="rId17"/>
    <p:sldId id="525" r:id="rId18"/>
    <p:sldId id="503" r:id="rId19"/>
    <p:sldId id="504" r:id="rId20"/>
    <p:sldId id="526" r:id="rId21"/>
    <p:sldId id="505" r:id="rId22"/>
    <p:sldId id="506" r:id="rId23"/>
    <p:sldId id="527" r:id="rId24"/>
    <p:sldId id="480" r:id="rId25"/>
    <p:sldId id="528" r:id="rId26"/>
    <p:sldId id="508" r:id="rId27"/>
    <p:sldId id="529" r:id="rId28"/>
    <p:sldId id="509" r:id="rId29"/>
    <p:sldId id="530" r:id="rId30"/>
    <p:sldId id="449" r:id="rId31"/>
    <p:sldId id="531" r:id="rId32"/>
    <p:sldId id="532" r:id="rId33"/>
    <p:sldId id="533" r:id="rId34"/>
    <p:sldId id="534" r:id="rId35"/>
    <p:sldId id="535" r:id="rId36"/>
    <p:sldId id="259" r:id="rId37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63" y="58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54F67E3-005B-4A5B-A64B-4E620D6532D3}" type="datetimeFigureOut">
              <a:rPr lang="nl-NL" smtClean="0"/>
              <a:t>28-12-2022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6F6EB55-D046-4316-A421-6DEA4C9E9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4919366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4919366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1646238"/>
            <a:ext cx="2498893" cy="456736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1350253"/>
            <a:ext cx="4648209" cy="55077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6516950" cy="238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6516947" cy="1655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717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103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5DFB4A-7835-49F2-9D1E-1CA710729107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48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225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905368-EC02-4ECC-BE67-68D98B92590E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441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163-56CB-4EBB-9100-E6D6E9F2AC5B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263" y="1655999"/>
            <a:ext cx="7991475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0" y="1800000"/>
            <a:ext cx="4921624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4359600"/>
            <a:ext cx="4921624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8D0F2B-CCC2-4725-A02D-E099A094110C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49212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4921200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EE1405-C940-467A-8294-BA0D5AD10E37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61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8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411A-3C2C-4D92-914B-5DAFB4611257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5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59" y="2339788"/>
            <a:ext cx="3924000" cy="370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2339789"/>
            <a:ext cx="3924000" cy="3708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850-82D1-4EBF-A7F5-32E818A3E45C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DB03-B7B6-48FB-B868-99A4A07DCD00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FAE-A01E-4280-9D8A-57123CE9AD68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3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0AD-162B-4A8F-97D0-46B9CEDACE6E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A67913-6FC9-4B48-9E8E-4EC2C9B7E206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5999"/>
            <a:ext cx="7991738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905830A-5B97-43B5-87B9-BF9E3506C4D9}" type="datetime1">
              <a:rPr lang="nl-BE" smtClean="0"/>
              <a:t>28/12/2022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7991738" cy="443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D4132-CF83-4917-B2F5-B133CF57F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91" y="1930757"/>
            <a:ext cx="7662478" cy="3258243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200" dirty="0"/>
              <a:t>Cyber-Physical Systems: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 err="1"/>
              <a:t>modelling</a:t>
            </a:r>
            <a:r>
              <a:rPr lang="nl-BE" sz="3200" dirty="0"/>
              <a:t> </a:t>
            </a:r>
            <a:br>
              <a:rPr lang="nl-BE" sz="3200" dirty="0"/>
            </a:br>
            <a:r>
              <a:rPr lang="nl-BE" sz="3200" dirty="0"/>
              <a:t>– </a:t>
            </a:r>
            <a:br>
              <a:rPr lang="nl-BE" sz="3200" dirty="0"/>
            </a:br>
            <a:r>
              <a:rPr lang="nl-BE" sz="3200" dirty="0" err="1"/>
              <a:t>linear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non-</a:t>
            </a:r>
            <a:r>
              <a:rPr lang="nl-BE" sz="3200" dirty="0" err="1"/>
              <a:t>linear</a:t>
            </a:r>
            <a:r>
              <a:rPr lang="nl-BE" sz="3200" dirty="0"/>
              <a:t> systems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/>
              <a:t>part 4</a:t>
            </a:r>
            <a:br>
              <a:rPr lang="nl-BE" dirty="0"/>
            </a:b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B172DF-6294-481B-A155-C9F87BF36478}"/>
              </a:ext>
            </a:extLst>
          </p:cNvPr>
          <p:cNvSpPr txBox="1"/>
          <p:nvPr/>
        </p:nvSpPr>
        <p:spPr>
          <a:xfrm>
            <a:off x="275208" y="5530788"/>
            <a:ext cx="6169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Workshop: </a:t>
            </a:r>
            <a:r>
              <a:rPr lang="nl-BE" dirty="0" err="1"/>
              <a:t>March</a:t>
            </a:r>
            <a:r>
              <a:rPr lang="nl-BE" dirty="0"/>
              <a:t> 16-18 (2023).</a:t>
            </a:r>
          </a:p>
          <a:p>
            <a:endParaRPr lang="nl-BE" dirty="0"/>
          </a:p>
          <a:p>
            <a:r>
              <a:rPr lang="nl-BE" sz="1400" dirty="0"/>
              <a:t>Erasmus+: Development of </a:t>
            </a:r>
            <a:r>
              <a:rPr lang="nl-BE" sz="1400" dirty="0" err="1"/>
              <a:t>practically-oriented</a:t>
            </a:r>
            <a:r>
              <a:rPr lang="nl-BE" sz="1400" dirty="0"/>
              <a:t> student-</a:t>
            </a:r>
            <a:r>
              <a:rPr lang="nl-BE" sz="1400" dirty="0" err="1"/>
              <a:t>centred</a:t>
            </a:r>
            <a:r>
              <a:rPr lang="nl-BE" sz="1400" dirty="0"/>
              <a:t> </a:t>
            </a:r>
            <a:r>
              <a:rPr lang="nl-BE" sz="1400" dirty="0" err="1"/>
              <a:t>education</a:t>
            </a:r>
            <a:r>
              <a:rPr lang="nl-BE" sz="1400" dirty="0"/>
              <a:t> </a:t>
            </a:r>
          </a:p>
          <a:p>
            <a:r>
              <a:rPr lang="nl-BE" sz="1400" dirty="0"/>
              <a:t>in </a:t>
            </a:r>
            <a:r>
              <a:rPr lang="nl-BE" sz="1400" dirty="0" err="1"/>
              <a:t>the</a:t>
            </a:r>
            <a:r>
              <a:rPr lang="nl-BE" sz="1400" dirty="0"/>
              <a:t> field of </a:t>
            </a:r>
            <a:r>
              <a:rPr lang="nl-BE" sz="1400" dirty="0" err="1"/>
              <a:t>modelling</a:t>
            </a:r>
            <a:r>
              <a:rPr lang="nl-BE" sz="1400" dirty="0"/>
              <a:t> of Cyber-</a:t>
            </a:r>
            <a:r>
              <a:rPr lang="nl-BE" sz="1400" dirty="0" err="1"/>
              <a:t>Physical</a:t>
            </a:r>
            <a:r>
              <a:rPr lang="nl-BE" sz="1400" dirty="0"/>
              <a:t> Systems (</a:t>
            </a:r>
            <a:r>
              <a:rPr lang="nl-BE" sz="1400" dirty="0" err="1"/>
              <a:t>CybPhys</a:t>
            </a:r>
            <a:r>
              <a:rPr lang="nl-BE" sz="1400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1EC4CB-9DE0-454B-BC5C-73A5A80F9542}"/>
              </a:ext>
            </a:extLst>
          </p:cNvPr>
          <p:cNvSpPr txBox="1"/>
          <p:nvPr/>
        </p:nvSpPr>
        <p:spPr>
          <a:xfrm>
            <a:off x="7208516" y="51890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Joan </a:t>
            </a:r>
            <a:r>
              <a:rPr lang="nl-BE" dirty="0" err="1"/>
              <a:t>Peuteman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BFC436-704B-49E4-A0B6-B3A8A1E88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75" y="5929393"/>
            <a:ext cx="2727934" cy="7792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B5747C-EA12-4F69-1546-AD60F2B70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65" y="797728"/>
            <a:ext cx="5218244" cy="9319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7E4391-9F91-8976-AF5F-A2D92A542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4" y="27744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Linear</a:t>
            </a:r>
            <a:r>
              <a:rPr lang="nl-BE" dirty="0"/>
              <a:t> time-invariant systems</a:t>
            </a:r>
          </a:p>
          <a:p>
            <a:pPr marL="0" indent="0">
              <a:buNone/>
            </a:pPr>
            <a:r>
              <a:rPr lang="nl-BE" b="1" dirty="0"/>
              <a:t>Non-</a:t>
            </a:r>
            <a:r>
              <a:rPr lang="nl-BE" b="1" dirty="0" err="1"/>
              <a:t>linear</a:t>
            </a:r>
            <a:r>
              <a:rPr lang="nl-BE" b="1" dirty="0"/>
              <a:t> systems</a:t>
            </a:r>
          </a:p>
          <a:p>
            <a:pPr marL="0" indent="0">
              <a:buNone/>
            </a:pPr>
            <a:r>
              <a:rPr lang="nl-BE" dirty="0"/>
              <a:t>Evolution of a population</a:t>
            </a:r>
          </a:p>
          <a:p>
            <a:pPr marL="0" indent="0">
              <a:buNone/>
            </a:pPr>
            <a:r>
              <a:rPr lang="nl-BE" dirty="0" err="1"/>
              <a:t>Numerical</a:t>
            </a:r>
            <a:r>
              <a:rPr lang="nl-BE" dirty="0"/>
              <a:t> solution</a:t>
            </a:r>
          </a:p>
          <a:p>
            <a:pPr marL="0" indent="0">
              <a:buNone/>
            </a:pPr>
            <a:r>
              <a:rPr lang="nl-BE" dirty="0" err="1"/>
              <a:t>Conclusion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Non-</a:t>
            </a:r>
            <a:r>
              <a:rPr lang="nl-BE" sz="3200" dirty="0" err="1"/>
              <a:t>linear</a:t>
            </a:r>
            <a:r>
              <a:rPr lang="nl-BE" sz="3200" dirty="0"/>
              <a:t> systems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Especially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study</a:t>
            </a:r>
            <a:r>
              <a:rPr lang="nl-BE" sz="2000" dirty="0"/>
              <a:t> of </a:t>
            </a:r>
            <a:r>
              <a:rPr lang="nl-BE" sz="2000" b="1" dirty="0"/>
              <a:t>non-</a:t>
            </a:r>
            <a:r>
              <a:rPr lang="nl-BE" sz="2000" b="1" dirty="0" err="1"/>
              <a:t>linear</a:t>
            </a:r>
            <a:r>
              <a:rPr lang="nl-BE" sz="2000" b="1" dirty="0"/>
              <a:t> time-variant systems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hard.</a:t>
            </a:r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1300" dirty="0"/>
          </a:p>
          <a:p>
            <a:r>
              <a:rPr lang="nl-BE" sz="2000" dirty="0"/>
              <a:t>Also </a:t>
            </a:r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resticting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b="1" dirty="0"/>
              <a:t>non-</a:t>
            </a:r>
            <a:r>
              <a:rPr lang="nl-BE" sz="2000" b="1" dirty="0" err="1"/>
              <a:t>linear</a:t>
            </a:r>
            <a:r>
              <a:rPr lang="nl-BE" sz="2000" b="1" dirty="0"/>
              <a:t> time-invariant systems</a:t>
            </a:r>
            <a:r>
              <a:rPr lang="nl-BE" sz="2000" dirty="0"/>
              <a:t>, </a:t>
            </a:r>
            <a:r>
              <a:rPr lang="nl-BE" sz="2000" dirty="0" err="1"/>
              <a:t>finding</a:t>
            </a:r>
            <a:r>
              <a:rPr lang="nl-BE" sz="2000" dirty="0"/>
              <a:t>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analytical</a:t>
            </a:r>
            <a:r>
              <a:rPr lang="nl-BE" sz="2000" dirty="0"/>
              <a:t> solution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hard. We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consider</a:t>
            </a:r>
            <a:r>
              <a:rPr lang="nl-BE" sz="2000" dirty="0"/>
              <a:t> a few “easy” </a:t>
            </a:r>
            <a:r>
              <a:rPr lang="nl-BE" sz="2000" b="1" dirty="0" err="1"/>
              <a:t>examples</a:t>
            </a:r>
            <a:r>
              <a:rPr lang="nl-BE" sz="2000" dirty="0"/>
              <a:t> </a:t>
            </a:r>
            <a:r>
              <a:rPr lang="nl-BE" sz="2000" dirty="0" err="1"/>
              <a:t>where</a:t>
            </a:r>
            <a:r>
              <a:rPr lang="nl-BE" sz="2000" dirty="0"/>
              <a:t> </a:t>
            </a:r>
            <a:r>
              <a:rPr lang="nl-BE" sz="2000" dirty="0" err="1"/>
              <a:t>analytical</a:t>
            </a:r>
            <a:r>
              <a:rPr lang="nl-BE" sz="2000" dirty="0"/>
              <a:t> </a:t>
            </a:r>
            <a:r>
              <a:rPr lang="nl-BE" sz="2000" dirty="0" err="1"/>
              <a:t>solutions</a:t>
            </a:r>
            <a:r>
              <a:rPr lang="nl-BE" sz="2000" dirty="0"/>
              <a:t> </a:t>
            </a:r>
            <a:r>
              <a:rPr lang="nl-BE" sz="2000" dirty="0" err="1"/>
              <a:t>exist</a:t>
            </a:r>
            <a:r>
              <a:rPr lang="nl-BE" sz="2000" dirty="0"/>
              <a:t>.</a:t>
            </a:r>
          </a:p>
          <a:p>
            <a:endParaRPr lang="nl-BE" sz="2400" dirty="0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C09D4C0B-E93A-EFDF-A1C6-ACD17EA3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1702756"/>
            <a:ext cx="68675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Non-</a:t>
            </a:r>
            <a:r>
              <a:rPr lang="nl-BE" sz="3200" dirty="0" err="1"/>
              <a:t>linear</a:t>
            </a:r>
            <a:r>
              <a:rPr lang="nl-BE" sz="3200" dirty="0"/>
              <a:t> systems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62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Consider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sz="2000" dirty="0"/>
              </a:p>
              <a:p>
                <a:endParaRPr lang="nl-BE" sz="13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/>
                  <a:t> or </a:t>
                </a:r>
                <a:r>
                  <a:rPr lang="nl-BE" sz="2000" dirty="0" err="1"/>
                  <a:t>equivalently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b="1" dirty="0"/>
                  <a:t>integrating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both</a:t>
                </a:r>
                <a:r>
                  <a:rPr lang="nl-BE" sz="2000" dirty="0"/>
                  <a:t> sides,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nl-BE" sz="2000" dirty="0"/>
              </a:p>
              <a:p>
                <a:r>
                  <a:rPr lang="nl-BE" sz="2000" dirty="0" err="1"/>
                  <a:t>one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obtains</a:t>
                </a:r>
                <a:endParaRPr lang="nl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nl-BE" sz="2000" dirty="0"/>
              </a:p>
              <a:p>
                <a:r>
                  <a:rPr lang="nl-BE" sz="2000" dirty="0" err="1"/>
                  <a:t>which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implicit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This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implicit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leads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explicit </a:t>
                </a:r>
                <a:r>
                  <a:rPr lang="nl-BE" sz="2000" dirty="0" err="1"/>
                  <a:t>expression</a:t>
                </a:r>
                <a:endParaRPr lang="nl-BE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BE" sz="2000" dirty="0"/>
                  <a:t>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628768"/>
              </a:xfrm>
              <a:prstGeom prst="rect">
                <a:avLst/>
              </a:prstGeom>
              <a:blipFill>
                <a:blip r:embed="rId2"/>
                <a:stretch>
                  <a:fillRect l="-740" t="-52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3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Non-</a:t>
            </a:r>
            <a:r>
              <a:rPr lang="nl-BE" sz="3200" dirty="0" err="1"/>
              <a:t>linear</a:t>
            </a:r>
            <a:r>
              <a:rPr lang="nl-BE" sz="3200" dirty="0"/>
              <a:t> systems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620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b="1" dirty="0"/>
                  <a:t>Example</a:t>
                </a:r>
                <a:r>
                  <a:rPr lang="nl-BE" sz="2000" dirty="0"/>
                  <a:t>: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Consider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time-invariant </a:t>
                </a:r>
                <a:r>
                  <a:rPr lang="nl-BE" sz="2000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value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problem</a:t>
                </a:r>
                <a:r>
                  <a:rPr lang="nl-BE" sz="2000" dirty="0"/>
                  <a:t> (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)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rewriting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as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By</a:t>
                </a:r>
                <a:r>
                  <a:rPr lang="nl-BE" sz="2000" dirty="0"/>
                  <a:t> integrating </a:t>
                </a:r>
                <a:r>
                  <a:rPr lang="nl-BE" sz="2000" dirty="0" err="1"/>
                  <a:t>both</a:t>
                </a:r>
                <a:r>
                  <a:rPr lang="nl-BE" sz="2000" dirty="0"/>
                  <a:t> sides,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620496"/>
              </a:xfrm>
              <a:prstGeom prst="rect">
                <a:avLst/>
              </a:prstGeom>
              <a:blipFill>
                <a:blip r:embed="rId2"/>
                <a:stretch>
                  <a:fillRect l="-740" t="-52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AD7DBC15-77DB-868A-B4BC-EEF9536626DB}"/>
                  </a:ext>
                </a:extLst>
              </p:cNvPr>
              <p:cNvSpPr txBox="1"/>
              <p:nvPr/>
            </p:nvSpPr>
            <p:spPr>
              <a:xfrm>
                <a:off x="576000" y="5689948"/>
                <a:ext cx="43920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An </a:t>
                </a:r>
                <a:r>
                  <a:rPr lang="nl-BE" sz="2000" dirty="0" err="1"/>
                  <a:t>appropriate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value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for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needed</a:t>
                </a:r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AD7DBC15-77DB-868A-B4BC-EEF953662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5689948"/>
                <a:ext cx="4392036" cy="400110"/>
              </a:xfrm>
              <a:prstGeom prst="rect">
                <a:avLst/>
              </a:prstGeom>
              <a:blipFill>
                <a:blip r:embed="rId3"/>
                <a:stretch>
                  <a:fillRect l="-1387" t="-6061" r="-416" b="-272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91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Non-</a:t>
            </a:r>
            <a:r>
              <a:rPr lang="nl-BE" sz="3200" dirty="0" err="1"/>
              <a:t>linear</a:t>
            </a:r>
            <a:r>
              <a:rPr lang="nl-BE" sz="3200" dirty="0"/>
              <a:t> systems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171849"/>
                <a:ext cx="8236180" cy="5086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With</a:t>
                </a:r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, </a:t>
                </a:r>
                <a:r>
                  <a:rPr lang="nl-BE" sz="2000" dirty="0" err="1"/>
                  <a:t>it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clear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that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. </a:t>
                </a:r>
                <a:r>
                  <a:rPr lang="nl-BE" sz="2000" dirty="0" err="1"/>
                  <a:t>This</a:t>
                </a:r>
                <a:r>
                  <a:rPr lang="nl-BE" sz="2000" dirty="0"/>
                  <a:t> leads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analytical</a:t>
                </a:r>
                <a:r>
                  <a:rPr lang="nl-BE" sz="2000" dirty="0"/>
                  <a:t> </a:t>
                </a:r>
                <a:r>
                  <a:rPr lang="nl-BE" sz="2000" b="1" dirty="0"/>
                  <a:t>solution</a:t>
                </a:r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Consider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nl-BE" sz="2000" dirty="0"/>
                  <a:t>. As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increases</a:t>
                </a:r>
                <a:r>
                  <a:rPr lang="nl-BE" sz="2000" dirty="0"/>
                  <a:t>, a monotone </a:t>
                </a:r>
                <a:r>
                  <a:rPr lang="nl-BE" sz="2000" dirty="0" err="1"/>
                  <a:t>decrease</a:t>
                </a:r>
                <a:r>
                  <a:rPr lang="nl-BE" sz="2000" dirty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Finally</a:t>
                </a:r>
                <a:r>
                  <a:rPr lang="nl-BE" sz="2000" dirty="0"/>
                  <a:t>, as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it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clear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Consider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BE" sz="2000" dirty="0"/>
                  <a:t>. As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increases</a:t>
                </a:r>
                <a:r>
                  <a:rPr lang="nl-BE" sz="2000" dirty="0"/>
                  <a:t>, a monotone </a:t>
                </a:r>
                <a:r>
                  <a:rPr lang="nl-BE" sz="2000" dirty="0" err="1"/>
                  <a:t>increase</a:t>
                </a:r>
                <a:r>
                  <a:rPr lang="nl-BE" sz="2000" dirty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nl-BE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Finally</a:t>
                </a:r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nl-BE" sz="2000" dirty="0"/>
                  <a:t>. The </a:t>
                </a:r>
                <a:r>
                  <a:rPr lang="nl-BE" sz="2000" dirty="0" err="1"/>
                  <a:t>larger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,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faster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denominator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becomes</a:t>
                </a:r>
                <a:r>
                  <a:rPr lang="nl-BE" sz="2000" dirty="0"/>
                  <a:t> zero i.e. 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171849"/>
                <a:ext cx="8236180" cy="5086905"/>
              </a:xfrm>
              <a:prstGeom prst="rect">
                <a:avLst/>
              </a:prstGeom>
              <a:blipFill>
                <a:blip r:embed="rId2"/>
                <a:stretch>
                  <a:fillRect l="-740" t="-479" r="-29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0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Non-</a:t>
            </a:r>
            <a:r>
              <a:rPr lang="nl-BE" sz="3200" dirty="0" err="1"/>
              <a:t>linear</a:t>
            </a:r>
            <a:r>
              <a:rPr lang="nl-BE" sz="3200" dirty="0"/>
              <a:t> systems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171849"/>
                <a:ext cx="8236180" cy="2410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 err="1"/>
                  <a:t>With</a:t>
                </a:r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Consider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nl-BE" sz="2000" dirty="0"/>
                  <a:t>. As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increases</a:t>
                </a:r>
                <a:r>
                  <a:rPr lang="nl-BE" sz="2000" dirty="0"/>
                  <a:t>, a monotone </a:t>
                </a:r>
                <a:r>
                  <a:rPr lang="nl-BE" sz="2000" dirty="0" err="1"/>
                  <a:t>decrease</a:t>
                </a:r>
                <a:r>
                  <a:rPr lang="nl-BE" sz="2000" dirty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Finally</a:t>
                </a:r>
                <a:r>
                  <a:rPr lang="nl-BE" sz="2000" dirty="0"/>
                  <a:t>, as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it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clear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nl-BE" sz="2000" dirty="0"/>
                  <a:t>. </a:t>
                </a:r>
                <a:r>
                  <a:rPr lang="nl-BE" sz="2000" dirty="0" err="1"/>
                  <a:t>Consider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BE" sz="2000" dirty="0"/>
                  <a:t>. As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increases</a:t>
                </a:r>
                <a:r>
                  <a:rPr lang="nl-BE" sz="2000" dirty="0"/>
                  <a:t>, a monotone </a:t>
                </a:r>
                <a:r>
                  <a:rPr lang="nl-BE" sz="2000" dirty="0" err="1"/>
                  <a:t>increase</a:t>
                </a:r>
                <a:r>
                  <a:rPr lang="nl-BE" sz="2000" dirty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nl-BE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Finally</a:t>
                </a:r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nl-BE" sz="2000" dirty="0"/>
                  <a:t>.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171849"/>
                <a:ext cx="8236180" cy="2410596"/>
              </a:xfrm>
              <a:prstGeom prst="rect">
                <a:avLst/>
              </a:prstGeom>
              <a:blipFill>
                <a:blip r:embed="rId2"/>
                <a:stretch>
                  <a:fillRect l="-740" t="-1010" b="-353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tekst, sneeuw, pentekening&#10;&#10;Automatisch gegenereerde beschrijving">
            <a:extLst>
              <a:ext uri="{FF2B5EF4-FFF2-40B4-BE49-F238E27FC236}">
                <a16:creationId xmlns:a16="http://schemas.microsoft.com/office/drawing/2014/main" id="{C0FA2946-5196-01DF-30F9-3319F958E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43" y="3364637"/>
            <a:ext cx="3783165" cy="3406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F64CBA85-6F27-4B84-C87C-A1BCB471FF2A}"/>
                  </a:ext>
                </a:extLst>
              </p:cNvPr>
              <p:cNvSpPr txBox="1"/>
              <p:nvPr/>
            </p:nvSpPr>
            <p:spPr>
              <a:xfrm>
                <a:off x="7750206" y="5316819"/>
                <a:ext cx="816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F64CBA85-6F27-4B84-C87C-A1BCB471F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206" y="5316819"/>
                <a:ext cx="8168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D81846F-F735-E1A4-4A75-2E94AFFDFB90}"/>
                  </a:ext>
                </a:extLst>
              </p:cNvPr>
              <p:cNvSpPr txBox="1"/>
              <p:nvPr/>
            </p:nvSpPr>
            <p:spPr>
              <a:xfrm>
                <a:off x="4154657" y="3277339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D81846F-F735-E1A4-4A75-2E94AFFDF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57" y="3277339"/>
                <a:ext cx="3792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00FBDA41-C278-94F6-7719-048B5F061BEB}"/>
              </a:ext>
            </a:extLst>
          </p:cNvPr>
          <p:cNvSpPr txBox="1"/>
          <p:nvPr/>
        </p:nvSpPr>
        <p:spPr>
          <a:xfrm>
            <a:off x="799956" y="5579082"/>
            <a:ext cx="35443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500" dirty="0"/>
              <a:t>Source: </a:t>
            </a:r>
            <a:r>
              <a:rPr lang="nl-BE" sz="1500" dirty="0" err="1"/>
              <a:t>Nonlinear</a:t>
            </a:r>
            <a:r>
              <a:rPr lang="nl-BE" sz="1500" dirty="0"/>
              <a:t> </a:t>
            </a:r>
            <a:r>
              <a:rPr lang="nl-BE" sz="1500" dirty="0" err="1"/>
              <a:t>Ordinary</a:t>
            </a:r>
            <a:r>
              <a:rPr lang="nl-BE" sz="1500" dirty="0"/>
              <a:t> </a:t>
            </a:r>
            <a:r>
              <a:rPr lang="nl-BE" sz="1500" dirty="0" err="1"/>
              <a:t>Differential</a:t>
            </a:r>
            <a:r>
              <a:rPr lang="nl-BE" sz="1500" dirty="0"/>
              <a:t> </a:t>
            </a:r>
          </a:p>
          <a:p>
            <a:r>
              <a:rPr lang="nl-BE" sz="1500" dirty="0" err="1"/>
              <a:t>Equations</a:t>
            </a:r>
            <a:r>
              <a:rPr lang="nl-BE" sz="1500" dirty="0"/>
              <a:t>, Peter J. </a:t>
            </a:r>
            <a:r>
              <a:rPr lang="nl-BE" sz="1500" dirty="0" err="1"/>
              <a:t>Olver</a:t>
            </a:r>
            <a:endParaRPr lang="nl-BE" sz="1500" dirty="0"/>
          </a:p>
        </p:txBody>
      </p:sp>
    </p:spTree>
    <p:extLst>
      <p:ext uri="{BB962C8B-B14F-4D97-AF65-F5344CB8AC3E}">
        <p14:creationId xmlns:p14="http://schemas.microsoft.com/office/powerpoint/2010/main" val="98158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Linear</a:t>
            </a:r>
            <a:r>
              <a:rPr lang="nl-BE" dirty="0"/>
              <a:t> time-invariant systems</a:t>
            </a:r>
          </a:p>
          <a:p>
            <a:pPr marL="0" indent="0">
              <a:buNone/>
            </a:pPr>
            <a:r>
              <a:rPr lang="nl-BE" dirty="0"/>
              <a:t>Non-</a:t>
            </a:r>
            <a:r>
              <a:rPr lang="nl-BE" dirty="0" err="1"/>
              <a:t>linear</a:t>
            </a:r>
            <a:r>
              <a:rPr lang="nl-BE" dirty="0"/>
              <a:t> systems</a:t>
            </a:r>
          </a:p>
          <a:p>
            <a:pPr marL="0" indent="0">
              <a:buNone/>
            </a:pPr>
            <a:r>
              <a:rPr lang="nl-BE" b="1" dirty="0"/>
              <a:t>Evolution of a population</a:t>
            </a:r>
          </a:p>
          <a:p>
            <a:pPr marL="0" indent="0">
              <a:buNone/>
            </a:pPr>
            <a:r>
              <a:rPr lang="nl-BE" dirty="0" err="1"/>
              <a:t>Numerical</a:t>
            </a:r>
            <a:r>
              <a:rPr lang="nl-BE" dirty="0"/>
              <a:t> solution</a:t>
            </a:r>
          </a:p>
          <a:p>
            <a:pPr marL="0" indent="0">
              <a:buNone/>
            </a:pPr>
            <a:r>
              <a:rPr lang="nl-BE" dirty="0" err="1"/>
              <a:t>Conclusion</a:t>
            </a:r>
            <a:r>
              <a:rPr lang="nl-B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0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Evolution of a population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47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We </a:t>
                </a:r>
                <a:r>
                  <a:rPr lang="nl-BE" sz="2000" dirty="0" err="1"/>
                  <a:t>already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considered</a:t>
                </a:r>
                <a:r>
                  <a:rPr lang="nl-BE" sz="2000" dirty="0"/>
                  <a:t> a society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b="1" dirty="0"/>
                  <a:t> </a:t>
                </a:r>
                <a:r>
                  <a:rPr lang="nl-BE" sz="2000" dirty="0" err="1"/>
                  <a:t>people</a:t>
                </a:r>
                <a:r>
                  <a:rPr lang="nl-BE" sz="2000" dirty="0"/>
                  <a:t> at a time instant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. </a:t>
                </a:r>
                <a:r>
                  <a:rPr lang="nl-BE" sz="2000" b="1" dirty="0"/>
                  <a:t>In </a:t>
                </a:r>
                <a:r>
                  <a:rPr lang="nl-BE" sz="2000" b="1" dirty="0" err="1"/>
                  <a:t>abscence</a:t>
                </a:r>
                <a:r>
                  <a:rPr lang="nl-BE" sz="2000" b="1" dirty="0"/>
                  <a:t> of </a:t>
                </a:r>
                <a:r>
                  <a:rPr lang="nl-BE" sz="2000" b="1" dirty="0" err="1"/>
                  <a:t>limiting</a:t>
                </a:r>
                <a:r>
                  <a:rPr lang="nl-BE" sz="2000" b="1" dirty="0"/>
                  <a:t> factors</a:t>
                </a:r>
                <a:r>
                  <a:rPr lang="nl-BE" sz="2000" dirty="0"/>
                  <a:t> (e.g. no </a:t>
                </a:r>
                <a:r>
                  <a:rPr lang="nl-BE" sz="2000" dirty="0" err="1"/>
                  <a:t>lack</a:t>
                </a:r>
                <a:r>
                  <a:rPr lang="nl-BE" sz="2000" dirty="0"/>
                  <a:t> of food),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population </a:t>
                </a:r>
                <a:r>
                  <a:rPr lang="nl-BE" sz="2000" b="1" dirty="0" err="1"/>
                  <a:t>growth</a:t>
                </a:r>
                <a:r>
                  <a:rPr lang="nl-BE" sz="2000" b="1" dirty="0"/>
                  <a:t> is </a:t>
                </a:r>
                <a:r>
                  <a:rPr lang="nl-BE" sz="2000" b="1" dirty="0" err="1"/>
                  <a:t>proportional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with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number</a:t>
                </a:r>
                <a:r>
                  <a:rPr lang="nl-BE" sz="2000" b="1" dirty="0"/>
                  <a:t> of </a:t>
                </a:r>
                <a:r>
                  <a:rPr lang="nl-BE" sz="2000" b="1" dirty="0" err="1"/>
                  <a:t>people</a:t>
                </a:r>
                <a:r>
                  <a:rPr lang="nl-BE" sz="2000" dirty="0"/>
                  <a:t>. 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The evolution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population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descibed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a </a:t>
                </a:r>
                <a:r>
                  <a:rPr lang="nl-BE" sz="2000" b="1" dirty="0" err="1"/>
                  <a:t>linear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differential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</a:t>
                </a:r>
                <a:r>
                  <a:rPr lang="nl-BE" sz="2000" dirty="0"/>
                  <a:t> (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sz="2000" dirty="0"/>
                  <a:t> is a parameter </a:t>
                </a:r>
                <a:r>
                  <a:rPr lang="nl-BE" sz="2000" dirty="0" err="1"/>
                  <a:t>depending</a:t>
                </a:r>
                <a:r>
                  <a:rPr lang="nl-BE" sz="2000" dirty="0"/>
                  <a:t> on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net </a:t>
                </a:r>
                <a:r>
                  <a:rPr lang="nl-BE" sz="2000" dirty="0" err="1"/>
                  <a:t>birth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rate</a:t>
                </a:r>
                <a:r>
                  <a:rPr lang="nl-BE" sz="2000" dirty="0"/>
                  <a:t> i.e.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births</a:t>
                </a:r>
                <a:r>
                  <a:rPr lang="nl-BE" sz="2000" dirty="0"/>
                  <a:t> minus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deaths</a:t>
                </a:r>
                <a:r>
                  <a:rPr lang="nl-BE" sz="2000" dirty="0"/>
                  <a:t>).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More </a:t>
                </a:r>
                <a:r>
                  <a:rPr lang="nl-BE" sz="2000" dirty="0" err="1"/>
                  <a:t>precisely</a:t>
                </a:r>
                <a:r>
                  <a:rPr lang="nl-BE" sz="2000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  <a:p>
                <a:r>
                  <a:rPr lang="nl-BE" sz="2000" dirty="0" err="1"/>
                  <a:t>leading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/>
                  <a:t>Here,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population at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475264"/>
              </a:xfrm>
              <a:prstGeom prst="rect">
                <a:avLst/>
              </a:prstGeom>
              <a:blipFill>
                <a:blip r:embed="rId2"/>
                <a:stretch>
                  <a:fillRect l="-740" t="-545" r="-740" b="-163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60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Evolution of a population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616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In a more </a:t>
                </a:r>
                <a:r>
                  <a:rPr lang="nl-BE" sz="2000" dirty="0" err="1"/>
                  <a:t>realistic</a:t>
                </a:r>
                <a:r>
                  <a:rPr lang="nl-BE" sz="2000" dirty="0"/>
                  <a:t> scenario,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net </a:t>
                </a:r>
                <a:r>
                  <a:rPr lang="nl-BE" sz="2000" dirty="0" err="1"/>
                  <a:t>birth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rate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will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depend</a:t>
                </a:r>
                <a:r>
                  <a:rPr lang="nl-BE" sz="2000" dirty="0"/>
                  <a:t> on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size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population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external factors. E.g. 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amount</a:t>
                </a:r>
                <a:r>
                  <a:rPr lang="nl-BE" sz="2000" dirty="0"/>
                  <a:t> of food is </a:t>
                </a:r>
                <a:r>
                  <a:rPr lang="nl-BE" sz="2000" dirty="0" err="1"/>
                  <a:t>limited</a:t>
                </a:r>
                <a:r>
                  <a:rPr lang="nl-BE" sz="2000" dirty="0"/>
                  <a:t>, </a:t>
                </a:r>
                <a:r>
                  <a:rPr lang="nl-BE" sz="2000" b="1" dirty="0"/>
                  <a:t>a small population is </a:t>
                </a:r>
                <a:r>
                  <a:rPr lang="nl-BE" sz="2000" b="1" dirty="0" err="1"/>
                  <a:t>able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to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grow</a:t>
                </a:r>
                <a:r>
                  <a:rPr lang="nl-BE" sz="2000" dirty="0"/>
                  <a:t>. But </a:t>
                </a:r>
                <a:r>
                  <a:rPr lang="nl-BE" sz="2000" b="1" dirty="0"/>
                  <a:t>a large population </a:t>
                </a:r>
                <a:r>
                  <a:rPr lang="nl-BE" sz="2000" b="1" dirty="0" err="1"/>
                  <a:t>will</a:t>
                </a:r>
                <a:r>
                  <a:rPr lang="nl-BE" sz="2000" b="1" dirty="0"/>
                  <a:t> have a </a:t>
                </a:r>
                <a:r>
                  <a:rPr lang="nl-BE" sz="2000" b="1" dirty="0" err="1"/>
                  <a:t>lack</a:t>
                </a:r>
                <a:r>
                  <a:rPr lang="nl-BE" sz="2000" b="1" dirty="0"/>
                  <a:t> of food </a:t>
                </a:r>
                <a:r>
                  <a:rPr lang="nl-BE" sz="2000" b="1" dirty="0" err="1"/>
                  <a:t>implying</a:t>
                </a:r>
                <a:r>
                  <a:rPr lang="nl-BE" sz="2000" b="1" dirty="0"/>
                  <a:t> a </a:t>
                </a:r>
                <a:r>
                  <a:rPr lang="nl-BE" sz="2000" b="1" dirty="0" err="1"/>
                  <a:t>decrease</a:t>
                </a:r>
                <a:r>
                  <a:rPr lang="nl-BE" sz="2000" b="1" dirty="0"/>
                  <a:t> of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population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This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situation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modelled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nonlinear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carrying</a:t>
                </a:r>
                <a:r>
                  <a:rPr lang="nl-BE" sz="2000" b="1" dirty="0"/>
                  <a:t> capacity </a:t>
                </a:r>
                <a:r>
                  <a:rPr lang="nl-BE" sz="2000" dirty="0"/>
                  <a:t>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environment </a:t>
                </a:r>
                <a:r>
                  <a:rPr lang="nl-BE" sz="2000" dirty="0" err="1"/>
                  <a:t>for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population. </a:t>
                </a:r>
                <a:r>
                  <a:rPr lang="nl-BE" sz="2000" dirty="0" err="1"/>
                  <a:t>This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implies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BE" sz="2000" dirty="0"/>
                  <a:t>. This </a:t>
                </a:r>
                <a:r>
                  <a:rPr lang="nl-BE" sz="2000" dirty="0" err="1"/>
                  <a:t>implies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Several </a:t>
                </a:r>
                <a:r>
                  <a:rPr lang="nl-BE" sz="2000" dirty="0" err="1"/>
                  <a:t>expressions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for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used</a:t>
                </a:r>
                <a:r>
                  <a:rPr lang="nl-BE" sz="2000" dirty="0"/>
                  <a:t> but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nl-BE" sz="2000" dirty="0"/>
                  <a:t> is a </a:t>
                </a:r>
                <a:r>
                  <a:rPr lang="nl-BE" sz="2000" dirty="0" err="1"/>
                  <a:t>quite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simple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example</a:t>
                </a:r>
                <a:r>
                  <a:rPr lang="nl-BE" sz="2000" dirty="0"/>
                  <a:t>. 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BE" sz="2000" dirty="0"/>
                  <a:t> is a </a:t>
                </a:r>
                <a:r>
                  <a:rPr lang="nl-BE" sz="2000" dirty="0" err="1"/>
                  <a:t>positive</a:t>
                </a:r>
                <a:r>
                  <a:rPr lang="nl-BE" sz="2000" dirty="0"/>
                  <a:t> constant. </a:t>
                </a:r>
              </a:p>
              <a:p>
                <a:endParaRPr lang="nl-BE" sz="2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616200"/>
              </a:xfrm>
              <a:prstGeom prst="rect">
                <a:avLst/>
              </a:prstGeom>
              <a:blipFill>
                <a:blip r:embed="rId2"/>
                <a:stretch>
                  <a:fillRect l="-740" t="-528" r="-2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37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Evolution of a population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27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nonlinear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</a:rPr>
                        <m:t>μ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will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studied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analyse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solutions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this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define</a:t>
                </a:r>
                <a:r>
                  <a:rPr lang="nl-BE" sz="2000" dirty="0"/>
                  <a:t> a new variable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leading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nonlinear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sz="2000" dirty="0"/>
              </a:p>
              <a:p>
                <a:endParaRPr lang="nl-BE" sz="13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BE" sz="2000" dirty="0"/>
              </a:p>
              <a:p>
                <a:endParaRPr lang="nl-BE" sz="2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275338"/>
              </a:xfrm>
              <a:prstGeom prst="rect">
                <a:avLst/>
              </a:prstGeom>
              <a:blipFill>
                <a:blip r:embed="rId2"/>
                <a:stretch>
                  <a:fillRect l="-740" t="-5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57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 err="1"/>
              <a:t>Linear</a:t>
            </a:r>
            <a:r>
              <a:rPr lang="nl-BE" b="1" dirty="0"/>
              <a:t> time-invariant systems</a:t>
            </a:r>
          </a:p>
          <a:p>
            <a:pPr marL="0" indent="0">
              <a:buNone/>
            </a:pPr>
            <a:r>
              <a:rPr lang="nl-BE" dirty="0"/>
              <a:t>Non-</a:t>
            </a:r>
            <a:r>
              <a:rPr lang="nl-BE" dirty="0" err="1"/>
              <a:t>linear</a:t>
            </a:r>
            <a:r>
              <a:rPr lang="nl-BE" dirty="0"/>
              <a:t> systems</a:t>
            </a:r>
          </a:p>
          <a:p>
            <a:pPr marL="0" indent="0">
              <a:buNone/>
            </a:pPr>
            <a:r>
              <a:rPr lang="nl-BE" dirty="0"/>
              <a:t>Evolution of a population</a:t>
            </a:r>
          </a:p>
          <a:p>
            <a:pPr marL="0" indent="0">
              <a:buNone/>
            </a:pPr>
            <a:r>
              <a:rPr lang="nl-BE" dirty="0" err="1"/>
              <a:t>Numerical</a:t>
            </a:r>
            <a:r>
              <a:rPr lang="nl-BE" dirty="0"/>
              <a:t> solution</a:t>
            </a:r>
          </a:p>
          <a:p>
            <a:pPr marL="0" indent="0">
              <a:buNone/>
            </a:pPr>
            <a:r>
              <a:rPr lang="nl-BE" dirty="0" err="1"/>
              <a:t>Conclusion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1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Evolution of a population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05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nonlinear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rewritten</a:t>
                </a:r>
                <a:r>
                  <a:rPr lang="nl-BE" sz="2000" dirty="0"/>
                  <a:t> as</a:t>
                </a:r>
              </a:p>
              <a:p>
                <a:endParaRPr lang="nl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  <a:p>
                <a:r>
                  <a:rPr lang="nl-BE" sz="2000" dirty="0"/>
                  <a:t>Integrating </a:t>
                </a:r>
                <a:r>
                  <a:rPr lang="nl-BE" sz="2000" dirty="0" err="1"/>
                  <a:t>both</a:t>
                </a:r>
                <a:r>
                  <a:rPr lang="nl-BE" sz="2000" dirty="0"/>
                  <a:t> sides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050853"/>
              </a:xfrm>
              <a:prstGeom prst="rect">
                <a:avLst/>
              </a:prstGeom>
              <a:blipFill>
                <a:blip r:embed="rId2"/>
                <a:stretch>
                  <a:fillRect l="-740" t="-60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503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Evolution of a population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5103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integral</a:t>
                </a:r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This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implies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nonlinear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BE" sz="2000" dirty="0"/>
              </a:p>
              <a:p>
                <a:r>
                  <a:rPr lang="nl-BE" sz="2000" dirty="0"/>
                  <a:t>leads </a:t>
                </a:r>
                <a:r>
                  <a:rPr lang="nl-BE" sz="2000" dirty="0" err="1"/>
                  <a:t>to</a:t>
                </a:r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/>
                  <a:t>or </a:t>
                </a:r>
                <a:r>
                  <a:rPr lang="nl-BE" sz="2000" dirty="0" err="1"/>
                  <a:t>equivalently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5103577"/>
              </a:xfrm>
              <a:prstGeom prst="rect">
                <a:avLst/>
              </a:prstGeom>
              <a:blipFill>
                <a:blip r:embed="rId2"/>
                <a:stretch>
                  <a:fillRect l="-740" t="-47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01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Evolution of a population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63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Since</a:t>
                </a:r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nl-BE" sz="2000" dirty="0"/>
              </a:p>
              <a:p>
                <a:r>
                  <a:rPr lang="nl-BE" sz="2000" dirty="0" err="1"/>
                  <a:t>it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clear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that</a:t>
                </a:r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/>
                  <a:t>At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nl-BE" sz="2000" dirty="0"/>
                  <a:t> implying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BE" sz="2000" dirty="0"/>
              </a:p>
              <a:p>
                <a:r>
                  <a:rPr lang="nl-BE" sz="2000" dirty="0" err="1"/>
                  <a:t>and</a:t>
                </a:r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639475"/>
              </a:xfrm>
              <a:prstGeom prst="rect">
                <a:avLst/>
              </a:prstGeom>
              <a:blipFill>
                <a:blip r:embed="rId2"/>
                <a:stretch>
                  <a:fillRect l="-740" t="-52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03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Evolution of a population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314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When </a:t>
                </a:r>
                <a:r>
                  <a:rPr lang="nl-BE" sz="2000" dirty="0" err="1"/>
                  <a:t>considering</a:t>
                </a:r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nl-BE" sz="2000" b="0" dirty="0"/>
              </a:p>
              <a:p>
                <a:r>
                  <a:rPr lang="nl-BE" sz="2000" dirty="0" err="1"/>
                  <a:t>it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clear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that</a:t>
                </a:r>
                <a:endParaRPr lang="nl-BE" sz="2000" dirty="0"/>
              </a:p>
              <a:p>
                <a:endParaRPr lang="nl-BE" sz="13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/>
                  <a:t>at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nl-BE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/>
                  <a:t>as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nl-BE" sz="2000" dirty="0"/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derivative</a:t>
                </a:r>
                <a:r>
                  <a:rPr lang="nl-BE" sz="2000" dirty="0"/>
                  <a:t>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respect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negative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nl-BE" sz="2000" dirty="0"/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/>
                  <a:t>the </a:t>
                </a:r>
                <a:r>
                  <a:rPr lang="nl-BE" sz="2000" dirty="0" err="1"/>
                  <a:t>derivative</a:t>
                </a:r>
                <a:r>
                  <a:rPr lang="nl-BE" sz="2000" dirty="0"/>
                  <a:t>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respect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positive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3140860"/>
              </a:xfrm>
              <a:prstGeom prst="rect">
                <a:avLst/>
              </a:prstGeom>
              <a:blipFill>
                <a:blip r:embed="rId2"/>
                <a:stretch>
                  <a:fillRect l="-740" t="-77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6C5D4816-8163-B0AF-C3C6-0933E859F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86" y="4119240"/>
            <a:ext cx="3013922" cy="2664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B84DF519-2FDF-4FC5-F32E-C54C95CC7FEC}"/>
                  </a:ext>
                </a:extLst>
              </p:cNvPr>
              <p:cNvSpPr txBox="1"/>
              <p:nvPr/>
            </p:nvSpPr>
            <p:spPr>
              <a:xfrm>
                <a:off x="7721011" y="5690586"/>
                <a:ext cx="781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time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B84DF519-2FDF-4FC5-F32E-C54C95CC7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011" y="5690586"/>
                <a:ext cx="781817" cy="369332"/>
              </a:xfrm>
              <a:prstGeom prst="rect">
                <a:avLst/>
              </a:prstGeom>
              <a:blipFill>
                <a:blip r:embed="rId4"/>
                <a:stretch>
                  <a:fillRect l="-7031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2483925C-A076-2387-1944-C57A874E34C6}"/>
                  </a:ext>
                </a:extLst>
              </p:cNvPr>
              <p:cNvSpPr txBox="1"/>
              <p:nvPr/>
            </p:nvSpPr>
            <p:spPr>
              <a:xfrm>
                <a:off x="4523380" y="4090553"/>
                <a:ext cx="667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2483925C-A076-2387-1944-C57A874E3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380" y="4090553"/>
                <a:ext cx="6678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710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Evolution of a population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09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nl-BE" sz="2000" b="0" dirty="0"/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0941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6C5D4816-8163-B0AF-C3C6-0933E859F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99" y="2002963"/>
            <a:ext cx="5407424" cy="4781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B84DF519-2FDF-4FC5-F32E-C54C95CC7FEC}"/>
                  </a:ext>
                </a:extLst>
              </p:cNvPr>
              <p:cNvSpPr txBox="1"/>
              <p:nvPr/>
            </p:nvSpPr>
            <p:spPr>
              <a:xfrm>
                <a:off x="7587891" y="4934691"/>
                <a:ext cx="781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time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B84DF519-2FDF-4FC5-F32E-C54C95CC7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891" y="4934691"/>
                <a:ext cx="781817" cy="369332"/>
              </a:xfrm>
              <a:prstGeom prst="rect">
                <a:avLst/>
              </a:prstGeom>
              <a:blipFill>
                <a:blip r:embed="rId4"/>
                <a:stretch>
                  <a:fillRect l="-7031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2483925C-A076-2387-1944-C57A874E34C6}"/>
                  </a:ext>
                </a:extLst>
              </p:cNvPr>
              <p:cNvSpPr txBox="1"/>
              <p:nvPr/>
            </p:nvSpPr>
            <p:spPr>
              <a:xfrm>
                <a:off x="2216313" y="2099521"/>
                <a:ext cx="667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2483925C-A076-2387-1944-C57A874E3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13" y="2099521"/>
                <a:ext cx="6678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19B3ED9E-A123-504B-C852-5B90BEC09B02}"/>
              </a:ext>
            </a:extLst>
          </p:cNvPr>
          <p:cNvSpPr txBox="1"/>
          <p:nvPr/>
        </p:nvSpPr>
        <p:spPr>
          <a:xfrm>
            <a:off x="159798" y="5351248"/>
            <a:ext cx="25731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500" dirty="0"/>
              <a:t>Source: </a:t>
            </a:r>
            <a:r>
              <a:rPr lang="nl-BE" sz="1500" dirty="0" err="1"/>
              <a:t>Nonlinear</a:t>
            </a:r>
            <a:r>
              <a:rPr lang="nl-BE" sz="1500" dirty="0"/>
              <a:t> </a:t>
            </a:r>
            <a:r>
              <a:rPr lang="nl-BE" sz="1500" dirty="0" err="1"/>
              <a:t>Ordinary</a:t>
            </a:r>
            <a:r>
              <a:rPr lang="nl-BE" sz="1500" dirty="0"/>
              <a:t> </a:t>
            </a:r>
          </a:p>
          <a:p>
            <a:r>
              <a:rPr lang="nl-BE" sz="1500" dirty="0" err="1"/>
              <a:t>Differential</a:t>
            </a:r>
            <a:r>
              <a:rPr lang="nl-BE" sz="1500" dirty="0"/>
              <a:t> </a:t>
            </a:r>
            <a:r>
              <a:rPr lang="nl-BE" sz="1500" dirty="0" err="1"/>
              <a:t>Equations</a:t>
            </a:r>
            <a:r>
              <a:rPr lang="nl-BE" sz="1500" dirty="0"/>
              <a:t>, </a:t>
            </a:r>
          </a:p>
          <a:p>
            <a:r>
              <a:rPr lang="nl-BE" sz="1500" dirty="0"/>
              <a:t>Peter J. </a:t>
            </a:r>
            <a:r>
              <a:rPr lang="nl-BE" sz="1500" dirty="0" err="1"/>
              <a:t>Olver</a:t>
            </a:r>
            <a:endParaRPr lang="nl-BE" sz="1500" dirty="0"/>
          </a:p>
        </p:txBody>
      </p:sp>
    </p:spTree>
    <p:extLst>
      <p:ext uri="{BB962C8B-B14F-4D97-AF65-F5344CB8AC3E}">
        <p14:creationId xmlns:p14="http://schemas.microsoft.com/office/powerpoint/2010/main" val="830849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Evolution of a population</a:t>
            </a:r>
            <a:endParaRPr lang="nl-NL" sz="3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7BF673-6B28-5478-7B5F-92D6F11C257D}"/>
              </a:ext>
            </a:extLst>
          </p:cNvPr>
          <p:cNvSpPr txBox="1"/>
          <p:nvPr/>
        </p:nvSpPr>
        <p:spPr>
          <a:xfrm>
            <a:off x="576000" y="1289953"/>
            <a:ext cx="8159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(</a:t>
            </a:r>
            <a:r>
              <a:rPr lang="nl-BE" sz="2000" dirty="0" err="1"/>
              <a:t>initial</a:t>
            </a:r>
            <a:r>
              <a:rPr lang="nl-BE" sz="2000" dirty="0"/>
              <a:t>) </a:t>
            </a:r>
            <a:r>
              <a:rPr lang="nl-BE" sz="2000" b="1" dirty="0"/>
              <a:t>population is smaller </a:t>
            </a:r>
            <a:r>
              <a:rPr lang="nl-BE" sz="2000" b="1" dirty="0" err="1"/>
              <a:t>than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carrying</a:t>
            </a:r>
            <a:r>
              <a:rPr lang="nl-BE" sz="2000" b="1" dirty="0"/>
              <a:t> capacity </a:t>
            </a:r>
            <a:r>
              <a:rPr lang="nl-BE" sz="2000" dirty="0"/>
              <a:t>of </a:t>
            </a:r>
            <a:r>
              <a:rPr lang="nl-BE" sz="2000" dirty="0" err="1"/>
              <a:t>the</a:t>
            </a:r>
            <a:r>
              <a:rPr lang="nl-BE" sz="2000" dirty="0"/>
              <a:t> environment, </a:t>
            </a:r>
            <a:r>
              <a:rPr lang="nl-BE" sz="2000" dirty="0" err="1"/>
              <a:t>the</a:t>
            </a:r>
            <a:r>
              <a:rPr lang="nl-BE" sz="2000" dirty="0"/>
              <a:t> population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grow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finally</a:t>
            </a:r>
            <a:r>
              <a:rPr lang="nl-BE" sz="2000" dirty="0"/>
              <a:t> (almost) </a:t>
            </a:r>
            <a:r>
              <a:rPr lang="nl-BE" sz="2000" dirty="0" err="1"/>
              <a:t>reach</a:t>
            </a:r>
            <a:r>
              <a:rPr lang="nl-BE" sz="2000" dirty="0"/>
              <a:t> </a:t>
            </a:r>
            <a:r>
              <a:rPr lang="nl-BE" sz="2000" dirty="0" err="1"/>
              <a:t>this</a:t>
            </a:r>
            <a:r>
              <a:rPr lang="nl-BE" sz="2000" dirty="0"/>
              <a:t> </a:t>
            </a:r>
            <a:r>
              <a:rPr lang="nl-BE" sz="2000" dirty="0" err="1"/>
              <a:t>carrying</a:t>
            </a:r>
            <a:r>
              <a:rPr lang="nl-BE" sz="2000" dirty="0"/>
              <a:t> capacity (but </a:t>
            </a:r>
            <a:r>
              <a:rPr lang="nl-BE" sz="2000" dirty="0" err="1"/>
              <a:t>not</a:t>
            </a:r>
            <a:r>
              <a:rPr lang="nl-BE" sz="2000" dirty="0"/>
              <a:t> </a:t>
            </a:r>
            <a:r>
              <a:rPr lang="nl-BE" sz="2000" dirty="0" err="1"/>
              <a:t>exceed</a:t>
            </a:r>
            <a:r>
              <a:rPr lang="nl-BE" sz="2000" dirty="0"/>
              <a:t> </a:t>
            </a:r>
            <a:r>
              <a:rPr lang="nl-BE" sz="2000" dirty="0" err="1"/>
              <a:t>it</a:t>
            </a:r>
            <a:r>
              <a:rPr lang="nl-BE" sz="2000" dirty="0"/>
              <a:t>).</a:t>
            </a:r>
          </a:p>
          <a:p>
            <a:endParaRPr lang="nl-BE" sz="1300" dirty="0"/>
          </a:p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(</a:t>
            </a:r>
            <a:r>
              <a:rPr lang="nl-BE" sz="2000" dirty="0" err="1"/>
              <a:t>initial</a:t>
            </a:r>
            <a:r>
              <a:rPr lang="nl-BE" sz="2000" dirty="0"/>
              <a:t>) </a:t>
            </a:r>
            <a:r>
              <a:rPr lang="nl-BE" sz="2000" b="1" dirty="0"/>
              <a:t>population is </a:t>
            </a:r>
            <a:r>
              <a:rPr lang="nl-BE" sz="2000" b="1" dirty="0" err="1"/>
              <a:t>larger</a:t>
            </a:r>
            <a:r>
              <a:rPr lang="nl-BE" sz="2000" b="1" dirty="0"/>
              <a:t> </a:t>
            </a:r>
            <a:r>
              <a:rPr lang="nl-BE" sz="2000" b="1" dirty="0" err="1"/>
              <a:t>than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carrying</a:t>
            </a:r>
            <a:r>
              <a:rPr lang="nl-BE" sz="2000" b="1" dirty="0"/>
              <a:t> capacity </a:t>
            </a:r>
            <a:r>
              <a:rPr lang="nl-BE" sz="2000" dirty="0"/>
              <a:t>of </a:t>
            </a:r>
            <a:r>
              <a:rPr lang="nl-BE" sz="2000" dirty="0" err="1"/>
              <a:t>the</a:t>
            </a:r>
            <a:r>
              <a:rPr lang="nl-BE" sz="2000" dirty="0"/>
              <a:t> environment, </a:t>
            </a:r>
            <a:r>
              <a:rPr lang="nl-BE" sz="2000" dirty="0" err="1"/>
              <a:t>the</a:t>
            </a:r>
            <a:r>
              <a:rPr lang="nl-BE" sz="2000" dirty="0"/>
              <a:t> population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decrease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finally</a:t>
            </a:r>
            <a:r>
              <a:rPr lang="nl-BE" sz="2000" dirty="0"/>
              <a:t> (almost) </a:t>
            </a:r>
            <a:r>
              <a:rPr lang="nl-BE" sz="2000" dirty="0" err="1"/>
              <a:t>reach</a:t>
            </a:r>
            <a:r>
              <a:rPr lang="nl-BE" sz="2000" dirty="0"/>
              <a:t> </a:t>
            </a:r>
            <a:r>
              <a:rPr lang="nl-BE" sz="2000" dirty="0" err="1"/>
              <a:t>this</a:t>
            </a:r>
            <a:r>
              <a:rPr lang="nl-BE" sz="2000" dirty="0"/>
              <a:t> </a:t>
            </a:r>
            <a:r>
              <a:rPr lang="nl-BE" sz="2000" dirty="0" err="1"/>
              <a:t>carrying</a:t>
            </a:r>
            <a:r>
              <a:rPr lang="nl-BE" sz="2000" dirty="0"/>
              <a:t> capacity.</a:t>
            </a:r>
          </a:p>
          <a:p>
            <a:endParaRPr lang="nl-BE" sz="2000" dirty="0"/>
          </a:p>
          <a:p>
            <a:endParaRPr lang="nl-BE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C61EB8-72B7-AD8D-7F30-8AC13D4A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0" y="3142696"/>
            <a:ext cx="3284121" cy="2903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554E5E09-35AA-9A8C-1A24-8C25D7565B58}"/>
                  </a:ext>
                </a:extLst>
              </p:cNvPr>
              <p:cNvSpPr txBox="1"/>
              <p:nvPr/>
            </p:nvSpPr>
            <p:spPr>
              <a:xfrm>
                <a:off x="7354566" y="4914690"/>
                <a:ext cx="781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time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554E5E09-35AA-9A8C-1A24-8C25D7565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566" y="4914690"/>
                <a:ext cx="781817" cy="369332"/>
              </a:xfrm>
              <a:prstGeom prst="rect">
                <a:avLst/>
              </a:prstGeom>
              <a:blipFill>
                <a:blip r:embed="rId3"/>
                <a:stretch>
                  <a:fillRect l="-6202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B259916-C2D7-9203-FA43-99414FDE677E}"/>
                  </a:ext>
                </a:extLst>
              </p:cNvPr>
              <p:cNvSpPr txBox="1"/>
              <p:nvPr/>
            </p:nvSpPr>
            <p:spPr>
              <a:xfrm>
                <a:off x="3988002" y="3244334"/>
                <a:ext cx="667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B259916-C2D7-9203-FA43-99414FDE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002" y="3244334"/>
                <a:ext cx="66781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88FA0643-DE34-0375-4BCD-191793CD2F81}"/>
              </a:ext>
            </a:extLst>
          </p:cNvPr>
          <p:cNvSpPr txBox="1"/>
          <p:nvPr/>
        </p:nvSpPr>
        <p:spPr>
          <a:xfrm>
            <a:off x="533732" y="3808005"/>
            <a:ext cx="3719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/>
              <a:t>(</a:t>
            </a:r>
            <a:r>
              <a:rPr lang="nl-BE" sz="2000" dirty="0" err="1"/>
              <a:t>assuming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net </a:t>
            </a:r>
            <a:r>
              <a:rPr lang="nl-BE" sz="2000" dirty="0" err="1"/>
              <a:t>birth</a:t>
            </a:r>
            <a:r>
              <a:rPr lang="nl-BE" sz="2000" dirty="0"/>
              <a:t> </a:t>
            </a:r>
            <a:r>
              <a:rPr lang="nl-BE" sz="2000" dirty="0" err="1"/>
              <a:t>rate</a:t>
            </a:r>
            <a:r>
              <a:rPr lang="nl-BE" sz="2000" dirty="0"/>
              <a:t> is </a:t>
            </a:r>
          </a:p>
          <a:p>
            <a:r>
              <a:rPr lang="nl-BE" sz="2000" dirty="0" err="1"/>
              <a:t>positive</a:t>
            </a:r>
            <a:r>
              <a:rPr lang="nl-BE" sz="2000" dirty="0"/>
              <a:t> in </a:t>
            </a:r>
            <a:r>
              <a:rPr lang="nl-BE" sz="2000" dirty="0" err="1"/>
              <a:t>abscence</a:t>
            </a:r>
            <a:r>
              <a:rPr lang="nl-BE" sz="2000" dirty="0"/>
              <a:t> of </a:t>
            </a:r>
            <a:r>
              <a:rPr lang="nl-BE" sz="2000" dirty="0" err="1"/>
              <a:t>limiting</a:t>
            </a:r>
            <a:r>
              <a:rPr lang="nl-BE" sz="2000" dirty="0"/>
              <a:t> </a:t>
            </a:r>
          </a:p>
          <a:p>
            <a:r>
              <a:rPr lang="nl-BE" sz="2000" dirty="0"/>
              <a:t>factors)</a:t>
            </a:r>
          </a:p>
        </p:txBody>
      </p:sp>
    </p:spTree>
    <p:extLst>
      <p:ext uri="{BB962C8B-B14F-4D97-AF65-F5344CB8AC3E}">
        <p14:creationId xmlns:p14="http://schemas.microsoft.com/office/powerpoint/2010/main" val="3620534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Linear</a:t>
            </a:r>
            <a:r>
              <a:rPr lang="nl-BE" dirty="0"/>
              <a:t> time-invariant systems</a:t>
            </a:r>
          </a:p>
          <a:p>
            <a:pPr marL="0" indent="0">
              <a:buNone/>
            </a:pPr>
            <a:r>
              <a:rPr lang="nl-BE" dirty="0"/>
              <a:t>Non-</a:t>
            </a:r>
            <a:r>
              <a:rPr lang="nl-BE" dirty="0" err="1"/>
              <a:t>linear</a:t>
            </a:r>
            <a:r>
              <a:rPr lang="nl-BE" dirty="0"/>
              <a:t> systems</a:t>
            </a:r>
          </a:p>
          <a:p>
            <a:pPr marL="0" indent="0">
              <a:buNone/>
            </a:pPr>
            <a:r>
              <a:rPr lang="nl-BE" dirty="0"/>
              <a:t>Evolution of a population</a:t>
            </a:r>
          </a:p>
          <a:p>
            <a:pPr marL="0" indent="0">
              <a:buNone/>
            </a:pPr>
            <a:r>
              <a:rPr lang="nl-BE" b="1" dirty="0" err="1"/>
              <a:t>Numerical</a:t>
            </a:r>
            <a:r>
              <a:rPr lang="nl-BE" b="1" dirty="0"/>
              <a:t> solution</a:t>
            </a:r>
          </a:p>
          <a:p>
            <a:pPr marL="0" indent="0">
              <a:buNone/>
            </a:pPr>
            <a:r>
              <a:rPr lang="nl-BE" dirty="0" err="1"/>
              <a:t>Conclusion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Numerical</a:t>
            </a:r>
            <a:r>
              <a:rPr lang="nl-BE" sz="3200" dirty="0"/>
              <a:t> solution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512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In </a:t>
                </a:r>
                <a:r>
                  <a:rPr lang="nl-BE" sz="2000" dirty="0" err="1"/>
                  <a:t>general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finding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solution of a non-</a:t>
                </a:r>
                <a:r>
                  <a:rPr lang="nl-BE" sz="2000" dirty="0" err="1"/>
                  <a:t>linear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in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analytical</a:t>
                </a:r>
                <a:r>
                  <a:rPr lang="nl-BE" sz="2000" dirty="0"/>
                  <a:t> way is hard or even </a:t>
                </a:r>
                <a:r>
                  <a:rPr lang="nl-BE" sz="2000" dirty="0" err="1"/>
                  <a:t>impossible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b="1" dirty="0" err="1"/>
                  <a:t>Approximating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non-</a:t>
                </a:r>
                <a:r>
                  <a:rPr lang="nl-BE" sz="2000" b="1" dirty="0" err="1"/>
                  <a:t>linear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differential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by</a:t>
                </a:r>
                <a:r>
                  <a:rPr lang="nl-BE" sz="2000" b="1" dirty="0"/>
                  <a:t> a </a:t>
                </a:r>
                <a:r>
                  <a:rPr lang="nl-BE" sz="2000" b="1" dirty="0" err="1"/>
                  <a:t>difference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</a:t>
                </a:r>
                <a:r>
                  <a:rPr lang="nl-BE" sz="2000" b="1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calculating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solutions</a:t>
                </a:r>
                <a:r>
                  <a:rPr lang="nl-BE" sz="2000" dirty="0"/>
                  <a:t> in a </a:t>
                </a:r>
                <a:r>
                  <a:rPr lang="nl-BE" sz="2000" b="1" dirty="0" err="1"/>
                  <a:t>numerical</a:t>
                </a:r>
                <a:r>
                  <a:rPr lang="nl-BE" sz="2000" b="1" dirty="0"/>
                  <a:t> way</a:t>
                </a:r>
                <a:r>
                  <a:rPr lang="nl-BE" sz="2000" dirty="0"/>
                  <a:t> is often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only</a:t>
                </a:r>
                <a:r>
                  <a:rPr lang="nl-BE" sz="2000" dirty="0"/>
                  <a:t> (or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best) option.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We </a:t>
                </a:r>
                <a:r>
                  <a:rPr lang="nl-BE" sz="2000" dirty="0" err="1"/>
                  <a:t>already</a:t>
                </a:r>
                <a:r>
                  <a:rPr lang="nl-BE" sz="2000" dirty="0"/>
                  <a:t> calculated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solutions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for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non-</a:t>
                </a:r>
                <a:r>
                  <a:rPr lang="nl-BE" sz="2000" dirty="0" err="1"/>
                  <a:t>linear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/>
                  <a:t>in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analytical</a:t>
                </a:r>
                <a:r>
                  <a:rPr lang="nl-BE" sz="2000" dirty="0"/>
                  <a:t> way.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considering</a:t>
                </a:r>
                <a:r>
                  <a:rPr lang="nl-BE" sz="2000" dirty="0"/>
                  <a:t> discrete </a:t>
                </a:r>
                <a:r>
                  <a:rPr lang="nl-BE" sz="2000" dirty="0" err="1"/>
                  <a:t>times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BE" sz="2000" dirty="0"/>
                  <a:t>, </a:t>
                </a:r>
                <a:r>
                  <a:rPr lang="nl-BE" sz="2000" dirty="0" err="1"/>
                  <a:t>one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obtains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difference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(time step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)</a:t>
                </a:r>
              </a:p>
              <a:p>
                <a:endParaRPr lang="nl-BE" sz="1300" dirty="0"/>
              </a:p>
              <a:p>
                <a:pPr algn="ctr"/>
                <a:r>
                  <a:rPr lang="nl-BE" sz="20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nl-BE" sz="2000" dirty="0"/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5121530"/>
              </a:xfrm>
              <a:prstGeom prst="rect">
                <a:avLst/>
              </a:prstGeom>
              <a:blipFill>
                <a:blip r:embed="rId2"/>
                <a:stretch>
                  <a:fillRect l="-740" t="-4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341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Numerical</a:t>
            </a:r>
            <a:r>
              <a:rPr lang="nl-BE" sz="3200" dirty="0"/>
              <a:t> solution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3198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b="1" dirty="0" err="1"/>
                  <a:t>difference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</a:t>
                </a:r>
                <a:endParaRPr lang="nl-BE" sz="2000" b="1" dirty="0"/>
              </a:p>
              <a:p>
                <a:endParaRPr lang="nl-BE" sz="1300" dirty="0"/>
              </a:p>
              <a:p>
                <a:pPr algn="ctr"/>
                <a:r>
                  <a:rPr lang="nl-BE" sz="20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rewritten</a:t>
                </a:r>
                <a:r>
                  <a:rPr lang="nl-BE" sz="2000" dirty="0"/>
                  <a:t> as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/>
                  <a:t>Using e.g. MATLAB,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conditions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evolution of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["/>
                        <m:endChr m:val="]"/>
                        <m:ctrlPr>
                          <a:rPr lang="nl-BE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nl-BE" sz="2000" b="1" dirty="0"/>
                  <a:t> </a:t>
                </a:r>
                <a:r>
                  <a:rPr lang="nl-BE" sz="2000" b="1" dirty="0" err="1"/>
                  <a:t>can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be</a:t>
                </a:r>
                <a:r>
                  <a:rPr lang="nl-BE" sz="2000" b="1" dirty="0"/>
                  <a:t> calculated </a:t>
                </a:r>
                <a:r>
                  <a:rPr lang="nl-BE" sz="2000" b="1" dirty="0" err="1"/>
                  <a:t>and</a:t>
                </a:r>
                <a:r>
                  <a:rPr lang="nl-BE" sz="2000" b="1" dirty="0"/>
                  <a:t> visualised.</a:t>
                </a:r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3198376"/>
              </a:xfrm>
              <a:prstGeom prst="rect">
                <a:avLst/>
              </a:prstGeom>
              <a:blipFill>
                <a:blip r:embed="rId2"/>
                <a:stretch>
                  <a:fillRect l="-740" t="-76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CA076B25-4EEE-BCB9-7B3B-D8E7C0235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95" y="4024061"/>
            <a:ext cx="2156021" cy="19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15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Numerical</a:t>
            </a:r>
            <a:r>
              <a:rPr lang="nl-BE" sz="3200" dirty="0"/>
              <a:t> solution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The </a:t>
            </a:r>
            <a:r>
              <a:rPr lang="nl-BE" sz="2000" dirty="0" err="1"/>
              <a:t>numerical</a:t>
            </a:r>
            <a:r>
              <a:rPr lang="nl-BE" sz="2000" dirty="0"/>
              <a:t> solution (of course) </a:t>
            </a:r>
            <a:r>
              <a:rPr lang="nl-BE" sz="2000" dirty="0" err="1"/>
              <a:t>corresponds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result</a:t>
            </a:r>
            <a:r>
              <a:rPr lang="nl-BE" sz="2000" dirty="0"/>
              <a:t> </a:t>
            </a:r>
            <a:r>
              <a:rPr lang="nl-BE" sz="2000" dirty="0" err="1"/>
              <a:t>obtained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analytical</a:t>
            </a:r>
            <a:r>
              <a:rPr lang="nl-BE" sz="2000" dirty="0"/>
              <a:t> </a:t>
            </a:r>
            <a:r>
              <a:rPr lang="nl-BE" sz="2000" dirty="0" err="1"/>
              <a:t>calculations</a:t>
            </a:r>
            <a:r>
              <a:rPr lang="nl-BE" sz="2000" dirty="0"/>
              <a:t>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781755-A620-D941-C038-565473D20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2098878"/>
            <a:ext cx="8105312" cy="3951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52027DAA-F08E-A31C-CE2D-B9C071FFC311}"/>
                  </a:ext>
                </a:extLst>
              </p:cNvPr>
              <p:cNvSpPr txBox="1"/>
              <p:nvPr/>
            </p:nvSpPr>
            <p:spPr>
              <a:xfrm>
                <a:off x="1020933" y="2236841"/>
                <a:ext cx="677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52027DAA-F08E-A31C-CE2D-B9C071F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33" y="2236841"/>
                <a:ext cx="6778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541B26EF-CE9C-E485-D83A-6EBC39237A77}"/>
              </a:ext>
            </a:extLst>
          </p:cNvPr>
          <p:cNvSpPr txBox="1"/>
          <p:nvPr/>
        </p:nvSpPr>
        <p:spPr>
          <a:xfrm>
            <a:off x="8096435" y="568976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time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04D6BD8F-8537-0577-620C-177645968E11}"/>
              </a:ext>
            </a:extLst>
          </p:cNvPr>
          <p:cNvCxnSpPr/>
          <p:nvPr/>
        </p:nvCxnSpPr>
        <p:spPr>
          <a:xfrm flipH="1">
            <a:off x="2104008" y="2920753"/>
            <a:ext cx="2182242" cy="1065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D07A8F8A-3CC0-AA49-E7B5-3BEAB2CA68CF}"/>
              </a:ext>
            </a:extLst>
          </p:cNvPr>
          <p:cNvSpPr txBox="1"/>
          <p:nvPr/>
        </p:nvSpPr>
        <p:spPr>
          <a:xfrm>
            <a:off x="3570026" y="2459901"/>
            <a:ext cx="455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>
                <a:solidFill>
                  <a:srgbClr val="C00000"/>
                </a:solidFill>
              </a:rPr>
              <a:t>Relative</a:t>
            </a:r>
            <a:r>
              <a:rPr lang="nl-BE" sz="2000" dirty="0">
                <a:solidFill>
                  <a:srgbClr val="C00000"/>
                </a:solidFill>
              </a:rPr>
              <a:t> </a:t>
            </a:r>
            <a:r>
              <a:rPr lang="nl-BE" sz="2000" dirty="0" err="1">
                <a:solidFill>
                  <a:srgbClr val="C00000"/>
                </a:solidFill>
              </a:rPr>
              <a:t>value</a:t>
            </a:r>
            <a:r>
              <a:rPr lang="nl-BE" sz="2000" dirty="0">
                <a:solidFill>
                  <a:srgbClr val="C00000"/>
                </a:solidFill>
              </a:rPr>
              <a:t> of </a:t>
            </a:r>
            <a:r>
              <a:rPr lang="nl-BE" sz="2000" dirty="0" err="1">
                <a:solidFill>
                  <a:srgbClr val="C00000"/>
                </a:solidFill>
              </a:rPr>
              <a:t>the</a:t>
            </a:r>
            <a:r>
              <a:rPr lang="nl-BE" sz="2000" dirty="0">
                <a:solidFill>
                  <a:srgbClr val="C00000"/>
                </a:solidFill>
              </a:rPr>
              <a:t> </a:t>
            </a:r>
            <a:r>
              <a:rPr lang="nl-BE" sz="2000" dirty="0" err="1">
                <a:solidFill>
                  <a:srgbClr val="C00000"/>
                </a:solidFill>
              </a:rPr>
              <a:t>carrying</a:t>
            </a:r>
            <a:r>
              <a:rPr lang="nl-BE" sz="2000" dirty="0">
                <a:solidFill>
                  <a:srgbClr val="C00000"/>
                </a:solidFill>
              </a:rPr>
              <a:t> capacity.</a:t>
            </a:r>
          </a:p>
        </p:txBody>
      </p:sp>
    </p:spTree>
    <p:extLst>
      <p:ext uri="{BB962C8B-B14F-4D97-AF65-F5344CB8AC3E}">
        <p14:creationId xmlns:p14="http://schemas.microsoft.com/office/powerpoint/2010/main" val="148542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Linear</a:t>
            </a:r>
            <a:r>
              <a:rPr lang="nl-BE" sz="3200" dirty="0"/>
              <a:t> time-invariant systems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A spring-</a:t>
            </a:r>
            <a:r>
              <a:rPr lang="nl-BE" sz="2000" dirty="0" err="1"/>
              <a:t>mass</a:t>
            </a:r>
            <a:r>
              <a:rPr lang="nl-BE" sz="2000" dirty="0"/>
              <a:t>-damper system is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example</a:t>
            </a:r>
            <a:r>
              <a:rPr lang="nl-BE" sz="2000" dirty="0"/>
              <a:t> of a </a:t>
            </a:r>
            <a:r>
              <a:rPr lang="nl-BE" sz="2000" dirty="0" err="1"/>
              <a:t>linear</a:t>
            </a:r>
            <a:r>
              <a:rPr lang="nl-BE" sz="2000" dirty="0"/>
              <a:t> time-invariant system (</a:t>
            </a:r>
            <a:r>
              <a:rPr lang="nl-BE" sz="2000" b="1" dirty="0"/>
              <a:t>LTI system</a:t>
            </a:r>
            <a:r>
              <a:rPr lang="nl-BE" sz="2000" dirty="0"/>
              <a:t>).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E28FF3-846A-ED17-E789-80642C650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79" y="2036592"/>
            <a:ext cx="5286375" cy="3038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00434F6-8EBC-09B0-2E17-C9676E214F0B}"/>
                  </a:ext>
                </a:extLst>
              </p:cNvPr>
              <p:cNvSpPr txBox="1"/>
              <p:nvPr/>
            </p:nvSpPr>
            <p:spPr>
              <a:xfrm>
                <a:off x="208567" y="2064146"/>
                <a:ext cx="4485523" cy="264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A force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applied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endParaRPr lang="nl-BE" sz="2000" dirty="0"/>
              </a:p>
              <a:p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implying</a:t>
                </a:r>
                <a:r>
                  <a:rPr lang="nl-BE" sz="2000" dirty="0"/>
                  <a:t> a</a:t>
                </a:r>
              </a:p>
              <a:p>
                <a:r>
                  <a:rPr lang="nl-BE" sz="2000" dirty="0"/>
                  <a:t>displacement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A spring has a spring constant</a:t>
                </a:r>
              </a:p>
              <a:p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notice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viscous</a:t>
                </a:r>
                <a:r>
                  <a:rPr lang="nl-BE" sz="2000" dirty="0"/>
                  <a:t> friction</a:t>
                </a:r>
              </a:p>
              <a:p>
                <a:r>
                  <a:rPr lang="nl-BE" sz="2000" dirty="0" err="1"/>
                  <a:t>coefficient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Based</a:t>
                </a:r>
                <a:r>
                  <a:rPr lang="nl-BE" sz="2000" dirty="0"/>
                  <a:t> on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second </a:t>
                </a:r>
                <a:r>
                  <a:rPr lang="nl-BE" sz="2000" b="1" dirty="0" err="1"/>
                  <a:t>law</a:t>
                </a:r>
                <a:r>
                  <a:rPr lang="nl-BE" sz="2000" b="1" dirty="0"/>
                  <a:t> of Newton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00434F6-8EBC-09B0-2E17-C9676E214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7" y="2064146"/>
                <a:ext cx="4485523" cy="2646878"/>
              </a:xfrm>
              <a:prstGeom prst="rect">
                <a:avLst/>
              </a:prstGeom>
              <a:blipFill>
                <a:blip r:embed="rId3"/>
                <a:stretch>
                  <a:fillRect l="-1359" t="-1152" r="-679" b="-345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B728B45D-9AF1-F031-7CDC-0BD0D682E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61" y="4879343"/>
            <a:ext cx="3946500" cy="8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6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Numerical</a:t>
            </a:r>
            <a:r>
              <a:rPr lang="nl-BE" sz="3200" dirty="0"/>
              <a:t> solution</a:t>
            </a:r>
            <a:endParaRPr lang="nl-NL" sz="3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7BF673-6B28-5478-7B5F-92D6F11C257D}"/>
              </a:ext>
            </a:extLst>
          </p:cNvPr>
          <p:cNvSpPr txBox="1"/>
          <p:nvPr/>
        </p:nvSpPr>
        <p:spPr>
          <a:xfrm>
            <a:off x="576000" y="1289953"/>
            <a:ext cx="8159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(</a:t>
            </a:r>
            <a:r>
              <a:rPr lang="nl-BE" sz="2000" dirty="0" err="1"/>
              <a:t>initial</a:t>
            </a:r>
            <a:r>
              <a:rPr lang="nl-BE" sz="2000" dirty="0"/>
              <a:t>) </a:t>
            </a:r>
            <a:r>
              <a:rPr lang="nl-BE" sz="2000" b="1" dirty="0"/>
              <a:t>population is smaller </a:t>
            </a:r>
            <a:r>
              <a:rPr lang="nl-BE" sz="2000" b="1" dirty="0" err="1"/>
              <a:t>than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carrying</a:t>
            </a:r>
            <a:r>
              <a:rPr lang="nl-BE" sz="2000" b="1" dirty="0"/>
              <a:t> capacity </a:t>
            </a:r>
            <a:r>
              <a:rPr lang="nl-BE" sz="2000" dirty="0"/>
              <a:t>of </a:t>
            </a:r>
            <a:r>
              <a:rPr lang="nl-BE" sz="2000" dirty="0" err="1"/>
              <a:t>the</a:t>
            </a:r>
            <a:r>
              <a:rPr lang="nl-BE" sz="2000" dirty="0"/>
              <a:t> environment, </a:t>
            </a:r>
            <a:r>
              <a:rPr lang="nl-BE" sz="2000" dirty="0" err="1"/>
              <a:t>the</a:t>
            </a:r>
            <a:r>
              <a:rPr lang="nl-BE" sz="2000" dirty="0"/>
              <a:t> population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grow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finally</a:t>
            </a:r>
            <a:r>
              <a:rPr lang="nl-BE" sz="2000" dirty="0"/>
              <a:t> (almost) </a:t>
            </a:r>
            <a:r>
              <a:rPr lang="nl-BE" sz="2000" dirty="0" err="1"/>
              <a:t>reach</a:t>
            </a:r>
            <a:r>
              <a:rPr lang="nl-BE" sz="2000" dirty="0"/>
              <a:t> </a:t>
            </a:r>
            <a:r>
              <a:rPr lang="nl-BE" sz="2000" dirty="0" err="1"/>
              <a:t>this</a:t>
            </a:r>
            <a:r>
              <a:rPr lang="nl-BE" sz="2000" dirty="0"/>
              <a:t> </a:t>
            </a:r>
            <a:r>
              <a:rPr lang="nl-BE" sz="2000" dirty="0" err="1"/>
              <a:t>carrying</a:t>
            </a:r>
            <a:r>
              <a:rPr lang="nl-BE" sz="2000" dirty="0"/>
              <a:t> capacity (but </a:t>
            </a:r>
            <a:r>
              <a:rPr lang="nl-BE" sz="2000" dirty="0" err="1"/>
              <a:t>not</a:t>
            </a:r>
            <a:r>
              <a:rPr lang="nl-BE" sz="2000" dirty="0"/>
              <a:t> </a:t>
            </a:r>
            <a:r>
              <a:rPr lang="nl-BE" sz="2000" dirty="0" err="1"/>
              <a:t>exceed</a:t>
            </a:r>
            <a:r>
              <a:rPr lang="nl-BE" sz="2000" dirty="0"/>
              <a:t> </a:t>
            </a:r>
            <a:r>
              <a:rPr lang="nl-BE" sz="2000" dirty="0" err="1"/>
              <a:t>it</a:t>
            </a:r>
            <a:r>
              <a:rPr lang="nl-BE" sz="2000" dirty="0"/>
              <a:t>).</a:t>
            </a:r>
          </a:p>
          <a:p>
            <a:endParaRPr lang="nl-BE" sz="1300" dirty="0"/>
          </a:p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(</a:t>
            </a:r>
            <a:r>
              <a:rPr lang="nl-BE" sz="2000" dirty="0" err="1"/>
              <a:t>initial</a:t>
            </a:r>
            <a:r>
              <a:rPr lang="nl-BE" sz="2000" dirty="0"/>
              <a:t>) </a:t>
            </a:r>
            <a:r>
              <a:rPr lang="nl-BE" sz="2000" b="1" dirty="0"/>
              <a:t>population is </a:t>
            </a:r>
            <a:r>
              <a:rPr lang="nl-BE" sz="2000" b="1" dirty="0" err="1"/>
              <a:t>larger</a:t>
            </a:r>
            <a:r>
              <a:rPr lang="nl-BE" sz="2000" b="1" dirty="0"/>
              <a:t> </a:t>
            </a:r>
            <a:r>
              <a:rPr lang="nl-BE" sz="2000" b="1" dirty="0" err="1"/>
              <a:t>than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carrying</a:t>
            </a:r>
            <a:r>
              <a:rPr lang="nl-BE" sz="2000" b="1" dirty="0"/>
              <a:t> capacity </a:t>
            </a:r>
            <a:r>
              <a:rPr lang="nl-BE" sz="2000" dirty="0"/>
              <a:t>of </a:t>
            </a:r>
            <a:r>
              <a:rPr lang="nl-BE" sz="2000" dirty="0" err="1"/>
              <a:t>the</a:t>
            </a:r>
            <a:r>
              <a:rPr lang="nl-BE" sz="2000" dirty="0"/>
              <a:t> environment, </a:t>
            </a:r>
            <a:r>
              <a:rPr lang="nl-BE" sz="2000" dirty="0" err="1"/>
              <a:t>the</a:t>
            </a:r>
            <a:r>
              <a:rPr lang="nl-BE" sz="2000" dirty="0"/>
              <a:t> population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decrease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finally</a:t>
            </a:r>
            <a:r>
              <a:rPr lang="nl-BE" sz="2000" dirty="0"/>
              <a:t> (almost) </a:t>
            </a:r>
            <a:r>
              <a:rPr lang="nl-BE" sz="2000" dirty="0" err="1"/>
              <a:t>reach</a:t>
            </a:r>
            <a:r>
              <a:rPr lang="nl-BE" sz="2000" dirty="0"/>
              <a:t> </a:t>
            </a:r>
            <a:r>
              <a:rPr lang="nl-BE" sz="2000" dirty="0" err="1"/>
              <a:t>this</a:t>
            </a:r>
            <a:r>
              <a:rPr lang="nl-BE" sz="2000" dirty="0"/>
              <a:t> </a:t>
            </a:r>
            <a:r>
              <a:rPr lang="nl-BE" sz="2000" dirty="0" err="1"/>
              <a:t>carrying</a:t>
            </a:r>
            <a:r>
              <a:rPr lang="nl-BE" sz="2000" dirty="0"/>
              <a:t> capacity.</a:t>
            </a:r>
          </a:p>
          <a:p>
            <a:endParaRPr lang="nl-BE" sz="2000" dirty="0"/>
          </a:p>
          <a:p>
            <a:endParaRPr lang="nl-BE" sz="20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FA0643-DE34-0375-4BCD-191793CD2F81}"/>
              </a:ext>
            </a:extLst>
          </p:cNvPr>
          <p:cNvSpPr txBox="1"/>
          <p:nvPr/>
        </p:nvSpPr>
        <p:spPr>
          <a:xfrm>
            <a:off x="71022" y="3614072"/>
            <a:ext cx="3300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/>
              <a:t>(</a:t>
            </a:r>
            <a:r>
              <a:rPr lang="nl-BE" sz="2000" dirty="0" err="1"/>
              <a:t>assuming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net </a:t>
            </a:r>
            <a:r>
              <a:rPr lang="nl-BE" sz="2000" dirty="0" err="1"/>
              <a:t>birth</a:t>
            </a:r>
            <a:r>
              <a:rPr lang="nl-BE" sz="2000" dirty="0"/>
              <a:t> </a:t>
            </a:r>
            <a:r>
              <a:rPr lang="nl-BE" sz="2000" dirty="0" err="1"/>
              <a:t>rate</a:t>
            </a:r>
            <a:endParaRPr lang="nl-BE" sz="2000" dirty="0"/>
          </a:p>
          <a:p>
            <a:r>
              <a:rPr lang="nl-BE" sz="2000" dirty="0"/>
              <a:t>is </a:t>
            </a:r>
            <a:r>
              <a:rPr lang="nl-BE" sz="2000" dirty="0" err="1"/>
              <a:t>positive</a:t>
            </a:r>
            <a:r>
              <a:rPr lang="nl-BE" sz="2000" dirty="0"/>
              <a:t> in </a:t>
            </a:r>
            <a:r>
              <a:rPr lang="nl-BE" sz="2000" dirty="0" err="1"/>
              <a:t>abscence</a:t>
            </a:r>
            <a:r>
              <a:rPr lang="nl-BE" sz="2000" dirty="0"/>
              <a:t> of </a:t>
            </a:r>
          </a:p>
          <a:p>
            <a:r>
              <a:rPr lang="nl-BE" sz="2000" dirty="0" err="1"/>
              <a:t>limiting</a:t>
            </a:r>
            <a:r>
              <a:rPr lang="nl-BE" sz="2000" dirty="0"/>
              <a:t> factors)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C443EB-3F31-0A2D-B3C8-F215116A8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33" y="3495845"/>
            <a:ext cx="5388745" cy="262701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D0639FC-050D-BAA7-7A78-0DB471D51140}"/>
              </a:ext>
            </a:extLst>
          </p:cNvPr>
          <p:cNvSpPr txBox="1"/>
          <p:nvPr/>
        </p:nvSpPr>
        <p:spPr>
          <a:xfrm>
            <a:off x="8191497" y="58406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BB48F5C9-0C61-EB75-1175-7E79EA09C771}"/>
                  </a:ext>
                </a:extLst>
              </p:cNvPr>
              <p:cNvSpPr txBox="1"/>
              <p:nvPr/>
            </p:nvSpPr>
            <p:spPr>
              <a:xfrm>
                <a:off x="3608437" y="3495845"/>
                <a:ext cx="677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BB48F5C9-0C61-EB75-1175-7E79EA09C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437" y="3495845"/>
                <a:ext cx="6778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968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Linear</a:t>
            </a:r>
            <a:r>
              <a:rPr lang="nl-BE" dirty="0"/>
              <a:t> time-invariant systems</a:t>
            </a:r>
          </a:p>
          <a:p>
            <a:pPr marL="0" indent="0">
              <a:buNone/>
            </a:pPr>
            <a:r>
              <a:rPr lang="nl-BE" dirty="0"/>
              <a:t>Non-</a:t>
            </a:r>
            <a:r>
              <a:rPr lang="nl-BE" dirty="0" err="1"/>
              <a:t>linear</a:t>
            </a:r>
            <a:r>
              <a:rPr lang="nl-BE" dirty="0"/>
              <a:t> systems</a:t>
            </a:r>
          </a:p>
          <a:p>
            <a:pPr marL="0" indent="0">
              <a:buNone/>
            </a:pPr>
            <a:r>
              <a:rPr lang="nl-BE" dirty="0"/>
              <a:t>Evolution of a population</a:t>
            </a:r>
          </a:p>
          <a:p>
            <a:pPr marL="0" indent="0">
              <a:buNone/>
            </a:pPr>
            <a:r>
              <a:rPr lang="nl-BE" dirty="0" err="1"/>
              <a:t>Numerical</a:t>
            </a:r>
            <a:r>
              <a:rPr lang="nl-BE" dirty="0"/>
              <a:t> solution</a:t>
            </a:r>
          </a:p>
          <a:p>
            <a:pPr marL="0" indent="0">
              <a:buNone/>
            </a:pPr>
            <a:r>
              <a:rPr lang="nl-BE" b="1" dirty="0" err="1"/>
              <a:t>Conclusion</a:t>
            </a:r>
            <a:endParaRPr lang="nl-BE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5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Conclusion</a:t>
            </a:r>
            <a:endParaRPr lang="nl-NL" sz="3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7BF673-6B28-5478-7B5F-92D6F11C257D}"/>
              </a:ext>
            </a:extLst>
          </p:cNvPr>
          <p:cNvSpPr txBox="1"/>
          <p:nvPr/>
        </p:nvSpPr>
        <p:spPr>
          <a:xfrm>
            <a:off x="576000" y="1289953"/>
            <a:ext cx="815962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Inspired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e-books </a:t>
            </a:r>
            <a:r>
              <a:rPr lang="nl-BE" sz="2000" dirty="0" err="1"/>
              <a:t>developed</a:t>
            </a:r>
            <a:r>
              <a:rPr lang="nl-BE" sz="2000" dirty="0"/>
              <a:t> </a:t>
            </a:r>
            <a:r>
              <a:rPr lang="nl-BE" sz="2000" dirty="0" err="1"/>
              <a:t>during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realisation</a:t>
            </a:r>
            <a:r>
              <a:rPr lang="nl-BE" sz="2000" dirty="0"/>
              <a:t> of </a:t>
            </a:r>
            <a:r>
              <a:rPr lang="nl-BE" sz="2000" dirty="0" err="1"/>
              <a:t>our</a:t>
            </a:r>
            <a:r>
              <a:rPr lang="nl-BE" sz="2000" dirty="0"/>
              <a:t> Erasmus+ project “</a:t>
            </a:r>
            <a:r>
              <a:rPr lang="nl-BE" sz="2000" b="1" dirty="0"/>
              <a:t>Development of </a:t>
            </a:r>
            <a:r>
              <a:rPr lang="nl-BE" sz="2000" b="1" dirty="0" err="1"/>
              <a:t>practically-oriented</a:t>
            </a:r>
            <a:r>
              <a:rPr lang="nl-BE" sz="2000" b="1" dirty="0"/>
              <a:t> student-</a:t>
            </a:r>
            <a:r>
              <a:rPr lang="nl-BE" sz="2000" b="1" dirty="0" err="1"/>
              <a:t>centred</a:t>
            </a:r>
            <a:r>
              <a:rPr lang="nl-BE" sz="2000" b="1" dirty="0"/>
              <a:t> </a:t>
            </a:r>
            <a:r>
              <a:rPr lang="nl-BE" sz="2000" b="1" dirty="0" err="1"/>
              <a:t>education</a:t>
            </a:r>
            <a:r>
              <a:rPr lang="nl-BE" sz="2000" b="1" dirty="0"/>
              <a:t> in </a:t>
            </a:r>
            <a:r>
              <a:rPr lang="nl-BE" sz="2000" b="1" dirty="0" err="1"/>
              <a:t>the</a:t>
            </a:r>
            <a:r>
              <a:rPr lang="nl-BE" sz="2000" b="1" dirty="0"/>
              <a:t> field of </a:t>
            </a:r>
            <a:r>
              <a:rPr lang="nl-BE" sz="2000" b="1" dirty="0" err="1"/>
              <a:t>modelling</a:t>
            </a:r>
            <a:r>
              <a:rPr lang="nl-BE" sz="2000" b="1" dirty="0"/>
              <a:t> of Cyber-Physical Systems</a:t>
            </a:r>
            <a:r>
              <a:rPr lang="nl-BE" sz="2000" dirty="0"/>
              <a:t>”, we </a:t>
            </a:r>
            <a:r>
              <a:rPr lang="nl-BE" sz="2000" dirty="0" err="1"/>
              <a:t>considered</a:t>
            </a:r>
            <a:r>
              <a:rPr lang="nl-BE" sz="2000" dirty="0"/>
              <a:t>: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importance</a:t>
            </a:r>
            <a:r>
              <a:rPr lang="nl-BE" sz="2000" dirty="0"/>
              <a:t> of </a:t>
            </a:r>
            <a:r>
              <a:rPr lang="nl-BE" sz="2000" dirty="0" err="1"/>
              <a:t>mathematical</a:t>
            </a:r>
            <a:r>
              <a:rPr lang="nl-BE" sz="2000" dirty="0"/>
              <a:t> </a:t>
            </a:r>
            <a:r>
              <a:rPr lang="nl-BE" sz="2000" dirty="0" err="1"/>
              <a:t>modelling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different types of </a:t>
            </a:r>
            <a:r>
              <a:rPr lang="nl-BE" sz="2000" dirty="0" err="1"/>
              <a:t>models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importance</a:t>
            </a:r>
            <a:r>
              <a:rPr lang="nl-BE" sz="2000" dirty="0"/>
              <a:t> of </a:t>
            </a:r>
            <a:r>
              <a:rPr lang="nl-BE" sz="2000" dirty="0" err="1"/>
              <a:t>ordinary</a:t>
            </a:r>
            <a:r>
              <a:rPr lang="nl-BE" sz="2000" dirty="0"/>
              <a:t>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difference</a:t>
            </a:r>
            <a:r>
              <a:rPr lang="nl-BE" sz="2000" dirty="0"/>
              <a:t> </a:t>
            </a:r>
            <a:r>
              <a:rPr lang="nl-BE" sz="2000" dirty="0" err="1"/>
              <a:t>equations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methods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solve</a:t>
            </a:r>
            <a:r>
              <a:rPr lang="nl-BE" sz="2000" dirty="0"/>
              <a:t> </a:t>
            </a:r>
            <a:r>
              <a:rPr lang="nl-BE" sz="2000" dirty="0" err="1"/>
              <a:t>linear</a:t>
            </a:r>
            <a:r>
              <a:rPr lang="nl-BE" sz="2000" dirty="0"/>
              <a:t> time-invariant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equations</a:t>
            </a:r>
            <a:r>
              <a:rPr lang="nl-BE" sz="2000" dirty="0"/>
              <a:t> in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analytical</a:t>
            </a:r>
            <a:r>
              <a:rPr lang="nl-BE" sz="2000" dirty="0"/>
              <a:t> way,</a:t>
            </a:r>
          </a:p>
          <a:p>
            <a:endParaRPr lang="nl-BE" sz="2000" dirty="0"/>
          </a:p>
          <a:p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495518-738E-697D-6302-ED7188D8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02" y="4438835"/>
            <a:ext cx="4052585" cy="23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91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Conclusion</a:t>
            </a:r>
            <a:endParaRPr lang="nl-NL" sz="3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7BF673-6B28-5478-7B5F-92D6F11C257D}"/>
              </a:ext>
            </a:extLst>
          </p:cNvPr>
          <p:cNvSpPr txBox="1"/>
          <p:nvPr/>
        </p:nvSpPr>
        <p:spPr>
          <a:xfrm>
            <a:off x="576000" y="1289953"/>
            <a:ext cx="815962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Inspired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e-books </a:t>
            </a:r>
            <a:r>
              <a:rPr lang="nl-BE" sz="2000" dirty="0" err="1"/>
              <a:t>developed</a:t>
            </a:r>
            <a:r>
              <a:rPr lang="nl-BE" sz="2000" dirty="0"/>
              <a:t> </a:t>
            </a:r>
            <a:r>
              <a:rPr lang="nl-BE" sz="2000" dirty="0" err="1"/>
              <a:t>during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realisation</a:t>
            </a:r>
            <a:r>
              <a:rPr lang="nl-BE" sz="2000" dirty="0"/>
              <a:t> of </a:t>
            </a:r>
            <a:r>
              <a:rPr lang="nl-BE" sz="2000" dirty="0" err="1"/>
              <a:t>our</a:t>
            </a:r>
            <a:r>
              <a:rPr lang="nl-BE" sz="2000" dirty="0"/>
              <a:t> Erasmus+ project “</a:t>
            </a:r>
            <a:r>
              <a:rPr lang="nl-BE" sz="2000" b="1" dirty="0"/>
              <a:t>Development of </a:t>
            </a:r>
            <a:r>
              <a:rPr lang="nl-BE" sz="2000" b="1" dirty="0" err="1"/>
              <a:t>practically-oriented</a:t>
            </a:r>
            <a:r>
              <a:rPr lang="nl-BE" sz="2000" b="1" dirty="0"/>
              <a:t> student-</a:t>
            </a:r>
            <a:r>
              <a:rPr lang="nl-BE" sz="2000" b="1" dirty="0" err="1"/>
              <a:t>centred</a:t>
            </a:r>
            <a:r>
              <a:rPr lang="nl-BE" sz="2000" b="1" dirty="0"/>
              <a:t> </a:t>
            </a:r>
            <a:r>
              <a:rPr lang="nl-BE" sz="2000" b="1" dirty="0" err="1"/>
              <a:t>education</a:t>
            </a:r>
            <a:r>
              <a:rPr lang="nl-BE" sz="2000" b="1" dirty="0"/>
              <a:t> in </a:t>
            </a:r>
            <a:r>
              <a:rPr lang="nl-BE" sz="2000" b="1" dirty="0" err="1"/>
              <a:t>the</a:t>
            </a:r>
            <a:r>
              <a:rPr lang="nl-BE" sz="2000" b="1" dirty="0"/>
              <a:t> field of </a:t>
            </a:r>
            <a:r>
              <a:rPr lang="nl-BE" sz="2000" b="1" dirty="0" err="1"/>
              <a:t>modelling</a:t>
            </a:r>
            <a:r>
              <a:rPr lang="nl-BE" sz="2000" b="1" dirty="0"/>
              <a:t> of Cyber-Physical Systems</a:t>
            </a:r>
            <a:r>
              <a:rPr lang="nl-BE" sz="2000" dirty="0"/>
              <a:t>”, we </a:t>
            </a:r>
            <a:r>
              <a:rPr lang="nl-BE" sz="2000" dirty="0" err="1"/>
              <a:t>considered</a:t>
            </a:r>
            <a:r>
              <a:rPr lang="nl-BE" sz="2000" dirty="0"/>
              <a:t>: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use</a:t>
            </a:r>
            <a:r>
              <a:rPr lang="nl-BE" sz="2000" dirty="0"/>
              <a:t> of Laplace </a:t>
            </a:r>
            <a:r>
              <a:rPr lang="nl-BE" sz="2000" dirty="0" err="1"/>
              <a:t>transforms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use</a:t>
            </a:r>
            <a:r>
              <a:rPr lang="nl-BE" sz="2000" dirty="0"/>
              <a:t> of state-</a:t>
            </a:r>
            <a:r>
              <a:rPr lang="nl-BE" sz="2000" dirty="0" err="1"/>
              <a:t>space</a:t>
            </a:r>
            <a:r>
              <a:rPr lang="nl-BE" sz="2000" dirty="0"/>
              <a:t> </a:t>
            </a:r>
            <a:r>
              <a:rPr lang="nl-BE" sz="2000" dirty="0" err="1"/>
              <a:t>modelling</a:t>
            </a:r>
            <a:r>
              <a:rPr lang="nl-BE" sz="20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several practical </a:t>
            </a:r>
            <a:r>
              <a:rPr lang="nl-BE" sz="2000" dirty="0" err="1"/>
              <a:t>applications</a:t>
            </a:r>
            <a:r>
              <a:rPr lang="nl-BE" sz="2000" dirty="0"/>
              <a:t>, </a:t>
            </a:r>
            <a:r>
              <a:rPr lang="nl-BE" sz="2000" dirty="0" err="1"/>
              <a:t>including</a:t>
            </a:r>
            <a:r>
              <a:rPr lang="nl-BE" sz="2000" dirty="0"/>
              <a:t> Cyber-Physical Systems, MEMS, energy </a:t>
            </a:r>
            <a:r>
              <a:rPr lang="nl-BE" sz="2000" dirty="0" err="1"/>
              <a:t>harvesting</a:t>
            </a:r>
            <a:r>
              <a:rPr lang="nl-BE" sz="2000" dirty="0"/>
              <a:t>, second order systems, spring-</a:t>
            </a:r>
            <a:r>
              <a:rPr lang="nl-BE" sz="2000" dirty="0" err="1"/>
              <a:t>mass</a:t>
            </a:r>
            <a:r>
              <a:rPr lang="nl-BE" sz="2000" dirty="0"/>
              <a:t>-damper systems,…</a:t>
            </a:r>
          </a:p>
          <a:p>
            <a:endParaRPr lang="nl-BE" sz="2000" dirty="0"/>
          </a:p>
          <a:p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083344-D747-38A8-3DFA-7FB43B92C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00" y="4043778"/>
            <a:ext cx="3622089" cy="27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8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Conclusion</a:t>
            </a:r>
            <a:endParaRPr lang="nl-NL" sz="3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7BF673-6B28-5478-7B5F-92D6F11C257D}"/>
              </a:ext>
            </a:extLst>
          </p:cNvPr>
          <p:cNvSpPr txBox="1"/>
          <p:nvPr/>
        </p:nvSpPr>
        <p:spPr>
          <a:xfrm>
            <a:off x="576000" y="1289953"/>
            <a:ext cx="815962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Inspired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e-books </a:t>
            </a:r>
            <a:r>
              <a:rPr lang="nl-BE" sz="2000" dirty="0" err="1"/>
              <a:t>developed</a:t>
            </a:r>
            <a:r>
              <a:rPr lang="nl-BE" sz="2000" dirty="0"/>
              <a:t> </a:t>
            </a:r>
            <a:r>
              <a:rPr lang="nl-BE" sz="2000" dirty="0" err="1"/>
              <a:t>during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realisation</a:t>
            </a:r>
            <a:r>
              <a:rPr lang="nl-BE" sz="2000" dirty="0"/>
              <a:t> of </a:t>
            </a:r>
            <a:r>
              <a:rPr lang="nl-BE" sz="2000" dirty="0" err="1"/>
              <a:t>our</a:t>
            </a:r>
            <a:r>
              <a:rPr lang="nl-BE" sz="2000" dirty="0"/>
              <a:t> Erasmus+ project “</a:t>
            </a:r>
            <a:r>
              <a:rPr lang="nl-BE" sz="2000" b="1" dirty="0"/>
              <a:t>Development of </a:t>
            </a:r>
            <a:r>
              <a:rPr lang="nl-BE" sz="2000" b="1" dirty="0" err="1"/>
              <a:t>practically-oriented</a:t>
            </a:r>
            <a:r>
              <a:rPr lang="nl-BE" sz="2000" b="1" dirty="0"/>
              <a:t> student-</a:t>
            </a:r>
            <a:r>
              <a:rPr lang="nl-BE" sz="2000" b="1" dirty="0" err="1"/>
              <a:t>centred</a:t>
            </a:r>
            <a:r>
              <a:rPr lang="nl-BE" sz="2000" b="1" dirty="0"/>
              <a:t> </a:t>
            </a:r>
            <a:r>
              <a:rPr lang="nl-BE" sz="2000" b="1" dirty="0" err="1"/>
              <a:t>education</a:t>
            </a:r>
            <a:r>
              <a:rPr lang="nl-BE" sz="2000" b="1" dirty="0"/>
              <a:t> in </a:t>
            </a:r>
            <a:r>
              <a:rPr lang="nl-BE" sz="2000" b="1" dirty="0" err="1"/>
              <a:t>the</a:t>
            </a:r>
            <a:r>
              <a:rPr lang="nl-BE" sz="2000" b="1" dirty="0"/>
              <a:t> field of </a:t>
            </a:r>
            <a:r>
              <a:rPr lang="nl-BE" sz="2000" b="1" dirty="0" err="1"/>
              <a:t>modelling</a:t>
            </a:r>
            <a:r>
              <a:rPr lang="nl-BE" sz="2000" b="1" dirty="0"/>
              <a:t> of Cyber-Physical Systems</a:t>
            </a:r>
            <a:r>
              <a:rPr lang="nl-BE" sz="2000" dirty="0"/>
              <a:t>”, we </a:t>
            </a:r>
            <a:r>
              <a:rPr lang="nl-BE" sz="2000" dirty="0" err="1"/>
              <a:t>considered</a:t>
            </a:r>
            <a:r>
              <a:rPr lang="nl-BE" sz="2000" dirty="0"/>
              <a:t>: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non-</a:t>
            </a:r>
            <a:r>
              <a:rPr lang="nl-BE" sz="2000" dirty="0" err="1"/>
              <a:t>linear</a:t>
            </a:r>
            <a:r>
              <a:rPr lang="nl-BE" sz="2000" dirty="0"/>
              <a:t>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equations</a:t>
            </a:r>
            <a:r>
              <a:rPr lang="nl-BE" sz="2000" dirty="0"/>
              <a:t> </a:t>
            </a:r>
            <a:r>
              <a:rPr lang="nl-BE" sz="2000" dirty="0" err="1"/>
              <a:t>describing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behaviour</a:t>
            </a:r>
            <a:r>
              <a:rPr lang="nl-BE" sz="2000" dirty="0"/>
              <a:t> of non-</a:t>
            </a:r>
            <a:r>
              <a:rPr lang="nl-BE" sz="2000" dirty="0" err="1"/>
              <a:t>linear</a:t>
            </a:r>
            <a:r>
              <a:rPr lang="nl-BE" sz="2000" dirty="0"/>
              <a:t> systems,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solving</a:t>
            </a:r>
            <a:r>
              <a:rPr lang="nl-BE" sz="2000" dirty="0"/>
              <a:t> non-</a:t>
            </a:r>
            <a:r>
              <a:rPr lang="nl-BE" sz="2000" dirty="0" err="1"/>
              <a:t>linear</a:t>
            </a:r>
            <a:r>
              <a:rPr lang="nl-BE" sz="2000" dirty="0"/>
              <a:t>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equations</a:t>
            </a:r>
            <a:r>
              <a:rPr lang="nl-BE" sz="2000" dirty="0"/>
              <a:t> in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analytical</a:t>
            </a:r>
            <a:r>
              <a:rPr lang="nl-BE" sz="2000" dirty="0"/>
              <a:t> way,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solving</a:t>
            </a:r>
            <a:r>
              <a:rPr lang="nl-BE" sz="2000" dirty="0"/>
              <a:t> non-</a:t>
            </a:r>
            <a:r>
              <a:rPr lang="nl-BE" sz="2000" dirty="0" err="1"/>
              <a:t>linear</a:t>
            </a:r>
            <a:r>
              <a:rPr lang="nl-BE" sz="2000" dirty="0"/>
              <a:t>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equations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approximating</a:t>
            </a:r>
            <a:r>
              <a:rPr lang="nl-BE" sz="2000" dirty="0"/>
              <a:t> </a:t>
            </a:r>
            <a:r>
              <a:rPr lang="nl-BE" sz="2000" dirty="0" err="1"/>
              <a:t>them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difference</a:t>
            </a:r>
            <a:r>
              <a:rPr lang="nl-BE" sz="2000" dirty="0"/>
              <a:t> </a:t>
            </a:r>
            <a:r>
              <a:rPr lang="nl-BE" sz="2000" dirty="0" err="1"/>
              <a:t>equations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obtaining</a:t>
            </a:r>
            <a:r>
              <a:rPr lang="nl-BE" sz="2000" dirty="0"/>
              <a:t> a </a:t>
            </a:r>
            <a:r>
              <a:rPr lang="nl-BE" sz="2000" dirty="0" err="1"/>
              <a:t>numerical</a:t>
            </a:r>
            <a:r>
              <a:rPr lang="nl-BE" sz="2000" dirty="0"/>
              <a:t> solution (</a:t>
            </a:r>
            <a:r>
              <a:rPr lang="nl-BE" sz="2000" dirty="0" err="1"/>
              <a:t>including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use</a:t>
            </a:r>
            <a:r>
              <a:rPr lang="nl-BE" sz="2000" dirty="0"/>
              <a:t> of e.g. MATLAB).</a:t>
            </a:r>
          </a:p>
          <a:p>
            <a:endParaRPr lang="nl-BE" sz="2000" dirty="0"/>
          </a:p>
          <a:p>
            <a:endParaRPr lang="nl-BE" sz="2000" dirty="0"/>
          </a:p>
        </p:txBody>
      </p:sp>
      <p:pic>
        <p:nvPicPr>
          <p:cNvPr id="9" name="Afbeelding 8" descr="Afbeelding met persoon, buiten, mensen, menigte&#10;&#10;Automatisch gegenereerde beschrijving">
            <a:extLst>
              <a:ext uri="{FF2B5EF4-FFF2-40B4-BE49-F238E27FC236}">
                <a16:creationId xmlns:a16="http://schemas.microsoft.com/office/drawing/2014/main" id="{5595FD40-E00A-E88F-2AA7-E5FFA742F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74" y="4465468"/>
            <a:ext cx="4096905" cy="23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7706866" cy="4024798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317DAB-4866-43FB-B8D3-94D1F1E00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3" y="5345324"/>
            <a:ext cx="4793942" cy="13693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F7FE66-F3CC-E580-153B-906F1E646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54" y="3637929"/>
            <a:ext cx="5291091" cy="9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3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Linear</a:t>
            </a:r>
            <a:r>
              <a:rPr lang="nl-BE" sz="3200" dirty="0"/>
              <a:t> time-invariant systems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90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Laplace </a:t>
                </a:r>
                <a:r>
                  <a:rPr lang="nl-BE" sz="2000" dirty="0" err="1"/>
                  <a:t>transforms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solve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/>
                  <a:t>The Laplace </a:t>
                </a:r>
                <a:r>
                  <a:rPr lang="nl-BE" sz="2000" dirty="0" err="1"/>
                  <a:t>transform</a:t>
                </a:r>
                <a:r>
                  <a:rPr lang="nl-BE" sz="2000" dirty="0"/>
                  <a:t> approach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only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for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linear</a:t>
                </a:r>
                <a:r>
                  <a:rPr lang="nl-BE" sz="2000" dirty="0"/>
                  <a:t> time-invariant systems. </a:t>
                </a:r>
                <a:r>
                  <a:rPr lang="nl-BE" sz="2000" b="1" dirty="0"/>
                  <a:t>In case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system is time-variant, no Laplace </a:t>
                </a:r>
                <a:r>
                  <a:rPr lang="nl-BE" sz="2000" b="1" dirty="0" err="1"/>
                  <a:t>transform</a:t>
                </a:r>
                <a:r>
                  <a:rPr lang="nl-BE" sz="2000" b="1" dirty="0"/>
                  <a:t> approach </a:t>
                </a:r>
                <a:r>
                  <a:rPr lang="nl-BE" sz="2000" b="1" dirty="0" err="1"/>
                  <a:t>can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be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used</a:t>
                </a:r>
                <a:r>
                  <a:rPr lang="nl-BE" sz="2000" b="1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In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present spring-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-damper </a:t>
                </a:r>
                <a:r>
                  <a:rPr lang="nl-BE" sz="2000" dirty="0" err="1"/>
                  <a:t>example</a:t>
                </a:r>
                <a:r>
                  <a:rPr lang="nl-BE" sz="2000" dirty="0"/>
                  <a:t>:</a:t>
                </a:r>
              </a:p>
              <a:p>
                <a:endParaRPr lang="nl-BE" sz="13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/>
                  <a:t>If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BE" sz="2000" dirty="0"/>
                  <a:t>,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viscous</a:t>
                </a:r>
                <a:r>
                  <a:rPr lang="nl-BE" sz="2000" dirty="0"/>
                  <a:t> friction </a:t>
                </a:r>
                <a:r>
                  <a:rPr lang="nl-BE" sz="2000" dirty="0" err="1"/>
                  <a:t>coefficient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BE" sz="2000" dirty="0"/>
                  <a:t> or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spring constant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BE" sz="2000" dirty="0"/>
                  <a:t> are time-variant, no Laplace </a:t>
                </a:r>
                <a:r>
                  <a:rPr lang="nl-BE" sz="2000" dirty="0" err="1"/>
                  <a:t>transform</a:t>
                </a:r>
                <a:r>
                  <a:rPr lang="nl-BE" sz="2000" dirty="0"/>
                  <a:t> approach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used</a:t>
                </a:r>
                <a:r>
                  <a:rPr lang="nl-BE" sz="2000" dirty="0"/>
                  <a:t>.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909036"/>
              </a:xfrm>
              <a:prstGeom prst="rect">
                <a:avLst/>
              </a:prstGeom>
              <a:blipFill>
                <a:blip r:embed="rId2"/>
                <a:stretch>
                  <a:fillRect l="-740" t="-49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5183774C-565C-7F4E-41EB-B61C90AC3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8" y="1623384"/>
            <a:ext cx="3864514" cy="9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Linear</a:t>
            </a:r>
            <a:r>
              <a:rPr lang="nl-BE" sz="3200" dirty="0"/>
              <a:t> time-invariant systems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5101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equations</a:t>
                </a:r>
                <a:r>
                  <a:rPr lang="nl-BE" sz="2000" dirty="0"/>
                  <a:t> 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can‘t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solved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Laplace </a:t>
                </a:r>
                <a:r>
                  <a:rPr lang="nl-BE" sz="2000" dirty="0" err="1"/>
                  <a:t>transform</a:t>
                </a:r>
                <a:r>
                  <a:rPr lang="nl-BE" sz="2000" dirty="0"/>
                  <a:t> approach.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5101653"/>
              </a:xfrm>
              <a:prstGeom prst="rect">
                <a:avLst/>
              </a:prstGeom>
              <a:blipFill>
                <a:blip r:embed="rId2"/>
                <a:stretch>
                  <a:fillRect l="-740" t="-47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fbeelding 7" descr="Afbeelding met tekst, muur, persoon, person&#10;&#10;Automatisch gegenereerde beschrijving">
            <a:extLst>
              <a:ext uri="{FF2B5EF4-FFF2-40B4-BE49-F238E27FC236}">
                <a16:creationId xmlns:a16="http://schemas.microsoft.com/office/drawing/2014/main" id="{2B454B49-8FD9-EF55-C83D-1482AB334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69" y="198245"/>
            <a:ext cx="1896475" cy="212341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729500B-C5D7-5981-DCB3-F2B46BB5A3A8}"/>
              </a:ext>
            </a:extLst>
          </p:cNvPr>
          <p:cNvSpPr txBox="1"/>
          <p:nvPr/>
        </p:nvSpPr>
        <p:spPr>
          <a:xfrm>
            <a:off x="7323403" y="2469591"/>
            <a:ext cx="1595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Pierre-Simon,</a:t>
            </a:r>
          </a:p>
          <a:p>
            <a:pPr algn="ctr"/>
            <a:r>
              <a:rPr lang="nl-BE" dirty="0" err="1"/>
              <a:t>marquis</a:t>
            </a:r>
            <a:r>
              <a:rPr lang="nl-BE" dirty="0"/>
              <a:t> de </a:t>
            </a:r>
          </a:p>
          <a:p>
            <a:pPr algn="ctr"/>
            <a:r>
              <a:rPr lang="nl-BE" dirty="0"/>
              <a:t>Laplace</a:t>
            </a:r>
          </a:p>
        </p:txBody>
      </p:sp>
    </p:spTree>
    <p:extLst>
      <p:ext uri="{BB962C8B-B14F-4D97-AF65-F5344CB8AC3E}">
        <p14:creationId xmlns:p14="http://schemas.microsoft.com/office/powerpoint/2010/main" val="109865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Linear</a:t>
            </a:r>
            <a:r>
              <a:rPr lang="nl-BE" sz="3200" dirty="0"/>
              <a:t> time-invariant systems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0" y="1269507"/>
                <a:ext cx="8310547" cy="379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Also in case a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is </a:t>
                </a:r>
                <a:r>
                  <a:rPr lang="nl-BE" sz="2000" b="1" dirty="0" err="1"/>
                  <a:t>not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linear</a:t>
                </a:r>
                <a:r>
                  <a:rPr lang="nl-BE" sz="2000" b="1" dirty="0"/>
                  <a:t> </a:t>
                </a:r>
                <a:r>
                  <a:rPr lang="nl-BE" sz="2000" dirty="0"/>
                  <a:t>(</a:t>
                </a:r>
                <a:r>
                  <a:rPr lang="nl-BE" sz="2000" dirty="0" err="1"/>
                  <a:t>although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it</a:t>
                </a:r>
                <a:r>
                  <a:rPr lang="nl-BE" sz="2000" dirty="0"/>
                  <a:t> is time-invariant),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Laplace </a:t>
                </a:r>
                <a:r>
                  <a:rPr lang="nl-BE" sz="2000" b="1" dirty="0" err="1"/>
                  <a:t>transform</a:t>
                </a:r>
                <a:r>
                  <a:rPr lang="nl-BE" sz="2000" b="1" dirty="0"/>
                  <a:t> approach </a:t>
                </a:r>
                <a:r>
                  <a:rPr lang="nl-BE" sz="2000" b="1" dirty="0" err="1"/>
                  <a:t>can’t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be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used</a:t>
                </a:r>
                <a:r>
                  <a:rPr lang="nl-BE" sz="2000" b="1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solve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Consider</a:t>
                </a:r>
                <a:r>
                  <a:rPr lang="nl-BE" sz="2000" dirty="0"/>
                  <a:t> a </a:t>
                </a:r>
                <a:r>
                  <a:rPr lang="nl-BE" sz="2000" b="1" dirty="0" err="1"/>
                  <a:t>pendulum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containing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suspended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a string (</a:t>
                </a:r>
                <a:r>
                  <a:rPr lang="nl-BE" sz="2000" dirty="0" err="1"/>
                  <a:t>massless</a:t>
                </a:r>
                <a:r>
                  <a:rPr lang="nl-BE" sz="2000" dirty="0"/>
                  <a:t>)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length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position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endParaRPr lang="nl-BE" sz="2000" dirty="0"/>
              </a:p>
              <a:p>
                <a:r>
                  <a:rPr lang="nl-BE" sz="2000" dirty="0"/>
                  <a:t>is </a:t>
                </a:r>
                <a:r>
                  <a:rPr lang="nl-BE" sz="2000" dirty="0" err="1"/>
                  <a:t>determined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angle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A </a:t>
                </a:r>
                <a:r>
                  <a:rPr lang="nl-BE" sz="2000" dirty="0" err="1"/>
                  <a:t>torque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has been </a:t>
                </a:r>
              </a:p>
              <a:p>
                <a:r>
                  <a:rPr lang="nl-BE" sz="2000" dirty="0" err="1"/>
                  <a:t>applied</a:t>
                </a:r>
                <a:r>
                  <a:rPr lang="nl-BE" sz="2000" dirty="0"/>
                  <a:t>. Friction accounts </a:t>
                </a:r>
              </a:p>
              <a:p>
                <a:r>
                  <a:rPr lang="nl-BE" sz="2000" dirty="0" err="1"/>
                  <a:t>for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torque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269507"/>
                <a:ext cx="8310547" cy="3794885"/>
              </a:xfrm>
              <a:prstGeom prst="rect">
                <a:avLst/>
              </a:prstGeom>
              <a:blipFill>
                <a:blip r:embed="rId2"/>
                <a:stretch>
                  <a:fillRect l="-733" t="-642" r="-513" b="-11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979DC1F9-F995-5951-04CB-B8C696ADD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29" y="2829248"/>
            <a:ext cx="5005245" cy="39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3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Linear</a:t>
            </a:r>
            <a:r>
              <a:rPr lang="nl-BE" sz="3200" dirty="0"/>
              <a:t> time-invariant systems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behaviour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pendulum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described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second order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behaviour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pendulum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also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described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two</a:t>
                </a:r>
                <a:r>
                  <a:rPr lang="nl-BE" sz="2000" dirty="0"/>
                  <a:t> first order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equations</a:t>
                </a:r>
                <a:r>
                  <a:rPr lang="nl-BE" sz="2000" dirty="0"/>
                  <a:t> (state-</a:t>
                </a:r>
                <a:r>
                  <a:rPr lang="nl-BE" sz="2000" dirty="0" err="1"/>
                  <a:t>space</a:t>
                </a:r>
                <a:r>
                  <a:rPr lang="nl-BE" sz="2000" dirty="0"/>
                  <a:t> approach)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2862322"/>
              </a:xfrm>
              <a:prstGeom prst="rect">
                <a:avLst/>
              </a:prstGeom>
              <a:blipFill>
                <a:blip r:embed="rId2"/>
                <a:stretch>
                  <a:fillRect l="-740" t="-851" r="-88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154FAA4E-3F22-8246-9F42-22931F82C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22" y="1954782"/>
            <a:ext cx="6324600" cy="93345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4A48537-7F2B-A4A2-0C20-9EC51EEB9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18" y="4024965"/>
            <a:ext cx="4191000" cy="1457325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36E16A65-185C-9E42-87CD-3B61329A41A9}"/>
              </a:ext>
            </a:extLst>
          </p:cNvPr>
          <p:cNvSpPr/>
          <p:nvPr/>
        </p:nvSpPr>
        <p:spPr>
          <a:xfrm>
            <a:off x="7830105" y="2263806"/>
            <a:ext cx="737894" cy="523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F53C8049-FDEB-0AB7-5D78-CE115A99EF98}"/>
              </a:ext>
            </a:extLst>
          </p:cNvPr>
          <p:cNvSpPr/>
          <p:nvPr/>
        </p:nvSpPr>
        <p:spPr>
          <a:xfrm>
            <a:off x="5316922" y="4772862"/>
            <a:ext cx="737894" cy="523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B3A5CBA-9796-07DC-A559-06F712556BB6}"/>
              </a:ext>
            </a:extLst>
          </p:cNvPr>
          <p:cNvCxnSpPr/>
          <p:nvPr/>
        </p:nvCxnSpPr>
        <p:spPr>
          <a:xfrm flipV="1">
            <a:off x="7759083" y="2888232"/>
            <a:ext cx="219717" cy="1243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E4586ADF-DCFB-5D96-3241-08D8DFE1ED50}"/>
              </a:ext>
            </a:extLst>
          </p:cNvPr>
          <p:cNvCxnSpPr>
            <a:cxnSpLocks/>
          </p:cNvCxnSpPr>
          <p:nvPr/>
        </p:nvCxnSpPr>
        <p:spPr>
          <a:xfrm flipH="1">
            <a:off x="6132525" y="4865684"/>
            <a:ext cx="1289904" cy="338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9BCA16A0-F110-8257-6BB2-3396BC96998F}"/>
              </a:ext>
            </a:extLst>
          </p:cNvPr>
          <p:cNvSpPr txBox="1"/>
          <p:nvPr/>
        </p:nvSpPr>
        <p:spPr>
          <a:xfrm>
            <a:off x="6469178" y="4131829"/>
            <a:ext cx="2579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>
                <a:solidFill>
                  <a:srgbClr val="FF0000"/>
                </a:solidFill>
              </a:rPr>
              <a:t>Accounts </a:t>
            </a:r>
            <a:r>
              <a:rPr lang="nl-BE" sz="2000" dirty="0" err="1">
                <a:solidFill>
                  <a:srgbClr val="FF0000"/>
                </a:solidFill>
              </a:rPr>
              <a:t>for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the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l-BE" sz="2000" dirty="0">
                <a:solidFill>
                  <a:srgbClr val="FF0000"/>
                </a:solidFill>
              </a:rPr>
              <a:t>non-</a:t>
            </a:r>
            <a:r>
              <a:rPr lang="nl-BE" sz="2000" dirty="0" err="1">
                <a:solidFill>
                  <a:srgbClr val="FF0000"/>
                </a:solidFill>
              </a:rPr>
              <a:t>linear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behaviour</a:t>
            </a:r>
            <a:r>
              <a:rPr lang="nl-BE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59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Linear</a:t>
            </a:r>
            <a:r>
              <a:rPr lang="nl-BE" sz="3200" dirty="0"/>
              <a:t> time-invariant systems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Since</a:t>
            </a:r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err="1"/>
              <a:t>and</a:t>
            </a:r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/>
              <a:t>are </a:t>
            </a:r>
            <a:r>
              <a:rPr lang="nl-BE" sz="2000" b="1" dirty="0"/>
              <a:t>non-</a:t>
            </a:r>
            <a:r>
              <a:rPr lang="nl-BE" sz="2000" b="1" dirty="0" err="1"/>
              <a:t>linear</a:t>
            </a:r>
            <a:r>
              <a:rPr lang="nl-BE" sz="2000" dirty="0"/>
              <a:t>, no Laplace </a:t>
            </a:r>
            <a:r>
              <a:rPr lang="nl-BE" sz="2000" dirty="0" err="1"/>
              <a:t>transform</a:t>
            </a:r>
            <a:r>
              <a:rPr lang="nl-BE" sz="2000" dirty="0"/>
              <a:t> approach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used</a:t>
            </a:r>
            <a:r>
              <a:rPr lang="nl-BE" sz="2000" dirty="0"/>
              <a:t>.</a:t>
            </a:r>
          </a:p>
        </p:txBody>
      </p:sp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154FAA4E-3F22-8246-9F42-22931F82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05" y="1488447"/>
            <a:ext cx="6324600" cy="93345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4A48537-7F2B-A4A2-0C20-9EC51EEB9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2606590"/>
            <a:ext cx="4191000" cy="1457325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36E16A65-185C-9E42-87CD-3B61329A41A9}"/>
              </a:ext>
            </a:extLst>
          </p:cNvPr>
          <p:cNvSpPr/>
          <p:nvPr/>
        </p:nvSpPr>
        <p:spPr>
          <a:xfrm>
            <a:off x="7214302" y="1748897"/>
            <a:ext cx="737894" cy="523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F53C8049-FDEB-0AB7-5D78-CE115A99EF98}"/>
              </a:ext>
            </a:extLst>
          </p:cNvPr>
          <p:cNvSpPr/>
          <p:nvPr/>
        </p:nvSpPr>
        <p:spPr>
          <a:xfrm>
            <a:off x="4654633" y="3398596"/>
            <a:ext cx="737894" cy="523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B3A5CBA-9796-07DC-A559-06F712556BB6}"/>
              </a:ext>
            </a:extLst>
          </p:cNvPr>
          <p:cNvCxnSpPr>
            <a:cxnSpLocks/>
          </p:cNvCxnSpPr>
          <p:nvPr/>
        </p:nvCxnSpPr>
        <p:spPr>
          <a:xfrm flipV="1">
            <a:off x="8088658" y="2086095"/>
            <a:ext cx="0" cy="522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E4586ADF-DCFB-5D96-3241-08D8DFE1ED50}"/>
              </a:ext>
            </a:extLst>
          </p:cNvPr>
          <p:cNvCxnSpPr>
            <a:cxnSpLocks/>
          </p:cNvCxnSpPr>
          <p:nvPr/>
        </p:nvCxnSpPr>
        <p:spPr>
          <a:xfrm flipH="1">
            <a:off x="5599865" y="3450862"/>
            <a:ext cx="1289904" cy="338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9BCA16A0-F110-8257-6BB2-3396BC96998F}"/>
              </a:ext>
            </a:extLst>
          </p:cNvPr>
          <p:cNvSpPr txBox="1"/>
          <p:nvPr/>
        </p:nvSpPr>
        <p:spPr>
          <a:xfrm>
            <a:off x="6433668" y="2653576"/>
            <a:ext cx="2579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>
                <a:solidFill>
                  <a:srgbClr val="FF0000"/>
                </a:solidFill>
              </a:rPr>
              <a:t>Accounts </a:t>
            </a:r>
            <a:r>
              <a:rPr lang="nl-BE" sz="2000" dirty="0" err="1">
                <a:solidFill>
                  <a:srgbClr val="FF0000"/>
                </a:solidFill>
              </a:rPr>
              <a:t>for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the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l-BE" sz="2000" dirty="0">
                <a:solidFill>
                  <a:srgbClr val="FF0000"/>
                </a:solidFill>
              </a:rPr>
              <a:t>non-</a:t>
            </a:r>
            <a:r>
              <a:rPr lang="nl-BE" sz="2000" dirty="0" err="1">
                <a:solidFill>
                  <a:srgbClr val="FF0000"/>
                </a:solidFill>
              </a:rPr>
              <a:t>linear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behaviour</a:t>
            </a:r>
            <a:r>
              <a:rPr lang="nl-BE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5922D3F-866B-E316-D8E6-2A1154E33836}"/>
              </a:ext>
            </a:extLst>
          </p:cNvPr>
          <p:cNvSpPr/>
          <p:nvPr/>
        </p:nvSpPr>
        <p:spPr>
          <a:xfrm>
            <a:off x="5184560" y="3619931"/>
            <a:ext cx="106532" cy="16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627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Linear</a:t>
            </a:r>
            <a:r>
              <a:rPr lang="nl-BE" sz="3200" dirty="0"/>
              <a:t> time-invariant systems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05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In case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angle</a:t>
                </a:r>
                <a:r>
                  <a:rPr lang="nl-BE" sz="2000" b="1" dirty="0"/>
                  <a:t>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nl-BE" sz="2000" b="1" dirty="0"/>
                  <a:t> is </a:t>
                </a:r>
                <a:r>
                  <a:rPr lang="nl-BE" sz="2000" b="1" dirty="0" err="1"/>
                  <a:t>sufficiently</a:t>
                </a:r>
                <a:r>
                  <a:rPr lang="nl-BE" sz="2000" b="1" dirty="0"/>
                  <a:t> small</a:t>
                </a:r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nl-BE" sz="2000" dirty="0"/>
                  <a:t>. In </a:t>
                </a:r>
                <a:r>
                  <a:rPr lang="nl-BE" sz="2000" dirty="0" err="1"/>
                  <a:t>such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situation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approximated</a:t>
                </a:r>
                <a:r>
                  <a:rPr lang="nl-BE" sz="2000" dirty="0"/>
                  <a:t> (</a:t>
                </a:r>
                <a:r>
                  <a:rPr lang="nl-BE" sz="2000" dirty="0" err="1"/>
                  <a:t>linearization</a:t>
                </a:r>
                <a:r>
                  <a:rPr lang="nl-BE" sz="2000" dirty="0"/>
                  <a:t>)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𝑚𝑔𝑙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nl-BE" sz="2000" b="0" dirty="0"/>
              </a:p>
              <a:p>
                <a:r>
                  <a:rPr lang="nl-BE" sz="2000" dirty="0"/>
                  <a:t> or </a:t>
                </a:r>
                <a:r>
                  <a:rPr lang="nl-BE" sz="2000" dirty="0" err="1"/>
                  <a:t>equivalently</a:t>
                </a:r>
                <a:endParaRPr lang="nl-BE" sz="2000" dirty="0"/>
              </a:p>
              <a:p>
                <a:endParaRPr lang="nl-B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𝑚𝑔𝑙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051687"/>
              </a:xfrm>
              <a:prstGeom prst="rect">
                <a:avLst/>
              </a:prstGeom>
              <a:blipFill>
                <a:blip r:embed="rId2"/>
                <a:stretch>
                  <a:fillRect l="-740" t="-60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A1CB95CD-39A7-3E51-A0C4-C29A5274C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52" y="1954782"/>
            <a:ext cx="6324600" cy="93345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B141847-7857-2981-5576-ED648E694F16}"/>
              </a:ext>
            </a:extLst>
          </p:cNvPr>
          <p:cNvSpPr/>
          <p:nvPr/>
        </p:nvSpPr>
        <p:spPr>
          <a:xfrm>
            <a:off x="2734322" y="4341181"/>
            <a:ext cx="4021585" cy="93345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5A09548-6A10-8F12-6BCF-AC6E01651982}"/>
              </a:ext>
            </a:extLst>
          </p:cNvPr>
          <p:cNvSpPr txBox="1"/>
          <p:nvPr/>
        </p:nvSpPr>
        <p:spPr>
          <a:xfrm>
            <a:off x="666929" y="5411654"/>
            <a:ext cx="802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>
                <a:solidFill>
                  <a:srgbClr val="00B050"/>
                </a:solidFill>
              </a:rPr>
              <a:t>A </a:t>
            </a:r>
            <a:r>
              <a:rPr lang="nl-BE" sz="2000" b="1" dirty="0" err="1">
                <a:solidFill>
                  <a:srgbClr val="00B050"/>
                </a:solidFill>
              </a:rPr>
              <a:t>linear</a:t>
            </a:r>
            <a:r>
              <a:rPr lang="nl-BE" sz="2000" b="1" dirty="0">
                <a:solidFill>
                  <a:srgbClr val="00B050"/>
                </a:solidFill>
              </a:rPr>
              <a:t> time-invariant system is </a:t>
            </a:r>
            <a:r>
              <a:rPr lang="nl-BE" sz="2000" b="1" dirty="0" err="1">
                <a:solidFill>
                  <a:srgbClr val="00B050"/>
                </a:solidFill>
              </a:rPr>
              <a:t>obtained</a:t>
            </a:r>
            <a:r>
              <a:rPr lang="nl-BE" sz="2000" b="1" dirty="0">
                <a:solidFill>
                  <a:srgbClr val="00B050"/>
                </a:solidFill>
              </a:rPr>
              <a:t>, </a:t>
            </a:r>
          </a:p>
          <a:p>
            <a:r>
              <a:rPr lang="nl-BE" sz="2000" b="1" dirty="0">
                <a:solidFill>
                  <a:srgbClr val="00B050"/>
                </a:solidFill>
              </a:rPr>
              <a:t>					</a:t>
            </a:r>
            <a:r>
              <a:rPr lang="nl-BE" sz="2000" b="1" dirty="0" err="1">
                <a:solidFill>
                  <a:srgbClr val="00B050"/>
                </a:solidFill>
              </a:rPr>
              <a:t>the</a:t>
            </a:r>
            <a:r>
              <a:rPr lang="nl-BE" sz="2000" b="1" dirty="0">
                <a:solidFill>
                  <a:srgbClr val="00B050"/>
                </a:solidFill>
              </a:rPr>
              <a:t> Laplace </a:t>
            </a:r>
            <a:r>
              <a:rPr lang="nl-BE" sz="2000" b="1" dirty="0" err="1">
                <a:solidFill>
                  <a:srgbClr val="00B050"/>
                </a:solidFill>
              </a:rPr>
              <a:t>transform</a:t>
            </a:r>
            <a:r>
              <a:rPr lang="nl-BE" sz="2000" b="1" dirty="0">
                <a:solidFill>
                  <a:srgbClr val="00B050"/>
                </a:solidFill>
              </a:rPr>
              <a:t> approach </a:t>
            </a:r>
            <a:r>
              <a:rPr lang="nl-BE" sz="2000" b="1" dirty="0" err="1">
                <a:solidFill>
                  <a:srgbClr val="00B050"/>
                </a:solidFill>
              </a:rPr>
              <a:t>can</a:t>
            </a:r>
            <a:r>
              <a:rPr lang="nl-BE" sz="2000" b="1" dirty="0">
                <a:solidFill>
                  <a:srgbClr val="00B050"/>
                </a:solidFill>
              </a:rPr>
              <a:t> </a:t>
            </a:r>
            <a:r>
              <a:rPr lang="nl-BE" sz="2000" b="1" dirty="0" err="1">
                <a:solidFill>
                  <a:srgbClr val="00B050"/>
                </a:solidFill>
              </a:rPr>
              <a:t>be</a:t>
            </a:r>
            <a:r>
              <a:rPr lang="nl-BE" sz="2000" b="1" dirty="0">
                <a:solidFill>
                  <a:srgbClr val="00B050"/>
                </a:solidFill>
              </a:rPr>
              <a:t> </a:t>
            </a:r>
            <a:r>
              <a:rPr lang="nl-BE" sz="2000" b="1" dirty="0" err="1">
                <a:solidFill>
                  <a:srgbClr val="00B050"/>
                </a:solidFill>
              </a:rPr>
              <a:t>used</a:t>
            </a:r>
            <a:r>
              <a:rPr lang="nl-BE" sz="20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184176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2214</Words>
  <Application>Microsoft Office PowerPoint</Application>
  <PresentationFormat>Diavoorstelling (4:3)</PresentationFormat>
  <Paragraphs>392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KU Leuven</vt:lpstr>
      <vt:lpstr>KU Leuven sedes</vt:lpstr>
      <vt:lpstr>Cyber-Physical Systems:  modelling  –  linear and non-linear systems  part 4 </vt:lpstr>
      <vt:lpstr>Table of content</vt:lpstr>
      <vt:lpstr>Linear time-invariant systems</vt:lpstr>
      <vt:lpstr>Linear time-invariant systems</vt:lpstr>
      <vt:lpstr>Linear time-invariant systems</vt:lpstr>
      <vt:lpstr>Linear time-invariant systems</vt:lpstr>
      <vt:lpstr>Linear time-invariant systems</vt:lpstr>
      <vt:lpstr>Linear time-invariant systems</vt:lpstr>
      <vt:lpstr>Linear time-invariant systems</vt:lpstr>
      <vt:lpstr>Table of content</vt:lpstr>
      <vt:lpstr>Non-linear systems</vt:lpstr>
      <vt:lpstr>Non-linear systems</vt:lpstr>
      <vt:lpstr>Non-linear systems</vt:lpstr>
      <vt:lpstr>Non-linear systems</vt:lpstr>
      <vt:lpstr>Non-linear systems</vt:lpstr>
      <vt:lpstr>Table of content</vt:lpstr>
      <vt:lpstr>Evolution of a population</vt:lpstr>
      <vt:lpstr>Evolution of a population</vt:lpstr>
      <vt:lpstr>Evolution of a population</vt:lpstr>
      <vt:lpstr>Evolution of a population</vt:lpstr>
      <vt:lpstr>Evolution of a population</vt:lpstr>
      <vt:lpstr>Evolution of a population</vt:lpstr>
      <vt:lpstr>Evolution of a population</vt:lpstr>
      <vt:lpstr>Evolution of a population</vt:lpstr>
      <vt:lpstr>Evolution of a population</vt:lpstr>
      <vt:lpstr>Table of content</vt:lpstr>
      <vt:lpstr>Numerical solution</vt:lpstr>
      <vt:lpstr>Numerical solution</vt:lpstr>
      <vt:lpstr>Numerical solution</vt:lpstr>
      <vt:lpstr>Numerical solution</vt:lpstr>
      <vt:lpstr>Table of content</vt:lpstr>
      <vt:lpstr>Conclusion</vt:lpstr>
      <vt:lpstr>Conclusion</vt:lpstr>
      <vt:lpstr>Conclusion</vt:lpstr>
      <vt:lpstr>Thank your for your attention!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2022-12-28T10:07:04Z</dcterms:modified>
</cp:coreProperties>
</file>