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34"/>
  </p:notesMasterIdLst>
  <p:sldIdLst>
    <p:sldId id="257" r:id="rId3"/>
    <p:sldId id="258" r:id="rId4"/>
    <p:sldId id="282" r:id="rId5"/>
    <p:sldId id="260" r:id="rId6"/>
    <p:sldId id="270" r:id="rId7"/>
    <p:sldId id="283" r:id="rId8"/>
    <p:sldId id="268" r:id="rId9"/>
    <p:sldId id="271" r:id="rId10"/>
    <p:sldId id="272" r:id="rId11"/>
    <p:sldId id="298" r:id="rId12"/>
    <p:sldId id="273" r:id="rId13"/>
    <p:sldId id="284" r:id="rId14"/>
    <p:sldId id="262" r:id="rId15"/>
    <p:sldId id="299" r:id="rId16"/>
    <p:sldId id="304" r:id="rId17"/>
    <p:sldId id="306" r:id="rId18"/>
    <p:sldId id="264" r:id="rId19"/>
    <p:sldId id="300" r:id="rId20"/>
    <p:sldId id="266" r:id="rId21"/>
    <p:sldId id="267" r:id="rId22"/>
    <p:sldId id="274" r:id="rId23"/>
    <p:sldId id="311" r:id="rId24"/>
    <p:sldId id="310" r:id="rId25"/>
    <p:sldId id="309" r:id="rId26"/>
    <p:sldId id="312" r:id="rId27"/>
    <p:sldId id="313" r:id="rId28"/>
    <p:sldId id="302" r:id="rId29"/>
    <p:sldId id="307" r:id="rId30"/>
    <p:sldId id="314" r:id="rId31"/>
    <p:sldId id="277"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na Ciornei" initials="IC" lastIdx="1" clrIdx="0">
    <p:extLst>
      <p:ext uri="{19B8F6BF-5375-455C-9EA6-DF929625EA0E}">
        <p15:presenceInfo xmlns:p15="http://schemas.microsoft.com/office/powerpoint/2012/main" userId="S-1-5-21-3244330370-710286947-636655351-14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3E9414-6CAB-4613-972F-F46EBC765724}" v="698" dt="2023-03-14T14:45:54.212"/>
    <p1510:client id="{09C3B795-59F5-48F3-A4D3-235A8B4920AD}" v="1" dt="2023-03-14T20:32:22.689"/>
    <p1510:client id="{E4420CF5-B69B-4FE1-9060-A59292EAF5C2}" v="470" dt="2023-03-16T21:08:19.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4653"/>
  </p:normalViewPr>
  <p:slideViewPr>
    <p:cSldViewPr snapToGrid="0" snapToObjects="1">
      <p:cViewPr varScale="1">
        <p:scale>
          <a:sx n="85" d="100"/>
          <a:sy n="85"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3CE57-B4BE-1D45-8C00-4535AEB74938}"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0DEA8-6075-6B4C-A68D-BF70C0E0EA8B}" type="slidenum">
              <a:rPr lang="en-US" smtClean="0"/>
              <a:t>‹#›</a:t>
            </a:fld>
            <a:endParaRPr lang="en-US"/>
          </a:p>
        </p:txBody>
      </p:sp>
    </p:spTree>
    <p:extLst>
      <p:ext uri="{BB962C8B-B14F-4D97-AF65-F5344CB8AC3E}">
        <p14:creationId xmlns:p14="http://schemas.microsoft.com/office/powerpoint/2010/main" val="139109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spcBef>
                <a:spcPct val="30000"/>
              </a:spcBef>
              <a:defRPr sz="1200">
                <a:solidFill>
                  <a:schemeClr val="tx1"/>
                </a:solidFill>
                <a:latin typeface="Calibri" charset="0"/>
              </a:defRPr>
            </a:lvl1pPr>
            <a:lvl2pPr marL="750888" indent="-288925" defTabSz="977900">
              <a:spcBef>
                <a:spcPct val="30000"/>
              </a:spcBef>
              <a:defRPr sz="1200">
                <a:solidFill>
                  <a:schemeClr val="tx1"/>
                </a:solidFill>
                <a:latin typeface="Calibri" charset="0"/>
              </a:defRPr>
            </a:lvl2pPr>
            <a:lvl3pPr marL="1155700" indent="-230188" defTabSz="977900">
              <a:spcBef>
                <a:spcPct val="30000"/>
              </a:spcBef>
              <a:defRPr sz="1200">
                <a:solidFill>
                  <a:schemeClr val="tx1"/>
                </a:solidFill>
                <a:latin typeface="Calibri" charset="0"/>
              </a:defRPr>
            </a:lvl3pPr>
            <a:lvl4pPr marL="1619250" indent="-230188" defTabSz="977900">
              <a:spcBef>
                <a:spcPct val="30000"/>
              </a:spcBef>
              <a:defRPr sz="1200">
                <a:solidFill>
                  <a:schemeClr val="tx1"/>
                </a:solidFill>
                <a:latin typeface="Calibri" charset="0"/>
              </a:defRPr>
            </a:lvl4pPr>
            <a:lvl5pPr marL="2081213" indent="-230188" defTabSz="977900">
              <a:spcBef>
                <a:spcPct val="30000"/>
              </a:spcBef>
              <a:defRPr sz="1200">
                <a:solidFill>
                  <a:schemeClr val="tx1"/>
                </a:solidFill>
                <a:latin typeface="Calibri" charset="0"/>
              </a:defRPr>
            </a:lvl5pPr>
            <a:lvl6pPr marL="2538413" indent="-230188" defTabSz="977900" eaLnBrk="0" fontAlgn="base" hangingPunct="0">
              <a:spcBef>
                <a:spcPct val="30000"/>
              </a:spcBef>
              <a:spcAft>
                <a:spcPct val="0"/>
              </a:spcAft>
              <a:defRPr sz="1200">
                <a:solidFill>
                  <a:schemeClr val="tx1"/>
                </a:solidFill>
                <a:latin typeface="Calibri" charset="0"/>
              </a:defRPr>
            </a:lvl6pPr>
            <a:lvl7pPr marL="2995613" indent="-230188" defTabSz="977900" eaLnBrk="0" fontAlgn="base" hangingPunct="0">
              <a:spcBef>
                <a:spcPct val="30000"/>
              </a:spcBef>
              <a:spcAft>
                <a:spcPct val="0"/>
              </a:spcAft>
              <a:defRPr sz="1200">
                <a:solidFill>
                  <a:schemeClr val="tx1"/>
                </a:solidFill>
                <a:latin typeface="Calibri" charset="0"/>
              </a:defRPr>
            </a:lvl7pPr>
            <a:lvl8pPr marL="3452813" indent="-230188" defTabSz="977900" eaLnBrk="0" fontAlgn="base" hangingPunct="0">
              <a:spcBef>
                <a:spcPct val="30000"/>
              </a:spcBef>
              <a:spcAft>
                <a:spcPct val="0"/>
              </a:spcAft>
              <a:defRPr sz="1200">
                <a:solidFill>
                  <a:schemeClr val="tx1"/>
                </a:solidFill>
                <a:latin typeface="Calibri" charset="0"/>
              </a:defRPr>
            </a:lvl8pPr>
            <a:lvl9pPr marL="3910013" indent="-230188" defTabSz="977900" eaLnBrk="0" fontAlgn="base" hangingPunct="0">
              <a:spcBef>
                <a:spcPct val="30000"/>
              </a:spcBef>
              <a:spcAft>
                <a:spcPct val="0"/>
              </a:spcAft>
              <a:defRPr sz="1200">
                <a:solidFill>
                  <a:schemeClr val="tx1"/>
                </a:solidFill>
                <a:latin typeface="Calibri" charset="0"/>
              </a:defRPr>
            </a:lvl9pPr>
          </a:lstStyle>
          <a:p>
            <a:pPr marL="0" marR="0" lvl="0" indent="0" algn="r" defTabSz="977900" rtl="0" eaLnBrk="1" fontAlgn="base" latinLnBrk="0" hangingPunct="1">
              <a:lnSpc>
                <a:spcPct val="100000"/>
              </a:lnSpc>
              <a:spcBef>
                <a:spcPct val="0"/>
              </a:spcBef>
              <a:spcAft>
                <a:spcPct val="0"/>
              </a:spcAft>
              <a:buClrTx/>
              <a:buSzTx/>
              <a:buFontTx/>
              <a:buNone/>
              <a:tabLst/>
              <a:defRPr/>
            </a:pPr>
            <a:fld id="{2728E494-9638-5644-BBCD-1A6810399EA0}" type="slidenum">
              <a:rPr kumimoji="0" lang="en-US" altLang="en-US" sz="1300" b="0"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rPr>
              <a:pPr marL="0" marR="0" lvl="0" indent="0" algn="r" defTabSz="9779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69287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00" y="7200"/>
            <a:ext cx="2000250" cy="5143500"/>
          </a:xfrm>
          <a:prstGeom prst="rect">
            <a:avLst/>
          </a:prstGeom>
        </p:spPr>
      </p:pic>
      <p:sp>
        <p:nvSpPr>
          <p:cNvPr id="5" name="Rectangle 11"/>
          <p:cNvSpPr>
            <a:spLocks noChangeArrowheads="1"/>
          </p:cNvSpPr>
          <p:nvPr/>
        </p:nvSpPr>
        <p:spPr bwMode="auto">
          <a:xfrm>
            <a:off x="578664" y="1003980"/>
            <a:ext cx="2448000" cy="288000"/>
          </a:xfrm>
          <a:prstGeom prst="rect">
            <a:avLst/>
          </a:prstGeom>
          <a:solidFill>
            <a:srgbClr val="282828">
              <a:alpha val="49804"/>
            </a:srgbClr>
          </a:solidFill>
          <a:ln w="3175">
            <a:solidFill>
              <a:srgbClr val="969696"/>
            </a:solidFill>
            <a:miter lim="800000"/>
            <a:headEnd/>
            <a:tailEnd/>
          </a:ln>
          <a:effectLst>
            <a:softEdge rad="12700"/>
          </a:effectLst>
        </p:spPr>
        <p:txBody>
          <a:bodyPr wrap="none" anchor="ctr"/>
          <a:lstStyle>
            <a:lvl1pPr eaLnBrk="0" hangingPunct="0">
              <a:defRPr sz="2400">
                <a:solidFill>
                  <a:schemeClr val="tx1"/>
                </a:solidFill>
                <a:latin typeface="Arial" charset="0"/>
                <a:ea typeface="MS PGothic" panose="020B0600070205080204" pitchFamily="34" charset="-128"/>
              </a:defRPr>
            </a:lvl1pPr>
            <a:lvl2pPr marL="742950" indent="-285750" eaLnBrk="0" hangingPunct="0">
              <a:defRPr sz="2400">
                <a:solidFill>
                  <a:schemeClr val="tx1"/>
                </a:solidFill>
                <a:latin typeface="Arial" charset="0"/>
                <a:ea typeface="MS PGothic" panose="020B0600070205080204" pitchFamily="34" charset="-128"/>
              </a:defRPr>
            </a:lvl2pPr>
            <a:lvl3pPr marL="1143000" indent="-228600" eaLnBrk="0" hangingPunct="0">
              <a:defRPr sz="2400">
                <a:solidFill>
                  <a:schemeClr val="tx1"/>
                </a:solidFill>
                <a:latin typeface="Arial" charset="0"/>
                <a:ea typeface="MS PGothic" panose="020B0600070205080204" pitchFamily="34" charset="-128"/>
              </a:defRPr>
            </a:lvl3pPr>
            <a:lvl4pPr marL="1600200" indent="-228600" eaLnBrk="0" hangingPunct="0">
              <a:defRPr sz="2400">
                <a:solidFill>
                  <a:schemeClr val="tx1"/>
                </a:solidFill>
                <a:latin typeface="Arial" charset="0"/>
                <a:ea typeface="MS PGothic" panose="020B0600070205080204" pitchFamily="34" charset="-128"/>
              </a:defRPr>
            </a:lvl4pPr>
            <a:lvl5pPr marL="2057400" indent="-228600" eaLnBrk="0" hangingPunct="0">
              <a:defRPr sz="2400">
                <a:solidFill>
                  <a:schemeClr val="tx1"/>
                </a:solidFill>
                <a:latin typeface="Aria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9pPr>
          </a:lstStyle>
          <a:p>
            <a:pPr algn="ctr" eaLnBrk="1" hangingPunct="1"/>
            <a:endParaRPr lang="en-US" altLang="el-GR" sz="2400">
              <a:latin typeface="Times New Roman" pitchFamily="18" charset="0"/>
            </a:endParaRPr>
          </a:p>
        </p:txBody>
      </p:sp>
      <p:pic>
        <p:nvPicPr>
          <p:cNvPr id="7" name="Picture 17" descr="010-KIOS LOGO FINAL NEW.eps"/>
          <p:cNvPicPr>
            <a:picLocks noChangeAspect="1"/>
          </p:cNvPicPr>
          <p:nvPr/>
        </p:nvPicPr>
        <p:blipFill>
          <a:blip r:embed="rId3" cstate="print">
            <a:extLst>
              <a:ext uri="{28A0092B-C50C-407E-A947-70E740481C1C}">
                <a14:useLocalDpi xmlns:a14="http://schemas.microsoft.com/office/drawing/2010/main" val="0"/>
              </a:ext>
            </a:extLst>
          </a:blip>
          <a:srcRect l="10156" t="28323" r="10815" b="27921"/>
          <a:stretch>
            <a:fillRect/>
          </a:stretch>
        </p:blipFill>
        <p:spPr bwMode="auto">
          <a:xfrm>
            <a:off x="8923970" y="100800"/>
            <a:ext cx="2967463" cy="116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62" descr="http://www.eng.ucy.ac.cy/gmitsis/Lab/PolProEp/images/ucy.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000" y="5475293"/>
            <a:ext cx="1825729" cy="64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Imperial_1_Pantone_solid.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00" y="6192000"/>
            <a:ext cx="1792113" cy="47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6"/>
          <p:cNvSpPr txBox="1">
            <a:spLocks noChangeArrowheads="1"/>
          </p:cNvSpPr>
          <p:nvPr/>
        </p:nvSpPr>
        <p:spPr bwMode="auto">
          <a:xfrm>
            <a:off x="9395145" y="5229225"/>
            <a:ext cx="249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rgbClr val="646464"/>
                </a:solidFill>
                <a:latin typeface="Copperplate" charset="0"/>
                <a:cs typeface="Copperplate" charset="0"/>
              </a:rPr>
              <a:t>Funded by:</a:t>
            </a:r>
          </a:p>
        </p:txBody>
      </p:sp>
      <p:pic>
        <p:nvPicPr>
          <p:cNvPr id="11" name="Picture 17" descr="Republic of Cyprus logo.jpg"/>
          <p:cNvPicPr>
            <a:picLocks noChangeAspect="1"/>
          </p:cNvPicPr>
          <p:nvPr/>
        </p:nvPicPr>
        <p:blipFill>
          <a:blip r:embed="rId6">
            <a:extLst>
              <a:ext uri="{28A0092B-C50C-407E-A947-70E740481C1C}">
                <a14:useLocalDpi xmlns:a14="http://schemas.microsoft.com/office/drawing/2010/main" val="0"/>
              </a:ext>
            </a:extLst>
          </a:blip>
          <a:srcRect l="23599" r="20799" b="19444"/>
          <a:stretch>
            <a:fillRect/>
          </a:stretch>
        </p:blipFill>
        <p:spPr bwMode="auto">
          <a:xfrm>
            <a:off x="9460212" y="5645339"/>
            <a:ext cx="966537" cy="100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5000100-fla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74201" y="5672324"/>
            <a:ext cx="1367942" cy="9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3" name="Rectangle 5"/>
          <p:cNvSpPr>
            <a:spLocks noGrp="1" noChangeArrowheads="1"/>
          </p:cNvSpPr>
          <p:nvPr>
            <p:ph type="ctrTitle"/>
          </p:nvPr>
        </p:nvSpPr>
        <p:spPr>
          <a:xfrm>
            <a:off x="2613600" y="1270800"/>
            <a:ext cx="8967600" cy="1494000"/>
          </a:xfrm>
        </p:spPr>
        <p:txBody>
          <a:bodyPr/>
          <a:lstStyle>
            <a:lvl1pPr>
              <a:defRPr sz="3600">
                <a:solidFill>
                  <a:schemeClr val="accent6"/>
                </a:solidFill>
              </a:defRPr>
            </a:lvl1pPr>
          </a:lstStyle>
          <a:p>
            <a:pPr lvl="0"/>
            <a:r>
              <a:rPr lang="en-US" noProof="0"/>
              <a:t>Click to edit Master title style</a:t>
            </a:r>
            <a:endParaRPr lang="el-GR" noProof="0" dirty="0"/>
          </a:p>
        </p:txBody>
      </p:sp>
      <p:sp>
        <p:nvSpPr>
          <p:cNvPr id="263174" name="Rectangle 6"/>
          <p:cNvSpPr>
            <a:spLocks noGrp="1" noChangeArrowheads="1"/>
          </p:cNvSpPr>
          <p:nvPr>
            <p:ph type="subTitle" idx="1"/>
          </p:nvPr>
        </p:nvSpPr>
        <p:spPr>
          <a:xfrm>
            <a:off x="2613599" y="2959200"/>
            <a:ext cx="8967600" cy="1944217"/>
          </a:xfrm>
          <a:prstGeom prst="rect">
            <a:avLst/>
          </a:prstGeom>
        </p:spPr>
        <p:txBody>
          <a:bodyPr anchor="ctr">
            <a:normAutofit/>
          </a:bodyPr>
          <a:lstStyle>
            <a:lvl1pPr marL="0" indent="0" algn="l">
              <a:lnSpc>
                <a:spcPct val="100000"/>
              </a:lnSpc>
              <a:spcBef>
                <a:spcPts val="0"/>
              </a:spcBef>
              <a:spcAft>
                <a:spcPts val="0"/>
              </a:spcAft>
              <a:buFont typeface="Wingdings" charset="2"/>
              <a:buNone/>
              <a:defRPr sz="2200" b="0">
                <a:solidFill>
                  <a:srgbClr val="646464"/>
                </a:solidFill>
              </a:defRPr>
            </a:lvl1pPr>
          </a:lstStyle>
          <a:p>
            <a:pPr lvl="0"/>
            <a:r>
              <a:rPr lang="en-US" noProof="0"/>
              <a:t>Click to edit Master subtitle style</a:t>
            </a:r>
            <a:endParaRPr lang="el-GR" noProof="0" dirty="0"/>
          </a:p>
        </p:txBody>
      </p:sp>
      <p:sp>
        <p:nvSpPr>
          <p:cNvPr id="13" name="Rectangle 12"/>
          <p:cNvSpPr/>
          <p:nvPr/>
        </p:nvSpPr>
        <p:spPr>
          <a:xfrm>
            <a:off x="836966" y="1129980"/>
            <a:ext cx="7920000" cy="36000"/>
          </a:xfrm>
          <a:prstGeom prst="rect">
            <a:avLst/>
          </a:prstGeom>
          <a:solidFill>
            <a:schemeClr val="accent6"/>
          </a:solidFill>
          <a:ln w="19050">
            <a:solidFill>
              <a:schemeClr val="accent6"/>
            </a:solid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l-GR">
              <a:ln w="19050">
                <a:solidFill>
                  <a:schemeClr val="accent6"/>
                </a:solidFill>
              </a:ln>
            </a:endParaRPr>
          </a:p>
        </p:txBody>
      </p:sp>
    </p:spTree>
    <p:extLst>
      <p:ext uri="{BB962C8B-B14F-4D97-AF65-F5344CB8AC3E}">
        <p14:creationId xmlns:p14="http://schemas.microsoft.com/office/powerpoint/2010/main" val="86667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00" y="7200"/>
            <a:ext cx="2000250" cy="5143500"/>
          </a:xfrm>
          <a:prstGeom prst="rect">
            <a:avLst/>
          </a:prstGeom>
        </p:spPr>
      </p:pic>
      <p:sp>
        <p:nvSpPr>
          <p:cNvPr id="5" name="Rectangle 11"/>
          <p:cNvSpPr>
            <a:spLocks noChangeArrowheads="1"/>
          </p:cNvSpPr>
          <p:nvPr/>
        </p:nvSpPr>
        <p:spPr bwMode="auto">
          <a:xfrm>
            <a:off x="578664" y="1003980"/>
            <a:ext cx="2448000" cy="288000"/>
          </a:xfrm>
          <a:prstGeom prst="rect">
            <a:avLst/>
          </a:prstGeom>
          <a:solidFill>
            <a:srgbClr val="282828">
              <a:alpha val="49804"/>
            </a:srgbClr>
          </a:solidFill>
          <a:ln w="3175">
            <a:solidFill>
              <a:srgbClr val="969696"/>
            </a:solidFill>
            <a:miter lim="800000"/>
            <a:headEnd/>
            <a:tailEnd/>
          </a:ln>
          <a:effectLst>
            <a:softEdge rad="12700"/>
          </a:effectLst>
        </p:spPr>
        <p:txBody>
          <a:bodyPr wrap="none" anchor="ctr"/>
          <a:lstStyle>
            <a:lvl1pPr eaLnBrk="0" hangingPunct="0">
              <a:defRPr sz="2400">
                <a:solidFill>
                  <a:schemeClr val="tx1"/>
                </a:solidFill>
                <a:latin typeface="Arial" charset="0"/>
                <a:ea typeface="MS PGothic" panose="020B0600070205080204" pitchFamily="34" charset="-128"/>
              </a:defRPr>
            </a:lvl1pPr>
            <a:lvl2pPr marL="742950" indent="-285750" eaLnBrk="0" hangingPunct="0">
              <a:defRPr sz="2400">
                <a:solidFill>
                  <a:schemeClr val="tx1"/>
                </a:solidFill>
                <a:latin typeface="Arial" charset="0"/>
                <a:ea typeface="MS PGothic" panose="020B0600070205080204" pitchFamily="34" charset="-128"/>
              </a:defRPr>
            </a:lvl2pPr>
            <a:lvl3pPr marL="1143000" indent="-228600" eaLnBrk="0" hangingPunct="0">
              <a:defRPr sz="2400">
                <a:solidFill>
                  <a:schemeClr val="tx1"/>
                </a:solidFill>
                <a:latin typeface="Arial" charset="0"/>
                <a:ea typeface="MS PGothic" panose="020B0600070205080204" pitchFamily="34" charset="-128"/>
              </a:defRPr>
            </a:lvl3pPr>
            <a:lvl4pPr marL="1600200" indent="-228600" eaLnBrk="0" hangingPunct="0">
              <a:defRPr sz="2400">
                <a:solidFill>
                  <a:schemeClr val="tx1"/>
                </a:solidFill>
                <a:latin typeface="Arial" charset="0"/>
                <a:ea typeface="MS PGothic" panose="020B0600070205080204" pitchFamily="34" charset="-128"/>
              </a:defRPr>
            </a:lvl4pPr>
            <a:lvl5pPr marL="2057400" indent="-228600" eaLnBrk="0" hangingPunct="0">
              <a:defRPr sz="2400">
                <a:solidFill>
                  <a:schemeClr val="tx1"/>
                </a:solidFill>
                <a:latin typeface="Arial"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anose="020B0600070205080204" pitchFamily="34" charset="-128"/>
              </a:defRPr>
            </a:lvl9pPr>
          </a:lstStyle>
          <a:p>
            <a:pPr algn="ctr" eaLnBrk="1" hangingPunct="1"/>
            <a:endParaRPr lang="en-US" altLang="el-GR" sz="2400">
              <a:latin typeface="Times New Roman" pitchFamily="18" charset="0"/>
            </a:endParaRPr>
          </a:p>
        </p:txBody>
      </p:sp>
      <p:pic>
        <p:nvPicPr>
          <p:cNvPr id="7" name="Picture 17" descr="010-KIOS LOGO FINAL NEW.eps"/>
          <p:cNvPicPr>
            <a:picLocks noChangeAspect="1"/>
          </p:cNvPicPr>
          <p:nvPr/>
        </p:nvPicPr>
        <p:blipFill>
          <a:blip r:embed="rId3" cstate="print">
            <a:extLst>
              <a:ext uri="{28A0092B-C50C-407E-A947-70E740481C1C}">
                <a14:useLocalDpi xmlns:a14="http://schemas.microsoft.com/office/drawing/2010/main" val="0"/>
              </a:ext>
            </a:extLst>
          </a:blip>
          <a:srcRect l="10156" t="28323" r="10815" b="27921"/>
          <a:stretch>
            <a:fillRect/>
          </a:stretch>
        </p:blipFill>
        <p:spPr bwMode="auto">
          <a:xfrm>
            <a:off x="8923970" y="100800"/>
            <a:ext cx="2967463" cy="116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62" descr="http://www.eng.ucy.ac.cy/gmitsis/Lab/PolProEp/images/ucy.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000" y="5475293"/>
            <a:ext cx="1825729" cy="64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Imperial_1_Pantone_solid.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00" y="6192000"/>
            <a:ext cx="1792113" cy="47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6"/>
          <p:cNvSpPr txBox="1">
            <a:spLocks noChangeArrowheads="1"/>
          </p:cNvSpPr>
          <p:nvPr/>
        </p:nvSpPr>
        <p:spPr bwMode="auto">
          <a:xfrm>
            <a:off x="9395145" y="5229225"/>
            <a:ext cx="249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rgbClr val="646464"/>
                </a:solidFill>
                <a:latin typeface="Copperplate" charset="0"/>
                <a:cs typeface="Copperplate" charset="0"/>
              </a:rPr>
              <a:t>Funded by:</a:t>
            </a:r>
          </a:p>
        </p:txBody>
      </p:sp>
      <p:pic>
        <p:nvPicPr>
          <p:cNvPr id="11" name="Picture 17" descr="Republic of Cyprus logo.jpg"/>
          <p:cNvPicPr>
            <a:picLocks noChangeAspect="1"/>
          </p:cNvPicPr>
          <p:nvPr/>
        </p:nvPicPr>
        <p:blipFill>
          <a:blip r:embed="rId6">
            <a:extLst>
              <a:ext uri="{28A0092B-C50C-407E-A947-70E740481C1C}">
                <a14:useLocalDpi xmlns:a14="http://schemas.microsoft.com/office/drawing/2010/main" val="0"/>
              </a:ext>
            </a:extLst>
          </a:blip>
          <a:srcRect l="23599" r="20799" b="19444"/>
          <a:stretch>
            <a:fillRect/>
          </a:stretch>
        </p:blipFill>
        <p:spPr bwMode="auto">
          <a:xfrm>
            <a:off x="9460212" y="5645339"/>
            <a:ext cx="966537" cy="100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5000100-fla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574201" y="5672324"/>
            <a:ext cx="1367942" cy="90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3" name="Rectangle 5"/>
          <p:cNvSpPr>
            <a:spLocks noGrp="1" noChangeArrowheads="1"/>
          </p:cNvSpPr>
          <p:nvPr>
            <p:ph type="ctrTitle"/>
          </p:nvPr>
        </p:nvSpPr>
        <p:spPr>
          <a:xfrm>
            <a:off x="2613600" y="1270800"/>
            <a:ext cx="8967600" cy="1494000"/>
          </a:xfrm>
        </p:spPr>
        <p:txBody>
          <a:bodyPr/>
          <a:lstStyle>
            <a:lvl1pPr>
              <a:defRPr sz="3600">
                <a:solidFill>
                  <a:schemeClr val="accent6"/>
                </a:solidFill>
              </a:defRPr>
            </a:lvl1pPr>
          </a:lstStyle>
          <a:p>
            <a:pPr lvl="0"/>
            <a:r>
              <a:rPr lang="en-US" noProof="0"/>
              <a:t>Click to edit Master title style</a:t>
            </a:r>
            <a:endParaRPr lang="el-GR" noProof="0" dirty="0"/>
          </a:p>
        </p:txBody>
      </p:sp>
      <p:sp>
        <p:nvSpPr>
          <p:cNvPr id="263174" name="Rectangle 6"/>
          <p:cNvSpPr>
            <a:spLocks noGrp="1" noChangeArrowheads="1"/>
          </p:cNvSpPr>
          <p:nvPr>
            <p:ph type="subTitle" idx="1"/>
          </p:nvPr>
        </p:nvSpPr>
        <p:spPr>
          <a:xfrm>
            <a:off x="2613599" y="2959200"/>
            <a:ext cx="8967600" cy="1944217"/>
          </a:xfrm>
          <a:prstGeom prst="rect">
            <a:avLst/>
          </a:prstGeom>
        </p:spPr>
        <p:txBody>
          <a:bodyPr anchor="ctr">
            <a:normAutofit/>
          </a:bodyPr>
          <a:lstStyle>
            <a:lvl1pPr marL="0" indent="0" algn="l">
              <a:lnSpc>
                <a:spcPct val="100000"/>
              </a:lnSpc>
              <a:spcBef>
                <a:spcPts val="0"/>
              </a:spcBef>
              <a:spcAft>
                <a:spcPts val="0"/>
              </a:spcAft>
              <a:buFont typeface="Wingdings" charset="2"/>
              <a:buNone/>
              <a:defRPr sz="2200" b="0">
                <a:solidFill>
                  <a:srgbClr val="646464"/>
                </a:solidFill>
              </a:defRPr>
            </a:lvl1pPr>
          </a:lstStyle>
          <a:p>
            <a:pPr lvl="0"/>
            <a:r>
              <a:rPr lang="en-US" noProof="0"/>
              <a:t>Click to edit Master subtitle style</a:t>
            </a:r>
            <a:endParaRPr lang="el-GR" noProof="0" dirty="0"/>
          </a:p>
        </p:txBody>
      </p:sp>
      <p:sp>
        <p:nvSpPr>
          <p:cNvPr id="13" name="Rectangle 12"/>
          <p:cNvSpPr/>
          <p:nvPr/>
        </p:nvSpPr>
        <p:spPr>
          <a:xfrm>
            <a:off x="836966" y="1129980"/>
            <a:ext cx="7920000" cy="36000"/>
          </a:xfrm>
          <a:prstGeom prst="rect">
            <a:avLst/>
          </a:prstGeom>
          <a:solidFill>
            <a:schemeClr val="accent6"/>
          </a:solidFill>
          <a:ln w="19050">
            <a:solidFill>
              <a:schemeClr val="accent6"/>
            </a:solidFill>
          </a:ln>
          <a:effectLst>
            <a:softEdge rad="127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l-GR">
              <a:ln w="19050">
                <a:solidFill>
                  <a:schemeClr val="accent6"/>
                </a:solidFill>
              </a:ln>
            </a:endParaRPr>
          </a:p>
        </p:txBody>
      </p:sp>
    </p:spTree>
    <p:extLst>
      <p:ext uri="{BB962C8B-B14F-4D97-AF65-F5344CB8AC3E}">
        <p14:creationId xmlns:p14="http://schemas.microsoft.com/office/powerpoint/2010/main" val="37829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6">
            <a:extLst>
              <a:ext uri="{FF2B5EF4-FFF2-40B4-BE49-F238E27FC236}">
                <a16:creationId xmlns:a16="http://schemas.microsoft.com/office/drawing/2014/main" id="{4F71A75F-B5A1-4866-B37A-EA18CA346FBE}"/>
              </a:ext>
            </a:extLst>
          </p:cNvPr>
          <p:cNvSpPr>
            <a:spLocks noGrp="1" noChangeArrowheads="1"/>
          </p:cNvSpPr>
          <p:nvPr>
            <p:ph idx="1"/>
          </p:nvPr>
        </p:nvSpPr>
        <p:spPr bwMode="auto">
          <a:xfrm>
            <a:off x="814917" y="1158877"/>
            <a:ext cx="10767483"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7" name="Date Placeholder 6">
            <a:extLst>
              <a:ext uri="{FF2B5EF4-FFF2-40B4-BE49-F238E27FC236}">
                <a16:creationId xmlns:a16="http://schemas.microsoft.com/office/drawing/2014/main" id="{3062E1B2-215D-4787-9C05-CBB3323D2DF1}"/>
              </a:ext>
            </a:extLst>
          </p:cNvPr>
          <p:cNvSpPr>
            <a:spLocks noGrp="1"/>
          </p:cNvSpPr>
          <p:nvPr>
            <p:ph type="dt" sz="half" idx="10"/>
          </p:nvPr>
        </p:nvSpPr>
        <p:spPr/>
        <p:txBody>
          <a:bodyPr/>
          <a:lstStyle/>
          <a:p>
            <a:r>
              <a:rPr lang="en-US"/>
              <a:t>16/03/2023</a:t>
            </a:r>
            <a:endParaRPr lang="en-GB" dirty="0"/>
          </a:p>
        </p:txBody>
      </p:sp>
      <p:sp>
        <p:nvSpPr>
          <p:cNvPr id="9" name="Slide Number Placeholder 8">
            <a:extLst>
              <a:ext uri="{FF2B5EF4-FFF2-40B4-BE49-F238E27FC236}">
                <a16:creationId xmlns:a16="http://schemas.microsoft.com/office/drawing/2014/main" id="{16A5F57E-DFD5-4F40-867D-5A46D2B2A532}"/>
              </a:ext>
            </a:extLst>
          </p:cNvPr>
          <p:cNvSpPr>
            <a:spLocks noGrp="1"/>
          </p:cNvSpPr>
          <p:nvPr>
            <p:ph type="sldNum" sz="quarter" idx="12"/>
          </p:nvPr>
        </p:nvSpPr>
        <p:spPr/>
        <p:txBody>
          <a:bodyPr/>
          <a:lstStyle/>
          <a:p>
            <a:fld id="{C8416249-F1FA-1D46-A6DF-BA181D34A3A5}" type="slidenum">
              <a:rPr lang="en-US" smtClean="0"/>
              <a:pPr/>
              <a:t>‹#›</a:t>
            </a:fld>
            <a:endParaRPr lang="en-US"/>
          </a:p>
        </p:txBody>
      </p:sp>
      <p:sp>
        <p:nvSpPr>
          <p:cNvPr id="10" name="Footer Placeholder 4">
            <a:extLst>
              <a:ext uri="{FF2B5EF4-FFF2-40B4-BE49-F238E27FC236}">
                <a16:creationId xmlns:a16="http://schemas.microsoft.com/office/drawing/2014/main" id="{B69A6642-1A9D-4898-9BE5-F5861407E948}"/>
              </a:ext>
            </a:extLst>
          </p:cNvPr>
          <p:cNvSpPr>
            <a:spLocks noGrp="1"/>
          </p:cNvSpPr>
          <p:nvPr>
            <p:ph type="ftr" sz="quarter" idx="11"/>
          </p:nvPr>
        </p:nvSpPr>
        <p:spPr>
          <a:xfrm>
            <a:off x="4038600" y="6595200"/>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solidFill>
                  <a:srgbClr val="FFFFE1"/>
                </a:solidFill>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862751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3600" y="4320000"/>
            <a:ext cx="10728000" cy="1620000"/>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813600" y="2710800"/>
            <a:ext cx="10728000" cy="1494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6">
            <a:extLst>
              <a:ext uri="{FF2B5EF4-FFF2-40B4-BE49-F238E27FC236}">
                <a16:creationId xmlns:a16="http://schemas.microsoft.com/office/drawing/2014/main" id="{7B1E146A-E9FA-4A72-9603-5C7A7C878068}"/>
              </a:ext>
            </a:extLst>
          </p:cNvPr>
          <p:cNvSpPr>
            <a:spLocks noGrp="1"/>
          </p:cNvSpPr>
          <p:nvPr>
            <p:ph type="dt" sz="half" idx="10"/>
          </p:nvPr>
        </p:nvSpPr>
        <p:spPr/>
        <p:txBody>
          <a:bodyPr/>
          <a:lstStyle/>
          <a:p>
            <a:r>
              <a:rPr lang="en-US"/>
              <a:t>16/03/2023</a:t>
            </a:r>
            <a:endParaRPr lang="en-GB" dirty="0"/>
          </a:p>
        </p:txBody>
      </p:sp>
      <p:sp>
        <p:nvSpPr>
          <p:cNvPr id="9" name="Slide Number Placeholder 8">
            <a:extLst>
              <a:ext uri="{FF2B5EF4-FFF2-40B4-BE49-F238E27FC236}">
                <a16:creationId xmlns:a16="http://schemas.microsoft.com/office/drawing/2014/main" id="{965BE81D-C7C4-4447-871C-3307606629CF}"/>
              </a:ext>
            </a:extLst>
          </p:cNvPr>
          <p:cNvSpPr>
            <a:spLocks noGrp="1"/>
          </p:cNvSpPr>
          <p:nvPr>
            <p:ph type="sldNum" sz="quarter" idx="12"/>
          </p:nvPr>
        </p:nvSpPr>
        <p:spPr/>
        <p:txBody>
          <a:bodyPr/>
          <a:lstStyle/>
          <a:p>
            <a:fld id="{C8416249-F1FA-1D46-A6DF-BA181D34A3A5}" type="slidenum">
              <a:rPr lang="en-US" smtClean="0"/>
              <a:pPr/>
              <a:t>‹#›</a:t>
            </a:fld>
            <a:endParaRPr lang="en-US"/>
          </a:p>
        </p:txBody>
      </p:sp>
      <p:sp>
        <p:nvSpPr>
          <p:cNvPr id="10" name="Footer Placeholder 4">
            <a:extLst>
              <a:ext uri="{FF2B5EF4-FFF2-40B4-BE49-F238E27FC236}">
                <a16:creationId xmlns:a16="http://schemas.microsoft.com/office/drawing/2014/main" id="{BAA24AE8-8F8E-4492-9C35-886C12E1990D}"/>
              </a:ext>
            </a:extLst>
          </p:cNvPr>
          <p:cNvSpPr>
            <a:spLocks noGrp="1"/>
          </p:cNvSpPr>
          <p:nvPr>
            <p:ph type="ftr" sz="quarter" idx="11"/>
          </p:nvPr>
        </p:nvSpPr>
        <p:spPr>
          <a:xfrm>
            <a:off x="4038600" y="6591599"/>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solidFill>
                  <a:srgbClr val="FFFFE1"/>
                </a:solidFill>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88965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DD4AB3-6DFB-4198-AD39-19226A5BCE1F}"/>
              </a:ext>
            </a:extLst>
          </p:cNvPr>
          <p:cNvSpPr>
            <a:spLocks noGrp="1"/>
          </p:cNvSpPr>
          <p:nvPr>
            <p:ph type="title"/>
          </p:nvPr>
        </p:nvSpPr>
        <p:spPr>
          <a:xfrm>
            <a:off x="814917" y="188913"/>
            <a:ext cx="9779000" cy="774700"/>
          </a:xfrm>
        </p:spPr>
        <p:txBody>
          <a:bodyPr/>
          <a:lstStyle/>
          <a:p>
            <a:r>
              <a:rPr lang="en-US"/>
              <a:t>Click to edit Master title style</a:t>
            </a:r>
            <a:endParaRPr lang="en-US" dirty="0"/>
          </a:p>
        </p:txBody>
      </p:sp>
      <p:sp>
        <p:nvSpPr>
          <p:cNvPr id="11" name="Rectangle 6">
            <a:extLst>
              <a:ext uri="{FF2B5EF4-FFF2-40B4-BE49-F238E27FC236}">
                <a16:creationId xmlns:a16="http://schemas.microsoft.com/office/drawing/2014/main" id="{A39AF9C6-D167-4217-A97D-5DCE9726BC3D}"/>
              </a:ext>
            </a:extLst>
          </p:cNvPr>
          <p:cNvSpPr>
            <a:spLocks noGrp="1" noChangeArrowheads="1"/>
          </p:cNvSpPr>
          <p:nvPr>
            <p:ph idx="11"/>
          </p:nvPr>
        </p:nvSpPr>
        <p:spPr bwMode="auto">
          <a:xfrm>
            <a:off x="814917" y="1158877"/>
            <a:ext cx="53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13" name="Rectangle 6">
            <a:extLst>
              <a:ext uri="{FF2B5EF4-FFF2-40B4-BE49-F238E27FC236}">
                <a16:creationId xmlns:a16="http://schemas.microsoft.com/office/drawing/2014/main" id="{D815FFD7-EFA0-4054-934A-0A75F63FB8A6}"/>
              </a:ext>
            </a:extLst>
          </p:cNvPr>
          <p:cNvSpPr>
            <a:spLocks noGrp="1" noChangeArrowheads="1"/>
          </p:cNvSpPr>
          <p:nvPr>
            <p:ph idx="1"/>
          </p:nvPr>
        </p:nvSpPr>
        <p:spPr bwMode="auto">
          <a:xfrm>
            <a:off x="6249600" y="1158877"/>
            <a:ext cx="53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Date Placeholder 3">
            <a:extLst>
              <a:ext uri="{FF2B5EF4-FFF2-40B4-BE49-F238E27FC236}">
                <a16:creationId xmlns:a16="http://schemas.microsoft.com/office/drawing/2014/main" id="{A3A055E3-FE9D-4CFA-B94C-4E718A131E1D}"/>
              </a:ext>
            </a:extLst>
          </p:cNvPr>
          <p:cNvSpPr>
            <a:spLocks noGrp="1"/>
          </p:cNvSpPr>
          <p:nvPr>
            <p:ph type="dt" sz="half" idx="12"/>
          </p:nvPr>
        </p:nvSpPr>
        <p:spPr/>
        <p:txBody>
          <a:bodyPr/>
          <a:lstStyle/>
          <a:p>
            <a:r>
              <a:rPr lang="en-US"/>
              <a:t>16/03/2023</a:t>
            </a:r>
            <a:endParaRPr lang="en-GB" dirty="0"/>
          </a:p>
        </p:txBody>
      </p:sp>
      <p:sp>
        <p:nvSpPr>
          <p:cNvPr id="7" name="Slide Number Placeholder 6">
            <a:extLst>
              <a:ext uri="{FF2B5EF4-FFF2-40B4-BE49-F238E27FC236}">
                <a16:creationId xmlns:a16="http://schemas.microsoft.com/office/drawing/2014/main" id="{2769BE4D-73DB-40CB-A905-C75EC253249C}"/>
              </a:ext>
            </a:extLst>
          </p:cNvPr>
          <p:cNvSpPr>
            <a:spLocks noGrp="1"/>
          </p:cNvSpPr>
          <p:nvPr>
            <p:ph type="sldNum" sz="quarter" idx="14"/>
          </p:nvPr>
        </p:nvSpPr>
        <p:spPr/>
        <p:txBody>
          <a:bodyPr/>
          <a:lstStyle/>
          <a:p>
            <a:fld id="{C8416249-F1FA-1D46-A6DF-BA181D34A3A5}" type="slidenum">
              <a:rPr lang="en-US" smtClean="0"/>
              <a:pPr/>
              <a:t>‹#›</a:t>
            </a:fld>
            <a:endParaRPr lang="en-US"/>
          </a:p>
        </p:txBody>
      </p:sp>
      <p:sp>
        <p:nvSpPr>
          <p:cNvPr id="8" name="Footer Placeholder 4">
            <a:extLst>
              <a:ext uri="{FF2B5EF4-FFF2-40B4-BE49-F238E27FC236}">
                <a16:creationId xmlns:a16="http://schemas.microsoft.com/office/drawing/2014/main" id="{0A162FB4-60E9-4012-9C34-5A68BEC389AA}"/>
              </a:ext>
            </a:extLst>
          </p:cNvPr>
          <p:cNvSpPr>
            <a:spLocks noGrp="1"/>
          </p:cNvSpPr>
          <p:nvPr>
            <p:ph type="ftr" sz="quarter" idx="15"/>
          </p:nvPr>
        </p:nvSpPr>
        <p:spPr>
          <a:xfrm>
            <a:off x="4038600" y="6591599"/>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solidFill>
                  <a:srgbClr val="FFFFE1"/>
                </a:solidFill>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12811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3600" y="1159200"/>
            <a:ext cx="5328000" cy="639762"/>
          </a:xfrm>
          <a:prstGeom prst="rect">
            <a:avLst/>
          </a:prstGeom>
        </p:spPr>
        <p:txBody>
          <a:bodyPr anchor="ctr">
            <a:normAutofit/>
          </a:bodyPr>
          <a:lstStyle>
            <a:lvl1pPr marL="0" indent="0">
              <a:spcBef>
                <a:spcPts val="0"/>
              </a:spcBef>
              <a:buNone/>
              <a:defRPr sz="28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3600" y="1879200"/>
            <a:ext cx="5328000" cy="4503600"/>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600" y="1159200"/>
            <a:ext cx="5328000" cy="639762"/>
          </a:xfrm>
          <a:prstGeom prst="rect">
            <a:avLst/>
          </a:prstGeom>
        </p:spPr>
        <p:txBody>
          <a:bodyPr anchor="ctr">
            <a:normAutofit/>
          </a:bodyPr>
          <a:lstStyle>
            <a:lvl1pPr marL="0" indent="0">
              <a:spcBef>
                <a:spcPts val="0"/>
              </a:spcBef>
              <a:buNone/>
              <a:defRPr sz="28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600" y="1879200"/>
            <a:ext cx="5328000" cy="4503600"/>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9A76782F-468D-40CF-BC12-1758AE87E887}"/>
              </a:ext>
            </a:extLst>
          </p:cNvPr>
          <p:cNvSpPr>
            <a:spLocks noGrp="1"/>
          </p:cNvSpPr>
          <p:nvPr>
            <p:ph type="title"/>
          </p:nvPr>
        </p:nvSpPr>
        <p:spPr>
          <a:xfrm>
            <a:off x="814917" y="188913"/>
            <a:ext cx="9779000" cy="774700"/>
          </a:xfrm>
        </p:spPr>
        <p:txBody>
          <a:bodyPr/>
          <a:lstStyle/>
          <a:p>
            <a:r>
              <a:rPr lang="en-US"/>
              <a:t>Click to edit Master title style</a:t>
            </a:r>
            <a:endParaRPr lang="en-US" dirty="0"/>
          </a:p>
        </p:txBody>
      </p:sp>
      <p:sp>
        <p:nvSpPr>
          <p:cNvPr id="10" name="Date Placeholder 9">
            <a:extLst>
              <a:ext uri="{FF2B5EF4-FFF2-40B4-BE49-F238E27FC236}">
                <a16:creationId xmlns:a16="http://schemas.microsoft.com/office/drawing/2014/main" id="{08FCE03A-3025-4F56-8C81-3DFDD735D62F}"/>
              </a:ext>
            </a:extLst>
          </p:cNvPr>
          <p:cNvSpPr>
            <a:spLocks noGrp="1"/>
          </p:cNvSpPr>
          <p:nvPr>
            <p:ph type="dt" sz="half" idx="10"/>
          </p:nvPr>
        </p:nvSpPr>
        <p:spPr/>
        <p:txBody>
          <a:bodyPr/>
          <a:lstStyle/>
          <a:p>
            <a:r>
              <a:rPr lang="en-US"/>
              <a:t>16/03/2023</a:t>
            </a:r>
            <a:endParaRPr lang="en-GB" dirty="0"/>
          </a:p>
        </p:txBody>
      </p:sp>
      <p:sp>
        <p:nvSpPr>
          <p:cNvPr id="12" name="Slide Number Placeholder 11">
            <a:extLst>
              <a:ext uri="{FF2B5EF4-FFF2-40B4-BE49-F238E27FC236}">
                <a16:creationId xmlns:a16="http://schemas.microsoft.com/office/drawing/2014/main" id="{EAE1A080-8E1D-4382-807C-54249C28EB71}"/>
              </a:ext>
            </a:extLst>
          </p:cNvPr>
          <p:cNvSpPr>
            <a:spLocks noGrp="1"/>
          </p:cNvSpPr>
          <p:nvPr>
            <p:ph type="sldNum" sz="quarter" idx="12"/>
          </p:nvPr>
        </p:nvSpPr>
        <p:spPr/>
        <p:txBody>
          <a:bodyPr/>
          <a:lstStyle/>
          <a:p>
            <a:fld id="{C8416249-F1FA-1D46-A6DF-BA181D34A3A5}" type="slidenum">
              <a:rPr lang="en-US" smtClean="0"/>
              <a:pPr/>
              <a:t>‹#›</a:t>
            </a:fld>
            <a:endParaRPr lang="en-US"/>
          </a:p>
        </p:txBody>
      </p:sp>
      <p:sp>
        <p:nvSpPr>
          <p:cNvPr id="13" name="Footer Placeholder 4">
            <a:extLst>
              <a:ext uri="{FF2B5EF4-FFF2-40B4-BE49-F238E27FC236}">
                <a16:creationId xmlns:a16="http://schemas.microsoft.com/office/drawing/2014/main" id="{67E58CD9-1727-455E-8D77-B85DCA2F4CE4}"/>
              </a:ext>
            </a:extLst>
          </p:cNvPr>
          <p:cNvSpPr>
            <a:spLocks noGrp="1"/>
          </p:cNvSpPr>
          <p:nvPr>
            <p:ph type="ftr" sz="quarter" idx="11"/>
          </p:nvPr>
        </p:nvSpPr>
        <p:spPr>
          <a:xfrm>
            <a:off x="4038600" y="6591599"/>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393417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43DFB38-044E-4EA6-8316-D50DDD34A018}"/>
              </a:ext>
            </a:extLst>
          </p:cNvPr>
          <p:cNvSpPr>
            <a:spLocks noGrp="1"/>
          </p:cNvSpPr>
          <p:nvPr>
            <p:ph type="dt" sz="half" idx="10"/>
          </p:nvPr>
        </p:nvSpPr>
        <p:spPr/>
        <p:txBody>
          <a:bodyPr/>
          <a:lstStyle/>
          <a:p>
            <a:r>
              <a:rPr lang="en-US"/>
              <a:t>16/03/2023</a:t>
            </a:r>
            <a:endParaRPr lang="en-GB" dirty="0"/>
          </a:p>
        </p:txBody>
      </p:sp>
      <p:sp>
        <p:nvSpPr>
          <p:cNvPr id="8" name="Slide Number Placeholder 7">
            <a:extLst>
              <a:ext uri="{FF2B5EF4-FFF2-40B4-BE49-F238E27FC236}">
                <a16:creationId xmlns:a16="http://schemas.microsoft.com/office/drawing/2014/main" id="{D393F808-B7B6-4DB5-80C5-D45BCC919E0F}"/>
              </a:ext>
            </a:extLst>
          </p:cNvPr>
          <p:cNvSpPr>
            <a:spLocks noGrp="1"/>
          </p:cNvSpPr>
          <p:nvPr>
            <p:ph type="sldNum" sz="quarter" idx="12"/>
          </p:nvPr>
        </p:nvSpPr>
        <p:spPr/>
        <p:txBody>
          <a:bodyPr/>
          <a:lstStyle/>
          <a:p>
            <a:fld id="{C8416249-F1FA-1D46-A6DF-BA181D34A3A5}" type="slidenum">
              <a:rPr lang="en-US" smtClean="0"/>
              <a:pPr/>
              <a:t>‹#›</a:t>
            </a:fld>
            <a:endParaRPr lang="en-US"/>
          </a:p>
        </p:txBody>
      </p:sp>
      <p:sp>
        <p:nvSpPr>
          <p:cNvPr id="9" name="Footer Placeholder 4">
            <a:extLst>
              <a:ext uri="{FF2B5EF4-FFF2-40B4-BE49-F238E27FC236}">
                <a16:creationId xmlns:a16="http://schemas.microsoft.com/office/drawing/2014/main" id="{CE9F9D53-8C30-446E-B36A-3C473055AD2E}"/>
              </a:ext>
            </a:extLst>
          </p:cNvPr>
          <p:cNvSpPr>
            <a:spLocks noGrp="1"/>
          </p:cNvSpPr>
          <p:nvPr>
            <p:ph type="ftr" sz="quarter" idx="11"/>
          </p:nvPr>
        </p:nvSpPr>
        <p:spPr>
          <a:xfrm>
            <a:off x="4038600" y="6591599"/>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69031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62A8407-4D4B-4CEF-8ADB-AAC5664CA254}"/>
              </a:ext>
            </a:extLst>
          </p:cNvPr>
          <p:cNvSpPr>
            <a:spLocks noGrp="1"/>
          </p:cNvSpPr>
          <p:nvPr>
            <p:ph type="dt" sz="half" idx="10"/>
          </p:nvPr>
        </p:nvSpPr>
        <p:spPr/>
        <p:txBody>
          <a:bodyPr/>
          <a:lstStyle/>
          <a:p>
            <a:r>
              <a:rPr lang="en-US"/>
              <a:t>16/03/2023</a:t>
            </a:r>
            <a:endParaRPr lang="en-GB" dirty="0"/>
          </a:p>
        </p:txBody>
      </p:sp>
      <p:sp>
        <p:nvSpPr>
          <p:cNvPr id="7" name="Slide Number Placeholder 6">
            <a:extLst>
              <a:ext uri="{FF2B5EF4-FFF2-40B4-BE49-F238E27FC236}">
                <a16:creationId xmlns:a16="http://schemas.microsoft.com/office/drawing/2014/main" id="{C2792D60-8698-4463-BFFF-2BE7B846121C}"/>
              </a:ext>
            </a:extLst>
          </p:cNvPr>
          <p:cNvSpPr>
            <a:spLocks noGrp="1"/>
          </p:cNvSpPr>
          <p:nvPr>
            <p:ph type="sldNum" sz="quarter" idx="12"/>
          </p:nvPr>
        </p:nvSpPr>
        <p:spPr/>
        <p:txBody>
          <a:bodyPr/>
          <a:lstStyle/>
          <a:p>
            <a:fld id="{C8416249-F1FA-1D46-A6DF-BA181D34A3A5}" type="slidenum">
              <a:rPr lang="en-US" smtClean="0"/>
              <a:pPr/>
              <a:t>‹#›</a:t>
            </a:fld>
            <a:endParaRPr lang="en-US"/>
          </a:p>
        </p:txBody>
      </p:sp>
      <p:sp>
        <p:nvSpPr>
          <p:cNvPr id="8" name="Footer Placeholder 4">
            <a:extLst>
              <a:ext uri="{FF2B5EF4-FFF2-40B4-BE49-F238E27FC236}">
                <a16:creationId xmlns:a16="http://schemas.microsoft.com/office/drawing/2014/main" id="{3C3C4551-52D1-4A2D-9606-EA83FFF8F83D}"/>
              </a:ext>
            </a:extLst>
          </p:cNvPr>
          <p:cNvSpPr>
            <a:spLocks noGrp="1"/>
          </p:cNvSpPr>
          <p:nvPr>
            <p:ph type="ftr" sz="quarter" idx="11"/>
          </p:nvPr>
        </p:nvSpPr>
        <p:spPr>
          <a:xfrm>
            <a:off x="4038600" y="6591599"/>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6625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
        <p:nvSpPr>
          <p:cNvPr id="2" name="Rectangle 5"/>
          <p:cNvSpPr>
            <a:spLocks noGrp="1" noChangeArrowheads="1"/>
          </p:cNvSpPr>
          <p:nvPr>
            <p:ph type="title"/>
          </p:nvPr>
        </p:nvSpPr>
        <p:spPr bwMode="auto">
          <a:xfrm>
            <a:off x="814917" y="188913"/>
            <a:ext cx="9779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normAutofit/>
          </a:bodyPr>
          <a:lstStyle/>
          <a:p>
            <a:pPr lvl="0"/>
            <a:r>
              <a:rPr lang="en-US"/>
              <a:t>Click to edit Master title style</a:t>
            </a:r>
            <a:endParaRPr lang="el-GR" dirty="0"/>
          </a:p>
        </p:txBody>
      </p:sp>
      <p:sp>
        <p:nvSpPr>
          <p:cNvPr id="3" name="Rectangle 6"/>
          <p:cNvSpPr>
            <a:spLocks noGrp="1" noChangeArrowheads="1"/>
          </p:cNvSpPr>
          <p:nvPr>
            <p:ph idx="1"/>
          </p:nvPr>
        </p:nvSpPr>
        <p:spPr bwMode="auto">
          <a:xfrm>
            <a:off x="814917" y="1158877"/>
            <a:ext cx="107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pic>
        <p:nvPicPr>
          <p:cNvPr id="4" name="Picture 2" descr="kios_logo_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54701" y="5490831"/>
            <a:ext cx="1292190" cy="48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D GLOBE-01.png"/>
          <p:cNvPicPr>
            <a:picLocks noChangeAspect="1"/>
          </p:cNvPicPr>
          <p:nvPr/>
        </p:nvPicPr>
        <p:blipFill>
          <a:blip r:embed="rId3" cstate="print">
            <a:extLst>
              <a:ext uri="{28A0092B-C50C-407E-A947-70E740481C1C}">
                <a14:useLocalDpi xmlns:a14="http://schemas.microsoft.com/office/drawing/2010/main" val="0"/>
              </a:ext>
            </a:extLst>
          </a:blip>
          <a:srcRect l="47215" t="35374"/>
          <a:stretch>
            <a:fillRect/>
          </a:stretch>
        </p:blipFill>
        <p:spPr bwMode="auto">
          <a:xfrm rot="5400000">
            <a:off x="10671839" y="-126033"/>
            <a:ext cx="1395980" cy="1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9"/>
          <p:cNvSpPr>
            <a:spLocks noGrp="1" noChangeArrowheads="1"/>
          </p:cNvSpPr>
          <p:nvPr>
            <p:ph type="sldNum" sz="quarter" idx="4"/>
          </p:nvPr>
        </p:nvSpPr>
        <p:spPr>
          <a:xfrm>
            <a:off x="10663237" y="6591302"/>
            <a:ext cx="1521619" cy="261936"/>
          </a:xfrm>
          <a:prstGeom prst="rect">
            <a:avLst/>
          </a:prstGeom>
        </p:spPr>
        <p:txBody>
          <a:bodyPr anchor="b"/>
          <a:lstStyle>
            <a:lvl1pPr algn="r">
              <a:defRPr sz="1200" b="0">
                <a:solidFill>
                  <a:schemeClr val="accent6"/>
                </a:solidFill>
                <a:latin typeface="Verdana" panose="020B0604030504040204" pitchFamily="34" charset="0"/>
                <a:ea typeface="Verdana" panose="020B0604030504040204" pitchFamily="34" charset="0"/>
              </a:defRPr>
            </a:lvl1pPr>
          </a:lstStyle>
          <a:p>
            <a:fld id="{C8416249-F1FA-1D46-A6DF-BA181D34A3A5}" type="slidenum">
              <a:rPr lang="en-US" smtClean="0"/>
              <a:t>‹#›</a:t>
            </a:fld>
            <a:endParaRPr lang="en-US"/>
          </a:p>
        </p:txBody>
      </p:sp>
      <p:pic>
        <p:nvPicPr>
          <p:cNvPr id="9" name="Picture 8"/>
          <p:cNvPicPr>
            <a:picLocks noChangeAspect="1"/>
          </p:cNvPicPr>
          <p:nvPr/>
        </p:nvPicPr>
        <p:blipFill>
          <a:blip r:embed="rId4"/>
          <a:stretch>
            <a:fillRect/>
          </a:stretch>
        </p:blipFill>
        <p:spPr>
          <a:xfrm>
            <a:off x="7200" y="7200"/>
            <a:ext cx="571500" cy="5000625"/>
          </a:xfrm>
          <a:prstGeom prst="rect">
            <a:avLst/>
          </a:prstGeom>
        </p:spPr>
      </p:pic>
      <p:sp>
        <p:nvSpPr>
          <p:cNvPr id="8" name="Date Placeholder 7">
            <a:extLst>
              <a:ext uri="{FF2B5EF4-FFF2-40B4-BE49-F238E27FC236}">
                <a16:creationId xmlns:a16="http://schemas.microsoft.com/office/drawing/2014/main" id="{B0E72E33-B448-4DC9-9E03-E303223AAAF5}"/>
              </a:ext>
            </a:extLst>
          </p:cNvPr>
          <p:cNvSpPr>
            <a:spLocks noGrp="1"/>
          </p:cNvSpPr>
          <p:nvPr>
            <p:ph type="dt" sz="half" idx="10"/>
          </p:nvPr>
        </p:nvSpPr>
        <p:spPr/>
        <p:txBody>
          <a:bodyPr/>
          <a:lstStyle>
            <a:lvl1pPr>
              <a:defRPr>
                <a:solidFill>
                  <a:schemeClr val="accent6"/>
                </a:solidFill>
              </a:defRPr>
            </a:lvl1pPr>
          </a:lstStyle>
          <a:p>
            <a:r>
              <a:rPr lang="en-US"/>
              <a:t>16/03/2023</a:t>
            </a:r>
            <a:endParaRPr lang="en-GB" dirty="0"/>
          </a:p>
        </p:txBody>
      </p:sp>
    </p:spTree>
    <p:extLst>
      <p:ext uri="{BB962C8B-B14F-4D97-AF65-F5344CB8AC3E}">
        <p14:creationId xmlns:p14="http://schemas.microsoft.com/office/powerpoint/2010/main" val="2340213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ompletely Blank">
    <p:spTree>
      <p:nvGrpSpPr>
        <p:cNvPr id="1" name=""/>
        <p:cNvGrpSpPr/>
        <p:nvPr/>
      </p:nvGrpSpPr>
      <p:grpSpPr>
        <a:xfrm>
          <a:off x="0" y="0"/>
          <a:ext cx="0" cy="0"/>
          <a:chOff x="0" y="0"/>
          <a:chExt cx="0" cy="0"/>
        </a:xfrm>
      </p:grpSpPr>
      <p:pic>
        <p:nvPicPr>
          <p:cNvPr id="5" name="Picture 2" descr="RED GLOBE-01.png"/>
          <p:cNvPicPr>
            <a:picLocks noChangeAspect="1"/>
          </p:cNvPicPr>
          <p:nvPr/>
        </p:nvPicPr>
        <p:blipFill>
          <a:blip r:embed="rId2" cstate="print">
            <a:extLst>
              <a:ext uri="{28A0092B-C50C-407E-A947-70E740481C1C}">
                <a14:useLocalDpi xmlns:a14="http://schemas.microsoft.com/office/drawing/2010/main" val="0"/>
              </a:ext>
            </a:extLst>
          </a:blip>
          <a:srcRect l="47215" t="35374"/>
          <a:stretch>
            <a:fillRect/>
          </a:stretch>
        </p:blipFill>
        <p:spPr bwMode="auto">
          <a:xfrm rot="5400000">
            <a:off x="10671839" y="-126033"/>
            <a:ext cx="1395980" cy="1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3960000" cy="68532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ln w="19050">
                <a:solidFill>
                  <a:schemeClr val="accent6"/>
                </a:solidFill>
              </a:ln>
              <a:solidFill>
                <a:schemeClr val="accent6"/>
              </a:solidFill>
            </a:endParaRPr>
          </a:p>
        </p:txBody>
      </p:sp>
      <p:sp>
        <p:nvSpPr>
          <p:cNvPr id="11" name="Content Placeholder 2"/>
          <p:cNvSpPr>
            <a:spLocks noGrp="1"/>
          </p:cNvSpPr>
          <p:nvPr>
            <p:ph idx="1"/>
          </p:nvPr>
        </p:nvSpPr>
        <p:spPr>
          <a:xfrm>
            <a:off x="4048125" y="1152526"/>
            <a:ext cx="7529475" cy="5214278"/>
          </a:xfrm>
          <a:prstGeom prst="rect">
            <a:avLst/>
          </a:prstGeo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kios_logo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4701" y="5490831"/>
            <a:ext cx="1292190" cy="48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7200" y="7200"/>
            <a:ext cx="571500" cy="5000625"/>
          </a:xfrm>
          <a:prstGeom prst="rect">
            <a:avLst/>
          </a:prstGeom>
        </p:spPr>
      </p:pic>
      <p:sp>
        <p:nvSpPr>
          <p:cNvPr id="14" name="Content Placeholder 3"/>
          <p:cNvSpPr>
            <a:spLocks noGrp="1"/>
          </p:cNvSpPr>
          <p:nvPr>
            <p:ph sz="half" idx="11"/>
          </p:nvPr>
        </p:nvSpPr>
        <p:spPr>
          <a:xfrm>
            <a:off x="813600" y="1155600"/>
            <a:ext cx="3060000" cy="5226152"/>
          </a:xfrm>
          <a:prstGeom prst="rect">
            <a:avLst/>
          </a:prstGeom>
        </p:spPr>
        <p:txBody>
          <a:bodyPr/>
          <a:lstStyle>
            <a:lvl1pPr marL="0" indent="0">
              <a:spcBef>
                <a:spcPts val="0"/>
              </a:spcBef>
              <a:buClr>
                <a:srgbClr val="FF7F27"/>
              </a:buClr>
              <a:buNone/>
              <a:defRPr sz="2800" baseline="0">
                <a:solidFill>
                  <a:srgbClr val="FFFFFF"/>
                </a:solidFill>
              </a:defRPr>
            </a:lvl1pPr>
            <a:lvl2pPr marL="288000" indent="-288000">
              <a:spcBef>
                <a:spcPts val="1200"/>
              </a:spcBef>
              <a:buClr>
                <a:srgbClr val="FFFFFF"/>
              </a:buClr>
              <a:defRPr sz="2400" b="1">
                <a:solidFill>
                  <a:srgbClr val="FF7F27"/>
                </a:solidFill>
              </a:defRPr>
            </a:lvl2pPr>
            <a:lvl3pPr marL="576000" indent="-252000">
              <a:spcBef>
                <a:spcPts val="600"/>
              </a:spcBef>
              <a:buClr>
                <a:srgbClr val="FF7F27"/>
              </a:buClr>
              <a:defRPr sz="2100">
                <a:solidFill>
                  <a:srgbClr val="FFFFFF"/>
                </a:solidFill>
              </a:defRPr>
            </a:lvl3pPr>
            <a:lvl4pPr marL="828000" indent="-216000">
              <a:spcBef>
                <a:spcPts val="300"/>
              </a:spcBef>
              <a:buClr>
                <a:srgbClr val="FFFFFF"/>
              </a:buClr>
              <a:defRPr sz="1800" b="1">
                <a:solidFill>
                  <a:srgbClr val="FF7F27"/>
                </a:solidFill>
              </a:defRPr>
            </a:lvl4pPr>
            <a:lvl5pPr marL="1080000" indent="-216000">
              <a:spcBef>
                <a:spcPts val="0"/>
              </a:spcBef>
              <a:buClr>
                <a:srgbClr val="FF7F27"/>
              </a:buCl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814917" y="188913"/>
            <a:ext cx="9779000" cy="774700"/>
          </a:xfrm>
        </p:spPr>
        <p:txBody>
          <a:bodyPr/>
          <a:lstStyle>
            <a:lvl1pPr>
              <a:defRPr>
                <a:solidFill>
                  <a:srgbClr val="FF7F27"/>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5E9C09E-AEDC-4B1C-A2B9-E767CA4F3FC5}"/>
              </a:ext>
            </a:extLst>
          </p:cNvPr>
          <p:cNvSpPr>
            <a:spLocks noGrp="1"/>
          </p:cNvSpPr>
          <p:nvPr>
            <p:ph type="dt" sz="half" idx="12"/>
          </p:nvPr>
        </p:nvSpPr>
        <p:spPr/>
        <p:txBody>
          <a:bodyPr/>
          <a:lstStyle>
            <a:lvl1pPr>
              <a:defRPr>
                <a:solidFill>
                  <a:srgbClr val="FFC000"/>
                </a:solidFill>
              </a:defRPr>
            </a:lvl1pPr>
          </a:lstStyle>
          <a:p>
            <a:r>
              <a:rPr lang="en-US"/>
              <a:t>16/03/2023</a:t>
            </a:r>
            <a:endParaRPr lang="en-GB" dirty="0"/>
          </a:p>
        </p:txBody>
      </p:sp>
      <p:sp>
        <p:nvSpPr>
          <p:cNvPr id="8" name="Slide Number Placeholder 7">
            <a:extLst>
              <a:ext uri="{FF2B5EF4-FFF2-40B4-BE49-F238E27FC236}">
                <a16:creationId xmlns:a16="http://schemas.microsoft.com/office/drawing/2014/main" id="{BF6CE1F3-AE12-436E-BA00-13798A11164B}"/>
              </a:ext>
            </a:extLst>
          </p:cNvPr>
          <p:cNvSpPr>
            <a:spLocks noGrp="1"/>
          </p:cNvSpPr>
          <p:nvPr>
            <p:ph type="sldNum" sz="quarter" idx="14"/>
          </p:nvPr>
        </p:nvSpPr>
        <p:spPr/>
        <p:txBody>
          <a:bodyPr/>
          <a:lstStyle>
            <a:lvl1pPr>
              <a:defRPr>
                <a:solidFill>
                  <a:schemeClr val="accent6"/>
                </a:solidFill>
              </a:defRPr>
            </a:lvl1pPr>
          </a:lstStyle>
          <a:p>
            <a:fld id="{C8416249-F1FA-1D46-A6DF-BA181D34A3A5}" type="slidenum">
              <a:rPr lang="en-US" smtClean="0"/>
              <a:pPr/>
              <a:t>‹#›</a:t>
            </a:fld>
            <a:endParaRPr lang="en-US"/>
          </a:p>
        </p:txBody>
      </p:sp>
    </p:spTree>
    <p:extLst>
      <p:ext uri="{BB962C8B-B14F-4D97-AF65-F5344CB8AC3E}">
        <p14:creationId xmlns:p14="http://schemas.microsoft.com/office/powerpoint/2010/main" val="69024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6">
            <a:extLst>
              <a:ext uri="{FF2B5EF4-FFF2-40B4-BE49-F238E27FC236}">
                <a16:creationId xmlns:a16="http://schemas.microsoft.com/office/drawing/2014/main" id="{4F71A75F-B5A1-4866-B37A-EA18CA346FBE}"/>
              </a:ext>
            </a:extLst>
          </p:cNvPr>
          <p:cNvSpPr>
            <a:spLocks noGrp="1" noChangeArrowheads="1"/>
          </p:cNvSpPr>
          <p:nvPr>
            <p:ph idx="1"/>
          </p:nvPr>
        </p:nvSpPr>
        <p:spPr bwMode="auto">
          <a:xfrm>
            <a:off x="814917" y="1158877"/>
            <a:ext cx="10767483"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7" name="Date Placeholder 6">
            <a:extLst>
              <a:ext uri="{FF2B5EF4-FFF2-40B4-BE49-F238E27FC236}">
                <a16:creationId xmlns:a16="http://schemas.microsoft.com/office/drawing/2014/main" id="{3062E1B2-215D-4787-9C05-CBB3323D2DF1}"/>
              </a:ext>
            </a:extLst>
          </p:cNvPr>
          <p:cNvSpPr>
            <a:spLocks noGrp="1"/>
          </p:cNvSpPr>
          <p:nvPr>
            <p:ph type="dt" sz="half" idx="10"/>
          </p:nvPr>
        </p:nvSpPr>
        <p:spPr/>
        <p:txBody>
          <a:bodyPr/>
          <a:lstStyle/>
          <a:p>
            <a:r>
              <a:rPr lang="en-US"/>
              <a:t>16/03/2023</a:t>
            </a:r>
            <a:endParaRPr lang="en-GB" dirty="0"/>
          </a:p>
        </p:txBody>
      </p:sp>
      <p:sp>
        <p:nvSpPr>
          <p:cNvPr id="8" name="Footer Placeholder 7">
            <a:extLst>
              <a:ext uri="{FF2B5EF4-FFF2-40B4-BE49-F238E27FC236}">
                <a16:creationId xmlns:a16="http://schemas.microsoft.com/office/drawing/2014/main" id="{1E8167BF-85AE-4EC9-A95E-A24D5C4AD960}"/>
              </a:ext>
            </a:extLst>
          </p:cNvPr>
          <p:cNvSpPr>
            <a:spLocks noGrp="1"/>
          </p:cNvSpPr>
          <p:nvPr>
            <p:ph type="ftr" sz="quarter" idx="11"/>
          </p:nvPr>
        </p:nvSpPr>
        <p:spPr/>
        <p:txBody>
          <a:bodyPr/>
          <a:lstStyle/>
          <a:p>
            <a:r>
              <a:rPr lang="en-GB"/>
              <a:t>CybPhys Project Meeting</a:t>
            </a:r>
            <a:endParaRPr lang="en-GB" dirty="0"/>
          </a:p>
        </p:txBody>
      </p:sp>
      <p:sp>
        <p:nvSpPr>
          <p:cNvPr id="9" name="Slide Number Placeholder 8">
            <a:extLst>
              <a:ext uri="{FF2B5EF4-FFF2-40B4-BE49-F238E27FC236}">
                <a16:creationId xmlns:a16="http://schemas.microsoft.com/office/drawing/2014/main" id="{16A5F57E-DFD5-4F40-867D-5A46D2B2A532}"/>
              </a:ext>
            </a:extLst>
          </p:cNvPr>
          <p:cNvSpPr>
            <a:spLocks noGrp="1"/>
          </p:cNvSpPr>
          <p:nvPr>
            <p:ph type="sldNum" sz="quarter" idx="12"/>
          </p:nvPr>
        </p:nvSpPr>
        <p:spPr/>
        <p:txBody>
          <a:bodyPr/>
          <a:lstStyle/>
          <a:p>
            <a:fld id="{C8416249-F1FA-1D46-A6DF-BA181D34A3A5}" type="slidenum">
              <a:rPr lang="en-US" smtClean="0"/>
              <a:pPr/>
              <a:t>‹#›</a:t>
            </a:fld>
            <a:endParaRPr lang="en-US"/>
          </a:p>
        </p:txBody>
      </p:sp>
    </p:spTree>
    <p:extLst>
      <p:ext uri="{BB962C8B-B14F-4D97-AF65-F5344CB8AC3E}">
        <p14:creationId xmlns:p14="http://schemas.microsoft.com/office/powerpoint/2010/main" val="144660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3600" y="4320000"/>
            <a:ext cx="10728000" cy="1620000"/>
          </a:xfrm>
        </p:spPr>
        <p:txBody>
          <a:bodyPr anchor="t">
            <a:normAutofit/>
          </a:bodyP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813600" y="2710800"/>
            <a:ext cx="10728000" cy="1494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6">
            <a:extLst>
              <a:ext uri="{FF2B5EF4-FFF2-40B4-BE49-F238E27FC236}">
                <a16:creationId xmlns:a16="http://schemas.microsoft.com/office/drawing/2014/main" id="{7B1E146A-E9FA-4A72-9603-5C7A7C878068}"/>
              </a:ext>
            </a:extLst>
          </p:cNvPr>
          <p:cNvSpPr>
            <a:spLocks noGrp="1"/>
          </p:cNvSpPr>
          <p:nvPr>
            <p:ph type="dt" sz="half" idx="10"/>
          </p:nvPr>
        </p:nvSpPr>
        <p:spPr/>
        <p:txBody>
          <a:bodyPr/>
          <a:lstStyle/>
          <a:p>
            <a:r>
              <a:rPr lang="en-US"/>
              <a:t>16/03/2023</a:t>
            </a:r>
            <a:endParaRPr lang="en-GB" dirty="0"/>
          </a:p>
        </p:txBody>
      </p:sp>
      <p:sp>
        <p:nvSpPr>
          <p:cNvPr id="8" name="Footer Placeholder 7">
            <a:extLst>
              <a:ext uri="{FF2B5EF4-FFF2-40B4-BE49-F238E27FC236}">
                <a16:creationId xmlns:a16="http://schemas.microsoft.com/office/drawing/2014/main" id="{E75DC35B-200B-4D13-82DF-52F9C34EE712}"/>
              </a:ext>
            </a:extLst>
          </p:cNvPr>
          <p:cNvSpPr>
            <a:spLocks noGrp="1"/>
          </p:cNvSpPr>
          <p:nvPr>
            <p:ph type="ftr" sz="quarter" idx="11"/>
          </p:nvPr>
        </p:nvSpPr>
        <p:spPr/>
        <p:txBody>
          <a:bodyPr/>
          <a:lstStyle/>
          <a:p>
            <a:r>
              <a:rPr lang="en-GB"/>
              <a:t>CybPhys Project Meeting</a:t>
            </a:r>
            <a:endParaRPr lang="en-GB" dirty="0"/>
          </a:p>
        </p:txBody>
      </p:sp>
      <p:sp>
        <p:nvSpPr>
          <p:cNvPr id="9" name="Slide Number Placeholder 8">
            <a:extLst>
              <a:ext uri="{FF2B5EF4-FFF2-40B4-BE49-F238E27FC236}">
                <a16:creationId xmlns:a16="http://schemas.microsoft.com/office/drawing/2014/main" id="{965BE81D-C7C4-4447-871C-3307606629CF}"/>
              </a:ext>
            </a:extLst>
          </p:cNvPr>
          <p:cNvSpPr>
            <a:spLocks noGrp="1"/>
          </p:cNvSpPr>
          <p:nvPr>
            <p:ph type="sldNum" sz="quarter" idx="12"/>
          </p:nvPr>
        </p:nvSpPr>
        <p:spPr/>
        <p:txBody>
          <a:bodyPr/>
          <a:lstStyle/>
          <a:p>
            <a:fld id="{C8416249-F1FA-1D46-A6DF-BA181D34A3A5}" type="slidenum">
              <a:rPr lang="en-US" smtClean="0"/>
              <a:pPr/>
              <a:t>‹#›</a:t>
            </a:fld>
            <a:endParaRPr lang="en-US"/>
          </a:p>
        </p:txBody>
      </p:sp>
    </p:spTree>
    <p:extLst>
      <p:ext uri="{BB962C8B-B14F-4D97-AF65-F5344CB8AC3E}">
        <p14:creationId xmlns:p14="http://schemas.microsoft.com/office/powerpoint/2010/main" val="91783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5DD4AB3-6DFB-4198-AD39-19226A5BCE1F}"/>
              </a:ext>
            </a:extLst>
          </p:cNvPr>
          <p:cNvSpPr>
            <a:spLocks noGrp="1"/>
          </p:cNvSpPr>
          <p:nvPr>
            <p:ph type="title"/>
          </p:nvPr>
        </p:nvSpPr>
        <p:spPr>
          <a:xfrm>
            <a:off x="814917" y="188913"/>
            <a:ext cx="9779000" cy="774700"/>
          </a:xfrm>
        </p:spPr>
        <p:txBody>
          <a:bodyPr/>
          <a:lstStyle/>
          <a:p>
            <a:r>
              <a:rPr lang="en-US"/>
              <a:t>Click to edit Master title style</a:t>
            </a:r>
            <a:endParaRPr lang="en-US" dirty="0"/>
          </a:p>
        </p:txBody>
      </p:sp>
      <p:sp>
        <p:nvSpPr>
          <p:cNvPr id="11" name="Rectangle 6">
            <a:extLst>
              <a:ext uri="{FF2B5EF4-FFF2-40B4-BE49-F238E27FC236}">
                <a16:creationId xmlns:a16="http://schemas.microsoft.com/office/drawing/2014/main" id="{A39AF9C6-D167-4217-A97D-5DCE9726BC3D}"/>
              </a:ext>
            </a:extLst>
          </p:cNvPr>
          <p:cNvSpPr>
            <a:spLocks noGrp="1" noChangeArrowheads="1"/>
          </p:cNvSpPr>
          <p:nvPr>
            <p:ph idx="11"/>
          </p:nvPr>
        </p:nvSpPr>
        <p:spPr bwMode="auto">
          <a:xfrm>
            <a:off x="814917" y="1158877"/>
            <a:ext cx="53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13" name="Rectangle 6">
            <a:extLst>
              <a:ext uri="{FF2B5EF4-FFF2-40B4-BE49-F238E27FC236}">
                <a16:creationId xmlns:a16="http://schemas.microsoft.com/office/drawing/2014/main" id="{D815FFD7-EFA0-4054-934A-0A75F63FB8A6}"/>
              </a:ext>
            </a:extLst>
          </p:cNvPr>
          <p:cNvSpPr>
            <a:spLocks noGrp="1" noChangeArrowheads="1"/>
          </p:cNvSpPr>
          <p:nvPr>
            <p:ph idx="1"/>
          </p:nvPr>
        </p:nvSpPr>
        <p:spPr bwMode="auto">
          <a:xfrm>
            <a:off x="6249600" y="1158877"/>
            <a:ext cx="53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sp>
        <p:nvSpPr>
          <p:cNvPr id="4" name="Date Placeholder 3">
            <a:extLst>
              <a:ext uri="{FF2B5EF4-FFF2-40B4-BE49-F238E27FC236}">
                <a16:creationId xmlns:a16="http://schemas.microsoft.com/office/drawing/2014/main" id="{A3A055E3-FE9D-4CFA-B94C-4E718A131E1D}"/>
              </a:ext>
            </a:extLst>
          </p:cNvPr>
          <p:cNvSpPr>
            <a:spLocks noGrp="1"/>
          </p:cNvSpPr>
          <p:nvPr>
            <p:ph type="dt" sz="half" idx="12"/>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5F0A929E-CE76-4963-B8AE-703F68678C88}"/>
              </a:ext>
            </a:extLst>
          </p:cNvPr>
          <p:cNvSpPr>
            <a:spLocks noGrp="1"/>
          </p:cNvSpPr>
          <p:nvPr>
            <p:ph type="ftr" sz="quarter" idx="13"/>
          </p:nvPr>
        </p:nvSpPr>
        <p:spPr/>
        <p:txBody>
          <a:bodyPr/>
          <a:lstStyle/>
          <a:p>
            <a:r>
              <a:rPr lang="en-GB"/>
              <a:t>CybPhys Project Meeting</a:t>
            </a:r>
            <a:endParaRPr lang="en-GB" dirty="0"/>
          </a:p>
        </p:txBody>
      </p:sp>
      <p:sp>
        <p:nvSpPr>
          <p:cNvPr id="7" name="Slide Number Placeholder 6">
            <a:extLst>
              <a:ext uri="{FF2B5EF4-FFF2-40B4-BE49-F238E27FC236}">
                <a16:creationId xmlns:a16="http://schemas.microsoft.com/office/drawing/2014/main" id="{2769BE4D-73DB-40CB-A905-C75EC253249C}"/>
              </a:ext>
            </a:extLst>
          </p:cNvPr>
          <p:cNvSpPr>
            <a:spLocks noGrp="1"/>
          </p:cNvSpPr>
          <p:nvPr>
            <p:ph type="sldNum" sz="quarter" idx="14"/>
          </p:nvPr>
        </p:nvSpPr>
        <p:spPr/>
        <p:txBody>
          <a:bodyPr/>
          <a:lstStyle/>
          <a:p>
            <a:fld id="{C8416249-F1FA-1D46-A6DF-BA181D34A3A5}" type="slidenum">
              <a:rPr lang="en-US" smtClean="0"/>
              <a:pPr/>
              <a:t>‹#›</a:t>
            </a:fld>
            <a:endParaRPr lang="en-US"/>
          </a:p>
        </p:txBody>
      </p:sp>
    </p:spTree>
    <p:extLst>
      <p:ext uri="{BB962C8B-B14F-4D97-AF65-F5344CB8AC3E}">
        <p14:creationId xmlns:p14="http://schemas.microsoft.com/office/powerpoint/2010/main" val="388940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3600" y="1159200"/>
            <a:ext cx="5328000" cy="639762"/>
          </a:xfrm>
          <a:prstGeom prst="rect">
            <a:avLst/>
          </a:prstGeom>
        </p:spPr>
        <p:txBody>
          <a:bodyPr anchor="ctr">
            <a:normAutofit/>
          </a:bodyPr>
          <a:lstStyle>
            <a:lvl1pPr marL="0" indent="0">
              <a:spcBef>
                <a:spcPts val="0"/>
              </a:spcBef>
              <a:buNone/>
              <a:defRPr sz="28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3600" y="1879200"/>
            <a:ext cx="5328000" cy="4503600"/>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49600" y="1159200"/>
            <a:ext cx="5328000" cy="639762"/>
          </a:xfrm>
          <a:prstGeom prst="rect">
            <a:avLst/>
          </a:prstGeom>
        </p:spPr>
        <p:txBody>
          <a:bodyPr anchor="ctr">
            <a:normAutofit/>
          </a:bodyPr>
          <a:lstStyle>
            <a:lvl1pPr marL="0" indent="0">
              <a:spcBef>
                <a:spcPts val="0"/>
              </a:spcBef>
              <a:buNone/>
              <a:defRPr sz="28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600" y="1879200"/>
            <a:ext cx="5328000" cy="4503600"/>
          </a:xfrm>
          <a:prstGeom prst="rect">
            <a:avLst/>
          </a:prstGeo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9A76782F-468D-40CF-BC12-1758AE87E887}"/>
              </a:ext>
            </a:extLst>
          </p:cNvPr>
          <p:cNvSpPr>
            <a:spLocks noGrp="1"/>
          </p:cNvSpPr>
          <p:nvPr>
            <p:ph type="title"/>
          </p:nvPr>
        </p:nvSpPr>
        <p:spPr>
          <a:xfrm>
            <a:off x="814917" y="188913"/>
            <a:ext cx="9779000" cy="774700"/>
          </a:xfrm>
        </p:spPr>
        <p:txBody>
          <a:bodyPr/>
          <a:lstStyle/>
          <a:p>
            <a:r>
              <a:rPr lang="en-US"/>
              <a:t>Click to edit Master title style</a:t>
            </a:r>
            <a:endParaRPr lang="en-US" dirty="0"/>
          </a:p>
        </p:txBody>
      </p:sp>
      <p:sp>
        <p:nvSpPr>
          <p:cNvPr id="10" name="Date Placeholder 9">
            <a:extLst>
              <a:ext uri="{FF2B5EF4-FFF2-40B4-BE49-F238E27FC236}">
                <a16:creationId xmlns:a16="http://schemas.microsoft.com/office/drawing/2014/main" id="{08FCE03A-3025-4F56-8C81-3DFDD735D62F}"/>
              </a:ext>
            </a:extLst>
          </p:cNvPr>
          <p:cNvSpPr>
            <a:spLocks noGrp="1"/>
          </p:cNvSpPr>
          <p:nvPr>
            <p:ph type="dt" sz="half" idx="10"/>
          </p:nvPr>
        </p:nvSpPr>
        <p:spPr/>
        <p:txBody>
          <a:bodyPr/>
          <a:lstStyle/>
          <a:p>
            <a:r>
              <a:rPr lang="en-US"/>
              <a:t>16/03/2023</a:t>
            </a:r>
            <a:endParaRPr lang="en-GB" dirty="0"/>
          </a:p>
        </p:txBody>
      </p:sp>
      <p:sp>
        <p:nvSpPr>
          <p:cNvPr id="11" name="Footer Placeholder 10">
            <a:extLst>
              <a:ext uri="{FF2B5EF4-FFF2-40B4-BE49-F238E27FC236}">
                <a16:creationId xmlns:a16="http://schemas.microsoft.com/office/drawing/2014/main" id="{47ABEE55-CA0E-4FCF-B94A-62CA338C206B}"/>
              </a:ext>
            </a:extLst>
          </p:cNvPr>
          <p:cNvSpPr>
            <a:spLocks noGrp="1"/>
          </p:cNvSpPr>
          <p:nvPr>
            <p:ph type="ftr" sz="quarter" idx="11"/>
          </p:nvPr>
        </p:nvSpPr>
        <p:spPr/>
        <p:txBody>
          <a:bodyPr/>
          <a:lstStyle/>
          <a:p>
            <a:r>
              <a:rPr lang="en-GB"/>
              <a:t>CybPhys Project Meeting</a:t>
            </a:r>
            <a:endParaRPr lang="en-GB" dirty="0"/>
          </a:p>
        </p:txBody>
      </p:sp>
      <p:sp>
        <p:nvSpPr>
          <p:cNvPr id="12" name="Slide Number Placeholder 11">
            <a:extLst>
              <a:ext uri="{FF2B5EF4-FFF2-40B4-BE49-F238E27FC236}">
                <a16:creationId xmlns:a16="http://schemas.microsoft.com/office/drawing/2014/main" id="{EAE1A080-8E1D-4382-807C-54249C28EB71}"/>
              </a:ext>
            </a:extLst>
          </p:cNvPr>
          <p:cNvSpPr>
            <a:spLocks noGrp="1"/>
          </p:cNvSpPr>
          <p:nvPr>
            <p:ph type="sldNum" sz="quarter" idx="12"/>
          </p:nvPr>
        </p:nvSpPr>
        <p:spPr/>
        <p:txBody>
          <a:bodyPr/>
          <a:lstStyle/>
          <a:p>
            <a:fld id="{C8416249-F1FA-1D46-A6DF-BA181D34A3A5}" type="slidenum">
              <a:rPr lang="en-US" smtClean="0"/>
              <a:pPr/>
              <a:t>‹#›</a:t>
            </a:fld>
            <a:endParaRPr lang="en-US"/>
          </a:p>
        </p:txBody>
      </p:sp>
    </p:spTree>
    <p:extLst>
      <p:ext uri="{BB962C8B-B14F-4D97-AF65-F5344CB8AC3E}">
        <p14:creationId xmlns:p14="http://schemas.microsoft.com/office/powerpoint/2010/main" val="151162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D43DFB38-044E-4EA6-8316-D50DDD34A018}"/>
              </a:ext>
            </a:extLst>
          </p:cNvPr>
          <p:cNvSpPr>
            <a:spLocks noGrp="1"/>
          </p:cNvSpPr>
          <p:nvPr>
            <p:ph type="dt" sz="half" idx="10"/>
          </p:nvPr>
        </p:nvSpPr>
        <p:spPr/>
        <p:txBody>
          <a:bodyPr/>
          <a:lstStyle/>
          <a:p>
            <a:r>
              <a:rPr lang="en-US"/>
              <a:t>16/03/2023</a:t>
            </a:r>
            <a:endParaRPr lang="en-GB" dirty="0"/>
          </a:p>
        </p:txBody>
      </p:sp>
      <p:sp>
        <p:nvSpPr>
          <p:cNvPr id="7" name="Footer Placeholder 6">
            <a:extLst>
              <a:ext uri="{FF2B5EF4-FFF2-40B4-BE49-F238E27FC236}">
                <a16:creationId xmlns:a16="http://schemas.microsoft.com/office/drawing/2014/main" id="{E8B0648C-E911-4464-BDAF-8036BB402E64}"/>
              </a:ext>
            </a:extLst>
          </p:cNvPr>
          <p:cNvSpPr>
            <a:spLocks noGrp="1"/>
          </p:cNvSpPr>
          <p:nvPr>
            <p:ph type="ftr" sz="quarter" idx="11"/>
          </p:nvPr>
        </p:nvSpPr>
        <p:spPr/>
        <p:txBody>
          <a:bodyPr/>
          <a:lstStyle/>
          <a:p>
            <a:r>
              <a:rPr lang="en-GB"/>
              <a:t>CybPhys Project Meeting</a:t>
            </a:r>
            <a:endParaRPr lang="en-GB" dirty="0"/>
          </a:p>
        </p:txBody>
      </p:sp>
      <p:sp>
        <p:nvSpPr>
          <p:cNvPr id="8" name="Slide Number Placeholder 7">
            <a:extLst>
              <a:ext uri="{FF2B5EF4-FFF2-40B4-BE49-F238E27FC236}">
                <a16:creationId xmlns:a16="http://schemas.microsoft.com/office/drawing/2014/main" id="{D393F808-B7B6-4DB5-80C5-D45BCC919E0F}"/>
              </a:ext>
            </a:extLst>
          </p:cNvPr>
          <p:cNvSpPr>
            <a:spLocks noGrp="1"/>
          </p:cNvSpPr>
          <p:nvPr>
            <p:ph type="sldNum" sz="quarter" idx="12"/>
          </p:nvPr>
        </p:nvSpPr>
        <p:spPr/>
        <p:txBody>
          <a:bodyPr/>
          <a:lstStyle/>
          <a:p>
            <a:fld id="{C8416249-F1FA-1D46-A6DF-BA181D34A3A5}" type="slidenum">
              <a:rPr lang="en-US" smtClean="0"/>
              <a:pPr/>
              <a:t>‹#›</a:t>
            </a:fld>
            <a:endParaRPr lang="en-US"/>
          </a:p>
        </p:txBody>
      </p:sp>
    </p:spTree>
    <p:extLst>
      <p:ext uri="{BB962C8B-B14F-4D97-AF65-F5344CB8AC3E}">
        <p14:creationId xmlns:p14="http://schemas.microsoft.com/office/powerpoint/2010/main" val="286526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62A8407-4D4B-4CEF-8ADB-AAC5664CA254}"/>
              </a:ext>
            </a:extLst>
          </p:cNvPr>
          <p:cNvSpPr>
            <a:spLocks noGrp="1"/>
          </p:cNvSpPr>
          <p:nvPr>
            <p:ph type="dt" sz="half" idx="10"/>
          </p:nvPr>
        </p:nvSpPr>
        <p:spPr/>
        <p:txBody>
          <a:bodyPr/>
          <a:lstStyle/>
          <a:p>
            <a:r>
              <a:rPr lang="en-US"/>
              <a:t>16/03/2023</a:t>
            </a:r>
            <a:endParaRPr lang="en-GB" dirty="0"/>
          </a:p>
        </p:txBody>
      </p:sp>
      <p:sp>
        <p:nvSpPr>
          <p:cNvPr id="6" name="Footer Placeholder 5">
            <a:extLst>
              <a:ext uri="{FF2B5EF4-FFF2-40B4-BE49-F238E27FC236}">
                <a16:creationId xmlns:a16="http://schemas.microsoft.com/office/drawing/2014/main" id="{2271D7C7-731F-4583-BCDF-0844F155631B}"/>
              </a:ext>
            </a:extLst>
          </p:cNvPr>
          <p:cNvSpPr>
            <a:spLocks noGrp="1"/>
          </p:cNvSpPr>
          <p:nvPr>
            <p:ph type="ftr" sz="quarter" idx="11"/>
          </p:nvPr>
        </p:nvSpPr>
        <p:spPr/>
        <p:txBody>
          <a:bodyPr/>
          <a:lstStyle/>
          <a:p>
            <a:r>
              <a:rPr lang="en-GB"/>
              <a:t>CybPhys Project Meeting</a:t>
            </a:r>
            <a:endParaRPr lang="en-GB" dirty="0"/>
          </a:p>
        </p:txBody>
      </p:sp>
      <p:sp>
        <p:nvSpPr>
          <p:cNvPr id="7" name="Slide Number Placeholder 6">
            <a:extLst>
              <a:ext uri="{FF2B5EF4-FFF2-40B4-BE49-F238E27FC236}">
                <a16:creationId xmlns:a16="http://schemas.microsoft.com/office/drawing/2014/main" id="{C2792D60-8698-4463-BFFF-2BE7B846121C}"/>
              </a:ext>
            </a:extLst>
          </p:cNvPr>
          <p:cNvSpPr>
            <a:spLocks noGrp="1"/>
          </p:cNvSpPr>
          <p:nvPr>
            <p:ph type="sldNum" sz="quarter" idx="12"/>
          </p:nvPr>
        </p:nvSpPr>
        <p:spPr/>
        <p:txBody>
          <a:bodyPr/>
          <a:lstStyle/>
          <a:p>
            <a:fld id="{C8416249-F1FA-1D46-A6DF-BA181D34A3A5}" type="slidenum">
              <a:rPr lang="en-US" smtClean="0"/>
              <a:pPr/>
              <a:t>‹#›</a:t>
            </a:fld>
            <a:endParaRPr lang="en-US"/>
          </a:p>
        </p:txBody>
      </p:sp>
    </p:spTree>
    <p:extLst>
      <p:ext uri="{BB962C8B-B14F-4D97-AF65-F5344CB8AC3E}">
        <p14:creationId xmlns:p14="http://schemas.microsoft.com/office/powerpoint/2010/main" val="3433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
        <p:nvSpPr>
          <p:cNvPr id="2" name="Rectangle 5"/>
          <p:cNvSpPr>
            <a:spLocks noGrp="1" noChangeArrowheads="1"/>
          </p:cNvSpPr>
          <p:nvPr>
            <p:ph type="title"/>
          </p:nvPr>
        </p:nvSpPr>
        <p:spPr bwMode="auto">
          <a:xfrm>
            <a:off x="814917" y="188913"/>
            <a:ext cx="9779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normAutofit/>
          </a:bodyPr>
          <a:lstStyle/>
          <a:p>
            <a:pPr lvl="0"/>
            <a:r>
              <a:rPr lang="en-US"/>
              <a:t>Click to edit Master title style</a:t>
            </a:r>
            <a:endParaRPr lang="el-GR" dirty="0"/>
          </a:p>
        </p:txBody>
      </p:sp>
      <p:sp>
        <p:nvSpPr>
          <p:cNvPr id="3" name="Rectangle 6"/>
          <p:cNvSpPr>
            <a:spLocks noGrp="1" noChangeArrowheads="1"/>
          </p:cNvSpPr>
          <p:nvPr>
            <p:ph idx="1"/>
          </p:nvPr>
        </p:nvSpPr>
        <p:spPr bwMode="auto">
          <a:xfrm>
            <a:off x="814917" y="1158877"/>
            <a:ext cx="107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pic>
        <p:nvPicPr>
          <p:cNvPr id="4" name="Picture 2" descr="kios_logo_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54701" y="5490831"/>
            <a:ext cx="1292190" cy="48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D GLOBE-01.png"/>
          <p:cNvPicPr>
            <a:picLocks noChangeAspect="1"/>
          </p:cNvPicPr>
          <p:nvPr/>
        </p:nvPicPr>
        <p:blipFill>
          <a:blip r:embed="rId3" cstate="print">
            <a:extLst>
              <a:ext uri="{28A0092B-C50C-407E-A947-70E740481C1C}">
                <a14:useLocalDpi xmlns:a14="http://schemas.microsoft.com/office/drawing/2010/main" val="0"/>
              </a:ext>
            </a:extLst>
          </a:blip>
          <a:srcRect l="47215" t="35374"/>
          <a:stretch>
            <a:fillRect/>
          </a:stretch>
        </p:blipFill>
        <p:spPr bwMode="auto">
          <a:xfrm rot="5400000">
            <a:off x="10671839" y="-126033"/>
            <a:ext cx="1395980" cy="1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9"/>
          <p:cNvSpPr>
            <a:spLocks noGrp="1" noChangeArrowheads="1"/>
          </p:cNvSpPr>
          <p:nvPr>
            <p:ph type="sldNum" sz="quarter" idx="4"/>
          </p:nvPr>
        </p:nvSpPr>
        <p:spPr>
          <a:xfrm>
            <a:off x="10663237" y="6591302"/>
            <a:ext cx="1521619" cy="261936"/>
          </a:xfrm>
          <a:prstGeom prst="rect">
            <a:avLst/>
          </a:prstGeom>
        </p:spPr>
        <p:txBody>
          <a:bodyPr anchor="b"/>
          <a:lstStyle>
            <a:lvl1pPr algn="r">
              <a:defRPr sz="1200" b="0">
                <a:solidFill>
                  <a:schemeClr val="accent6"/>
                </a:solidFill>
                <a:latin typeface="Verdana" panose="020B0604030504040204" pitchFamily="34" charset="0"/>
                <a:ea typeface="Verdana" panose="020B0604030504040204" pitchFamily="34" charset="0"/>
              </a:defRPr>
            </a:lvl1pPr>
          </a:lstStyle>
          <a:p>
            <a:fld id="{C8416249-F1FA-1D46-A6DF-BA181D34A3A5}" type="slidenum">
              <a:rPr lang="en-US" smtClean="0"/>
              <a:t>‹#›</a:t>
            </a:fld>
            <a:endParaRPr lang="en-US"/>
          </a:p>
        </p:txBody>
      </p:sp>
      <p:pic>
        <p:nvPicPr>
          <p:cNvPr id="9" name="Picture 8"/>
          <p:cNvPicPr>
            <a:picLocks noChangeAspect="1"/>
          </p:cNvPicPr>
          <p:nvPr/>
        </p:nvPicPr>
        <p:blipFill>
          <a:blip r:embed="rId4"/>
          <a:stretch>
            <a:fillRect/>
          </a:stretch>
        </p:blipFill>
        <p:spPr>
          <a:xfrm>
            <a:off x="7200" y="7200"/>
            <a:ext cx="571500" cy="5000625"/>
          </a:xfrm>
          <a:prstGeom prst="rect">
            <a:avLst/>
          </a:prstGeom>
        </p:spPr>
      </p:pic>
      <p:sp>
        <p:nvSpPr>
          <p:cNvPr id="8" name="Date Placeholder 7">
            <a:extLst>
              <a:ext uri="{FF2B5EF4-FFF2-40B4-BE49-F238E27FC236}">
                <a16:creationId xmlns:a16="http://schemas.microsoft.com/office/drawing/2014/main" id="{B0E72E33-B448-4DC9-9E03-E303223AAAF5}"/>
              </a:ext>
            </a:extLst>
          </p:cNvPr>
          <p:cNvSpPr>
            <a:spLocks noGrp="1"/>
          </p:cNvSpPr>
          <p:nvPr>
            <p:ph type="dt" sz="half" idx="10"/>
          </p:nvPr>
        </p:nvSpPr>
        <p:spPr/>
        <p:txBody>
          <a:bodyPr/>
          <a:lstStyle>
            <a:lvl1pPr>
              <a:defRPr>
                <a:solidFill>
                  <a:schemeClr val="accent6"/>
                </a:solidFill>
              </a:defRPr>
            </a:lvl1pPr>
          </a:lstStyle>
          <a:p>
            <a:r>
              <a:rPr lang="en-US"/>
              <a:t>16/03/2023</a:t>
            </a:r>
            <a:endParaRPr lang="en-GB" dirty="0"/>
          </a:p>
        </p:txBody>
      </p:sp>
      <p:sp>
        <p:nvSpPr>
          <p:cNvPr id="10" name="Footer Placeholder 9">
            <a:extLst>
              <a:ext uri="{FF2B5EF4-FFF2-40B4-BE49-F238E27FC236}">
                <a16:creationId xmlns:a16="http://schemas.microsoft.com/office/drawing/2014/main" id="{C6BC6F33-CB30-4BAA-8A73-13CD65F2EFFA}"/>
              </a:ext>
            </a:extLst>
          </p:cNvPr>
          <p:cNvSpPr>
            <a:spLocks noGrp="1"/>
          </p:cNvSpPr>
          <p:nvPr>
            <p:ph type="ftr" sz="quarter" idx="11"/>
          </p:nvPr>
        </p:nvSpPr>
        <p:spPr/>
        <p:txBody>
          <a:bodyPr/>
          <a:lstStyle>
            <a:lvl1pPr>
              <a:defRPr>
                <a:solidFill>
                  <a:schemeClr val="accent6"/>
                </a:solidFill>
              </a:defRPr>
            </a:lvl1pPr>
          </a:lstStyle>
          <a:p>
            <a:r>
              <a:rPr lang="en-GB"/>
              <a:t>CybPhys Project Meeting</a:t>
            </a:r>
            <a:endParaRPr lang="en-GB" dirty="0"/>
          </a:p>
        </p:txBody>
      </p:sp>
    </p:spTree>
    <p:extLst>
      <p:ext uri="{BB962C8B-B14F-4D97-AF65-F5344CB8AC3E}">
        <p14:creationId xmlns:p14="http://schemas.microsoft.com/office/powerpoint/2010/main" val="374005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Completely Blank">
    <p:spTree>
      <p:nvGrpSpPr>
        <p:cNvPr id="1" name=""/>
        <p:cNvGrpSpPr/>
        <p:nvPr/>
      </p:nvGrpSpPr>
      <p:grpSpPr>
        <a:xfrm>
          <a:off x="0" y="0"/>
          <a:ext cx="0" cy="0"/>
          <a:chOff x="0" y="0"/>
          <a:chExt cx="0" cy="0"/>
        </a:xfrm>
      </p:grpSpPr>
      <p:pic>
        <p:nvPicPr>
          <p:cNvPr id="5" name="Picture 2" descr="RED GLOBE-01.png"/>
          <p:cNvPicPr>
            <a:picLocks noChangeAspect="1"/>
          </p:cNvPicPr>
          <p:nvPr/>
        </p:nvPicPr>
        <p:blipFill>
          <a:blip r:embed="rId2" cstate="print">
            <a:extLst>
              <a:ext uri="{28A0092B-C50C-407E-A947-70E740481C1C}">
                <a14:useLocalDpi xmlns:a14="http://schemas.microsoft.com/office/drawing/2010/main" val="0"/>
              </a:ext>
            </a:extLst>
          </a:blip>
          <a:srcRect l="47215" t="35374"/>
          <a:stretch>
            <a:fillRect/>
          </a:stretch>
        </p:blipFill>
        <p:spPr bwMode="auto">
          <a:xfrm rot="5400000">
            <a:off x="10671839" y="-126033"/>
            <a:ext cx="1395980" cy="1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0"/>
            <a:ext cx="3960000" cy="68532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ln w="19050">
                <a:solidFill>
                  <a:schemeClr val="accent6"/>
                </a:solidFill>
              </a:ln>
              <a:solidFill>
                <a:schemeClr val="accent6"/>
              </a:solidFill>
            </a:endParaRPr>
          </a:p>
        </p:txBody>
      </p:sp>
      <p:sp>
        <p:nvSpPr>
          <p:cNvPr id="11" name="Content Placeholder 2"/>
          <p:cNvSpPr>
            <a:spLocks noGrp="1"/>
          </p:cNvSpPr>
          <p:nvPr>
            <p:ph idx="1"/>
          </p:nvPr>
        </p:nvSpPr>
        <p:spPr>
          <a:xfrm>
            <a:off x="4048125" y="1152526"/>
            <a:ext cx="7529475" cy="5214278"/>
          </a:xfrm>
          <a:prstGeom prst="rect">
            <a:avLst/>
          </a:prstGeo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kios_logo_transpare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4701" y="5490831"/>
            <a:ext cx="1292190" cy="48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7200" y="7200"/>
            <a:ext cx="571500" cy="5000625"/>
          </a:xfrm>
          <a:prstGeom prst="rect">
            <a:avLst/>
          </a:prstGeom>
        </p:spPr>
      </p:pic>
      <p:sp>
        <p:nvSpPr>
          <p:cNvPr id="14" name="Content Placeholder 3"/>
          <p:cNvSpPr>
            <a:spLocks noGrp="1"/>
          </p:cNvSpPr>
          <p:nvPr>
            <p:ph sz="half" idx="11"/>
          </p:nvPr>
        </p:nvSpPr>
        <p:spPr>
          <a:xfrm>
            <a:off x="813600" y="1155600"/>
            <a:ext cx="3060000" cy="5226152"/>
          </a:xfrm>
          <a:prstGeom prst="rect">
            <a:avLst/>
          </a:prstGeom>
        </p:spPr>
        <p:txBody>
          <a:bodyPr/>
          <a:lstStyle>
            <a:lvl1pPr marL="0" indent="0">
              <a:spcBef>
                <a:spcPts val="0"/>
              </a:spcBef>
              <a:buClr>
                <a:srgbClr val="FF7F27"/>
              </a:buClr>
              <a:buNone/>
              <a:defRPr sz="2800" baseline="0">
                <a:solidFill>
                  <a:srgbClr val="FFFFFF"/>
                </a:solidFill>
              </a:defRPr>
            </a:lvl1pPr>
            <a:lvl2pPr marL="288000" indent="-288000">
              <a:spcBef>
                <a:spcPts val="1200"/>
              </a:spcBef>
              <a:buClr>
                <a:srgbClr val="FFFFFF"/>
              </a:buClr>
              <a:defRPr sz="2400" b="1">
                <a:solidFill>
                  <a:srgbClr val="FF7F27"/>
                </a:solidFill>
              </a:defRPr>
            </a:lvl2pPr>
            <a:lvl3pPr marL="576000" indent="-252000">
              <a:spcBef>
                <a:spcPts val="600"/>
              </a:spcBef>
              <a:buClr>
                <a:srgbClr val="FF7F27"/>
              </a:buClr>
              <a:defRPr sz="2100">
                <a:solidFill>
                  <a:srgbClr val="FFFFFF"/>
                </a:solidFill>
              </a:defRPr>
            </a:lvl3pPr>
            <a:lvl4pPr marL="828000" indent="-216000">
              <a:spcBef>
                <a:spcPts val="300"/>
              </a:spcBef>
              <a:buClr>
                <a:srgbClr val="FFFFFF"/>
              </a:buClr>
              <a:defRPr sz="1800" b="1">
                <a:solidFill>
                  <a:srgbClr val="FF7F27"/>
                </a:solidFill>
              </a:defRPr>
            </a:lvl4pPr>
            <a:lvl5pPr marL="1080000" indent="-216000">
              <a:spcBef>
                <a:spcPts val="0"/>
              </a:spcBef>
              <a:buClr>
                <a:srgbClr val="FF7F27"/>
              </a:buCl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814917" y="188913"/>
            <a:ext cx="9779000" cy="774700"/>
          </a:xfrm>
        </p:spPr>
        <p:txBody>
          <a:bodyPr/>
          <a:lstStyle>
            <a:lvl1pPr>
              <a:defRPr>
                <a:solidFill>
                  <a:srgbClr val="FF7F27"/>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5E9C09E-AEDC-4B1C-A2B9-E767CA4F3FC5}"/>
              </a:ext>
            </a:extLst>
          </p:cNvPr>
          <p:cNvSpPr>
            <a:spLocks noGrp="1"/>
          </p:cNvSpPr>
          <p:nvPr>
            <p:ph type="dt" sz="half" idx="12"/>
          </p:nvPr>
        </p:nvSpPr>
        <p:spPr/>
        <p:txBody>
          <a:bodyPr/>
          <a:lstStyle>
            <a:lvl1pPr>
              <a:defRPr>
                <a:solidFill>
                  <a:srgbClr val="FFC000"/>
                </a:solidFill>
              </a:defRPr>
            </a:lvl1pPr>
          </a:lstStyle>
          <a:p>
            <a:r>
              <a:rPr lang="en-US"/>
              <a:t>16/03/2023</a:t>
            </a:r>
            <a:endParaRPr lang="en-GB" dirty="0"/>
          </a:p>
        </p:txBody>
      </p:sp>
      <p:sp>
        <p:nvSpPr>
          <p:cNvPr id="6" name="Footer Placeholder 5">
            <a:extLst>
              <a:ext uri="{FF2B5EF4-FFF2-40B4-BE49-F238E27FC236}">
                <a16:creationId xmlns:a16="http://schemas.microsoft.com/office/drawing/2014/main" id="{EEC88FE2-C593-4604-869B-D3A2AF6A9EC6}"/>
              </a:ext>
            </a:extLst>
          </p:cNvPr>
          <p:cNvSpPr>
            <a:spLocks noGrp="1"/>
          </p:cNvSpPr>
          <p:nvPr>
            <p:ph type="ftr" sz="quarter" idx="13"/>
          </p:nvPr>
        </p:nvSpPr>
        <p:spPr/>
        <p:txBody>
          <a:bodyPr/>
          <a:lstStyle>
            <a:lvl1pPr>
              <a:defRPr>
                <a:solidFill>
                  <a:schemeClr val="accent6"/>
                </a:solidFill>
              </a:defRPr>
            </a:lvl1pPr>
          </a:lstStyle>
          <a:p>
            <a:r>
              <a:rPr lang="en-GB"/>
              <a:t>CybPhys Project Meeting</a:t>
            </a:r>
            <a:endParaRPr lang="en-GB" dirty="0"/>
          </a:p>
        </p:txBody>
      </p:sp>
      <p:sp>
        <p:nvSpPr>
          <p:cNvPr id="8" name="Slide Number Placeholder 7">
            <a:extLst>
              <a:ext uri="{FF2B5EF4-FFF2-40B4-BE49-F238E27FC236}">
                <a16:creationId xmlns:a16="http://schemas.microsoft.com/office/drawing/2014/main" id="{BF6CE1F3-AE12-436E-BA00-13798A11164B}"/>
              </a:ext>
            </a:extLst>
          </p:cNvPr>
          <p:cNvSpPr>
            <a:spLocks noGrp="1"/>
          </p:cNvSpPr>
          <p:nvPr>
            <p:ph type="sldNum" sz="quarter" idx="14"/>
          </p:nvPr>
        </p:nvSpPr>
        <p:spPr/>
        <p:txBody>
          <a:bodyPr/>
          <a:lstStyle>
            <a:lvl1pPr>
              <a:defRPr>
                <a:solidFill>
                  <a:schemeClr val="accent6"/>
                </a:solidFill>
              </a:defRPr>
            </a:lvl1pPr>
          </a:lstStyle>
          <a:p>
            <a:fld id="{C8416249-F1FA-1D46-A6DF-BA181D34A3A5}" type="slidenum">
              <a:rPr lang="en-US" smtClean="0"/>
              <a:pPr/>
              <a:t>‹#›</a:t>
            </a:fld>
            <a:endParaRPr lang="en-US"/>
          </a:p>
        </p:txBody>
      </p:sp>
    </p:spTree>
    <p:extLst>
      <p:ext uri="{BB962C8B-B14F-4D97-AF65-F5344CB8AC3E}">
        <p14:creationId xmlns:p14="http://schemas.microsoft.com/office/powerpoint/2010/main" val="173531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9" name="Rectangle 5"/>
          <p:cNvSpPr>
            <a:spLocks noGrp="1" noChangeArrowheads="1"/>
          </p:cNvSpPr>
          <p:nvPr>
            <p:ph type="title"/>
          </p:nvPr>
        </p:nvSpPr>
        <p:spPr bwMode="auto">
          <a:xfrm>
            <a:off x="814917" y="188913"/>
            <a:ext cx="9779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normAutofit/>
          </a:bodyPr>
          <a:lstStyle/>
          <a:p>
            <a:pPr lvl="0"/>
            <a:r>
              <a:rPr lang="en-US"/>
              <a:t>Click to edit Master title style</a:t>
            </a:r>
            <a:endParaRPr lang="el-GR" dirty="0"/>
          </a:p>
        </p:txBody>
      </p:sp>
      <p:sp>
        <p:nvSpPr>
          <p:cNvPr id="262150" name="Rectangle 6"/>
          <p:cNvSpPr>
            <a:spLocks noGrp="1" noChangeArrowheads="1"/>
          </p:cNvSpPr>
          <p:nvPr>
            <p:ph type="body" idx="1"/>
          </p:nvPr>
        </p:nvSpPr>
        <p:spPr bwMode="auto">
          <a:xfrm>
            <a:off x="814917" y="1158877"/>
            <a:ext cx="107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pic>
        <p:nvPicPr>
          <p:cNvPr id="1029" name="Picture 2" descr="kios_logo_transparent.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354701" y="5490831"/>
            <a:ext cx="1292190" cy="48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6591600"/>
            <a:ext cx="12192000" cy="270000"/>
          </a:xfrm>
          <a:prstGeom prst="rect">
            <a:avLst/>
          </a:prstGeom>
          <a:solidFill>
            <a:srgbClr val="AD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Slide Number Placeholder 9"/>
          <p:cNvSpPr>
            <a:spLocks noGrp="1" noChangeArrowheads="1"/>
          </p:cNvSpPr>
          <p:nvPr>
            <p:ph type="sldNum" sz="quarter" idx="4"/>
          </p:nvPr>
        </p:nvSpPr>
        <p:spPr>
          <a:xfrm>
            <a:off x="10663237" y="6591302"/>
            <a:ext cx="1521619" cy="261936"/>
          </a:xfrm>
          <a:prstGeom prst="rect">
            <a:avLst/>
          </a:prstGeom>
        </p:spPr>
        <p:txBody>
          <a:bodyPr anchor="ctr"/>
          <a:lstStyle>
            <a:lvl1pPr algn="r">
              <a:defRPr sz="1200" b="0">
                <a:solidFill>
                  <a:schemeClr val="bg1"/>
                </a:solidFill>
                <a:latin typeface="Verdana" panose="020B0604030504040204" pitchFamily="34" charset="0"/>
                <a:ea typeface="Verdana" panose="020B0604030504040204" pitchFamily="34" charset="0"/>
              </a:defRPr>
            </a:lvl1pPr>
          </a:lstStyle>
          <a:p>
            <a:fld id="{C8416249-F1FA-1D46-A6DF-BA181D34A3A5}" type="slidenum">
              <a:rPr lang="en-US" smtClean="0"/>
              <a:pPr/>
              <a:t>‹#›</a:t>
            </a:fld>
            <a:endParaRPr lang="en-US"/>
          </a:p>
        </p:txBody>
      </p:sp>
      <p:pic>
        <p:nvPicPr>
          <p:cNvPr id="1032" name="Picture 2" descr="RED GLOBE-01.png"/>
          <p:cNvPicPr>
            <a:picLocks noChangeAspect="1"/>
          </p:cNvPicPr>
          <p:nvPr/>
        </p:nvPicPr>
        <p:blipFill>
          <a:blip r:embed="rId12" cstate="print">
            <a:extLst>
              <a:ext uri="{28A0092B-C50C-407E-A947-70E740481C1C}">
                <a14:useLocalDpi xmlns:a14="http://schemas.microsoft.com/office/drawing/2010/main" val="0"/>
              </a:ext>
            </a:extLst>
          </a:blip>
          <a:srcRect l="47215" t="35374"/>
          <a:stretch>
            <a:fillRect/>
          </a:stretch>
        </p:blipFill>
        <p:spPr bwMode="auto">
          <a:xfrm rot="5400000">
            <a:off x="10671839" y="-126033"/>
            <a:ext cx="1395980" cy="1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a:stretch>
            <a:fillRect/>
          </a:stretch>
        </p:blipFill>
        <p:spPr>
          <a:xfrm>
            <a:off x="7200" y="7200"/>
            <a:ext cx="571500" cy="5000625"/>
          </a:xfrm>
          <a:prstGeom prst="rect">
            <a:avLst/>
          </a:prstGeom>
        </p:spPr>
      </p:pic>
      <p:sp>
        <p:nvSpPr>
          <p:cNvPr id="3" name="Date Placeholder 2">
            <a:extLst>
              <a:ext uri="{FF2B5EF4-FFF2-40B4-BE49-F238E27FC236}">
                <a16:creationId xmlns:a16="http://schemas.microsoft.com/office/drawing/2014/main" id="{C8F5181E-99DA-4493-8193-6D5198A60747}"/>
              </a:ext>
            </a:extLst>
          </p:cNvPr>
          <p:cNvSpPr>
            <a:spLocks noGrp="1"/>
          </p:cNvSpPr>
          <p:nvPr>
            <p:ph type="dt" sz="half" idx="2"/>
          </p:nvPr>
        </p:nvSpPr>
        <p:spPr>
          <a:xfrm>
            <a:off x="0" y="6591600"/>
            <a:ext cx="2743200" cy="262800"/>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defRPr>
            </a:lvl1pPr>
          </a:lstStyle>
          <a:p>
            <a:r>
              <a:rPr lang="en-US"/>
              <a:t>16/03/2023</a:t>
            </a:r>
            <a:endParaRPr lang="en-GB" dirty="0"/>
          </a:p>
        </p:txBody>
      </p:sp>
      <p:sp>
        <p:nvSpPr>
          <p:cNvPr id="5" name="Footer Placeholder 4">
            <a:extLst>
              <a:ext uri="{FF2B5EF4-FFF2-40B4-BE49-F238E27FC236}">
                <a16:creationId xmlns:a16="http://schemas.microsoft.com/office/drawing/2014/main" id="{F4DF33C8-D51B-480B-9F98-E827ADB121EE}"/>
              </a:ext>
            </a:extLst>
          </p:cNvPr>
          <p:cNvSpPr>
            <a:spLocks noGrp="1"/>
          </p:cNvSpPr>
          <p:nvPr>
            <p:ph type="ftr" sz="quarter" idx="3"/>
          </p:nvPr>
        </p:nvSpPr>
        <p:spPr>
          <a:xfrm>
            <a:off x="4038600" y="6591599"/>
            <a:ext cx="4114800" cy="262800"/>
          </a:xfrm>
          <a:prstGeom prst="rect">
            <a:avLst/>
          </a:prstGeom>
        </p:spPr>
        <p:txBody>
          <a:bodyPr vert="horz" lIns="91440" tIns="45720" rIns="91440" bIns="45720" rtlCol="0" anchor="ctr"/>
          <a:lstStyle>
            <a:lvl1pPr algn="ctr">
              <a:defRPr sz="1200">
                <a:solidFill>
                  <a:schemeClr val="bg1"/>
                </a:solidFill>
                <a:latin typeface="Verdana" panose="020B0604030504040204" pitchFamily="34" charset="0"/>
                <a:ea typeface="Verdana" panose="020B0604030504040204" pitchFamily="34" charset="0"/>
              </a:defRPr>
            </a:lvl1pPr>
          </a:lstStyle>
          <a:p>
            <a:r>
              <a:rPr lang="en-GB"/>
              <a:t>CybPhys Project Meeting</a:t>
            </a:r>
            <a:endParaRPr lang="en-GB" dirty="0"/>
          </a:p>
        </p:txBody>
      </p:sp>
    </p:spTree>
    <p:extLst>
      <p:ext uri="{BB962C8B-B14F-4D97-AF65-F5344CB8AC3E}">
        <p14:creationId xmlns:p14="http://schemas.microsoft.com/office/powerpoint/2010/main" val="748572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rtl="0" eaLnBrk="1" fontAlgn="base" hangingPunct="1">
        <a:spcBef>
          <a:spcPct val="0"/>
        </a:spcBef>
        <a:spcAft>
          <a:spcPct val="0"/>
        </a:spcAft>
        <a:defRPr sz="3600" b="1">
          <a:solidFill>
            <a:schemeClr val="accent6"/>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2pPr>
      <a:lvl3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3pPr>
      <a:lvl4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4pPr>
      <a:lvl5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4200" b="1">
          <a:solidFill>
            <a:srgbClr val="CC0000"/>
          </a:solidFill>
          <a:latin typeface="Century Gothic" charset="0"/>
          <a:ea typeface="ＭＳ Ｐゴシック" charset="0"/>
        </a:defRPr>
      </a:lvl6pPr>
      <a:lvl7pPr marL="914400" algn="l" rtl="0" eaLnBrk="1" fontAlgn="base" hangingPunct="1">
        <a:spcBef>
          <a:spcPct val="0"/>
        </a:spcBef>
        <a:spcAft>
          <a:spcPct val="0"/>
        </a:spcAft>
        <a:defRPr sz="4200" b="1">
          <a:solidFill>
            <a:srgbClr val="CC0000"/>
          </a:solidFill>
          <a:latin typeface="Century Gothic" charset="0"/>
          <a:ea typeface="ＭＳ Ｐゴシック" charset="0"/>
        </a:defRPr>
      </a:lvl7pPr>
      <a:lvl8pPr marL="1371600" algn="l" rtl="0" eaLnBrk="1" fontAlgn="base" hangingPunct="1">
        <a:spcBef>
          <a:spcPct val="0"/>
        </a:spcBef>
        <a:spcAft>
          <a:spcPct val="0"/>
        </a:spcAft>
        <a:defRPr sz="4200" b="1">
          <a:solidFill>
            <a:srgbClr val="CC0000"/>
          </a:solidFill>
          <a:latin typeface="Century Gothic" charset="0"/>
          <a:ea typeface="ＭＳ Ｐゴシック" charset="0"/>
        </a:defRPr>
      </a:lvl8pPr>
      <a:lvl9pPr marL="1828800" algn="l" rtl="0" eaLnBrk="1" fontAlgn="base" hangingPunct="1">
        <a:spcBef>
          <a:spcPct val="0"/>
        </a:spcBef>
        <a:spcAft>
          <a:spcPct val="0"/>
        </a:spcAft>
        <a:defRPr sz="4200" b="1">
          <a:solidFill>
            <a:srgbClr val="CC0000"/>
          </a:solidFill>
          <a:latin typeface="Century Gothic" charset="0"/>
          <a:ea typeface="ＭＳ Ｐゴシック" charset="0"/>
        </a:defRPr>
      </a:lvl9pPr>
    </p:titleStyle>
    <p:bodyStyle>
      <a:lvl1pPr marL="342900" indent="-342900" algn="l" rtl="0" eaLnBrk="1" fontAlgn="base" hangingPunct="1">
        <a:lnSpc>
          <a:spcPct val="114000"/>
        </a:lnSpc>
        <a:spcBef>
          <a:spcPts val="1200"/>
        </a:spcBef>
        <a:spcAft>
          <a:spcPts val="0"/>
        </a:spcAft>
        <a:buClr>
          <a:srgbClr val="646464"/>
        </a:buClr>
        <a:buFont typeface="Wingdings" charset="2"/>
        <a:buChar char="§"/>
        <a:defRPr sz="2800" b="1">
          <a:solidFill>
            <a:srgbClr val="646464"/>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1" fontAlgn="base" hangingPunct="1">
        <a:lnSpc>
          <a:spcPct val="114000"/>
        </a:lnSpc>
        <a:spcBef>
          <a:spcPct val="20000"/>
        </a:spcBef>
        <a:spcAft>
          <a:spcPct val="0"/>
        </a:spcAft>
        <a:buClr>
          <a:srgbClr val="646464"/>
        </a:buClr>
        <a:buFont typeface="Wingdings" charset="2"/>
        <a:buChar char="§"/>
        <a:defRPr sz="2600">
          <a:solidFill>
            <a:srgbClr val="646464"/>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1" fontAlgn="base" hangingPunct="1">
        <a:lnSpc>
          <a:spcPct val="114000"/>
        </a:lnSpc>
        <a:spcBef>
          <a:spcPct val="20000"/>
        </a:spcBef>
        <a:spcAft>
          <a:spcPct val="0"/>
        </a:spcAft>
        <a:buClr>
          <a:srgbClr val="646464"/>
        </a:buClr>
        <a:buFont typeface="Wingdings" charset="2"/>
        <a:buChar char="§"/>
        <a:defRPr sz="2300">
          <a:solidFill>
            <a:srgbClr val="646464"/>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1" fontAlgn="base" hangingPunct="1">
        <a:lnSpc>
          <a:spcPct val="114000"/>
        </a:lnSpc>
        <a:spcBef>
          <a:spcPct val="20000"/>
        </a:spcBef>
        <a:spcAft>
          <a:spcPct val="0"/>
        </a:spcAft>
        <a:buClr>
          <a:srgbClr val="646464"/>
        </a:buClr>
        <a:buFont typeface="Wingdings" charset="2"/>
        <a:buChar char="§"/>
        <a:defRPr sz="2000">
          <a:solidFill>
            <a:srgbClr val="646464"/>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1" fontAlgn="base" hangingPunct="1">
        <a:lnSpc>
          <a:spcPct val="114000"/>
        </a:lnSpc>
        <a:spcBef>
          <a:spcPct val="20000"/>
        </a:spcBef>
        <a:spcAft>
          <a:spcPct val="0"/>
        </a:spcAft>
        <a:buClr>
          <a:srgbClr val="646464"/>
        </a:buClr>
        <a:buFont typeface="Wingdings" charset="2"/>
        <a:buChar char="§"/>
        <a:defRPr sz="1800">
          <a:solidFill>
            <a:srgbClr val="646464"/>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p15:clr>
            <a:srgbClr val="F26B43"/>
          </p15:clr>
        </p15:guide>
        <p15:guide id="2" pos="5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149" name="Rectangle 5"/>
          <p:cNvSpPr>
            <a:spLocks noGrp="1" noChangeArrowheads="1"/>
          </p:cNvSpPr>
          <p:nvPr>
            <p:ph type="title"/>
          </p:nvPr>
        </p:nvSpPr>
        <p:spPr bwMode="auto">
          <a:xfrm>
            <a:off x="814917" y="188913"/>
            <a:ext cx="9779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normAutofit/>
          </a:bodyPr>
          <a:lstStyle/>
          <a:p>
            <a:pPr lvl="0"/>
            <a:r>
              <a:rPr lang="en-US"/>
              <a:t>Click to edit Master title style</a:t>
            </a:r>
            <a:endParaRPr lang="el-GR" dirty="0"/>
          </a:p>
        </p:txBody>
      </p:sp>
      <p:sp>
        <p:nvSpPr>
          <p:cNvPr id="262150" name="Rectangle 6"/>
          <p:cNvSpPr>
            <a:spLocks noGrp="1" noChangeArrowheads="1"/>
          </p:cNvSpPr>
          <p:nvPr>
            <p:ph type="body" idx="1"/>
          </p:nvPr>
        </p:nvSpPr>
        <p:spPr bwMode="auto">
          <a:xfrm>
            <a:off x="814917" y="1158877"/>
            <a:ext cx="10728000" cy="52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pic>
        <p:nvPicPr>
          <p:cNvPr id="1029" name="Picture 2" descr="kios_logo_transparent.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354701" y="5490831"/>
            <a:ext cx="1292190" cy="48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0" y="6591600"/>
            <a:ext cx="12192000" cy="270000"/>
          </a:xfrm>
          <a:prstGeom prst="rect">
            <a:avLst/>
          </a:prstGeom>
          <a:solidFill>
            <a:srgbClr val="AD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Slide Number Placeholder 9"/>
          <p:cNvSpPr>
            <a:spLocks noGrp="1" noChangeArrowheads="1"/>
          </p:cNvSpPr>
          <p:nvPr>
            <p:ph type="sldNum" sz="quarter" idx="4"/>
          </p:nvPr>
        </p:nvSpPr>
        <p:spPr>
          <a:xfrm>
            <a:off x="10663237" y="6591302"/>
            <a:ext cx="1521619" cy="261936"/>
          </a:xfrm>
          <a:prstGeom prst="rect">
            <a:avLst/>
          </a:prstGeom>
        </p:spPr>
        <p:txBody>
          <a:bodyPr anchor="ctr"/>
          <a:lstStyle>
            <a:lvl1pPr algn="r">
              <a:defRPr sz="1200" b="0">
                <a:solidFill>
                  <a:schemeClr val="bg1"/>
                </a:solidFill>
                <a:latin typeface="Verdana" panose="020B0604030504040204" pitchFamily="34" charset="0"/>
                <a:ea typeface="Verdana" panose="020B0604030504040204" pitchFamily="34" charset="0"/>
              </a:defRPr>
            </a:lvl1pPr>
          </a:lstStyle>
          <a:p>
            <a:fld id="{C8416249-F1FA-1D46-A6DF-BA181D34A3A5}" type="slidenum">
              <a:rPr lang="en-US" smtClean="0"/>
              <a:pPr/>
              <a:t>‹#›</a:t>
            </a:fld>
            <a:endParaRPr lang="en-US"/>
          </a:p>
        </p:txBody>
      </p:sp>
      <p:pic>
        <p:nvPicPr>
          <p:cNvPr id="1032" name="Picture 2" descr="RED GLOBE-01.png"/>
          <p:cNvPicPr>
            <a:picLocks noChangeAspect="1"/>
          </p:cNvPicPr>
          <p:nvPr/>
        </p:nvPicPr>
        <p:blipFill>
          <a:blip r:embed="rId12" cstate="print">
            <a:extLst>
              <a:ext uri="{28A0092B-C50C-407E-A947-70E740481C1C}">
                <a14:useLocalDpi xmlns:a14="http://schemas.microsoft.com/office/drawing/2010/main" val="0"/>
              </a:ext>
            </a:extLst>
          </a:blip>
          <a:srcRect l="47215" t="35374"/>
          <a:stretch>
            <a:fillRect/>
          </a:stretch>
        </p:blipFill>
        <p:spPr bwMode="auto">
          <a:xfrm rot="5400000">
            <a:off x="10671839" y="-126033"/>
            <a:ext cx="1395980" cy="1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a:stretch>
            <a:fillRect/>
          </a:stretch>
        </p:blipFill>
        <p:spPr>
          <a:xfrm>
            <a:off x="7200" y="7200"/>
            <a:ext cx="571500" cy="5000625"/>
          </a:xfrm>
          <a:prstGeom prst="rect">
            <a:avLst/>
          </a:prstGeom>
        </p:spPr>
      </p:pic>
      <p:sp>
        <p:nvSpPr>
          <p:cNvPr id="3" name="Date Placeholder 2">
            <a:extLst>
              <a:ext uri="{FF2B5EF4-FFF2-40B4-BE49-F238E27FC236}">
                <a16:creationId xmlns:a16="http://schemas.microsoft.com/office/drawing/2014/main" id="{C8F5181E-99DA-4493-8193-6D5198A60747}"/>
              </a:ext>
            </a:extLst>
          </p:cNvPr>
          <p:cNvSpPr>
            <a:spLocks noGrp="1"/>
          </p:cNvSpPr>
          <p:nvPr>
            <p:ph type="dt" sz="half" idx="2"/>
          </p:nvPr>
        </p:nvSpPr>
        <p:spPr>
          <a:xfrm>
            <a:off x="0" y="6591600"/>
            <a:ext cx="2743200" cy="262800"/>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defRPr>
            </a:lvl1pPr>
          </a:lstStyle>
          <a:p>
            <a:r>
              <a:rPr lang="en-US"/>
              <a:t>16/03/2023</a:t>
            </a:r>
            <a:endParaRPr lang="en-GB" dirty="0"/>
          </a:p>
        </p:txBody>
      </p:sp>
      <p:sp>
        <p:nvSpPr>
          <p:cNvPr id="11" name="Footer Placeholder 4">
            <a:extLst>
              <a:ext uri="{FF2B5EF4-FFF2-40B4-BE49-F238E27FC236}">
                <a16:creationId xmlns:a16="http://schemas.microsoft.com/office/drawing/2014/main" id="{86D49AB2-D2FC-42F0-A85F-3CFEEDFBA1AE}"/>
              </a:ext>
            </a:extLst>
          </p:cNvPr>
          <p:cNvSpPr>
            <a:spLocks noGrp="1"/>
          </p:cNvSpPr>
          <p:nvPr>
            <p:ph type="ftr" sz="quarter" idx="3"/>
          </p:nvPr>
        </p:nvSpPr>
        <p:spPr>
          <a:xfrm>
            <a:off x="4038600" y="6591599"/>
            <a:ext cx="4114800" cy="262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rPr>
              <a:t>CybPhys Project Meeting</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5109398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l" rtl="0" eaLnBrk="1" fontAlgn="base" hangingPunct="1">
        <a:spcBef>
          <a:spcPct val="0"/>
        </a:spcBef>
        <a:spcAft>
          <a:spcPct val="0"/>
        </a:spcAft>
        <a:defRPr sz="3600" b="1">
          <a:solidFill>
            <a:schemeClr val="accent6"/>
          </a:solidFill>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2pPr>
      <a:lvl3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3pPr>
      <a:lvl4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4pPr>
      <a:lvl5pPr algn="l" rtl="0" eaLnBrk="1" fontAlgn="base" hangingPunct="1">
        <a:spcBef>
          <a:spcPct val="0"/>
        </a:spcBef>
        <a:spcAft>
          <a:spcPct val="0"/>
        </a:spcAft>
        <a:defRPr sz="3600" b="1">
          <a:solidFill>
            <a:srgbClr val="CC0000"/>
          </a:solidFill>
          <a:latin typeface="Century Gothic"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4200" b="1">
          <a:solidFill>
            <a:srgbClr val="CC0000"/>
          </a:solidFill>
          <a:latin typeface="Century Gothic" charset="0"/>
          <a:ea typeface="ＭＳ Ｐゴシック" charset="0"/>
        </a:defRPr>
      </a:lvl6pPr>
      <a:lvl7pPr marL="914400" algn="l" rtl="0" eaLnBrk="1" fontAlgn="base" hangingPunct="1">
        <a:spcBef>
          <a:spcPct val="0"/>
        </a:spcBef>
        <a:spcAft>
          <a:spcPct val="0"/>
        </a:spcAft>
        <a:defRPr sz="4200" b="1">
          <a:solidFill>
            <a:srgbClr val="CC0000"/>
          </a:solidFill>
          <a:latin typeface="Century Gothic" charset="0"/>
          <a:ea typeface="ＭＳ Ｐゴシック" charset="0"/>
        </a:defRPr>
      </a:lvl7pPr>
      <a:lvl8pPr marL="1371600" algn="l" rtl="0" eaLnBrk="1" fontAlgn="base" hangingPunct="1">
        <a:spcBef>
          <a:spcPct val="0"/>
        </a:spcBef>
        <a:spcAft>
          <a:spcPct val="0"/>
        </a:spcAft>
        <a:defRPr sz="4200" b="1">
          <a:solidFill>
            <a:srgbClr val="CC0000"/>
          </a:solidFill>
          <a:latin typeface="Century Gothic" charset="0"/>
          <a:ea typeface="ＭＳ Ｐゴシック" charset="0"/>
        </a:defRPr>
      </a:lvl8pPr>
      <a:lvl9pPr marL="1828800" algn="l" rtl="0" eaLnBrk="1" fontAlgn="base" hangingPunct="1">
        <a:spcBef>
          <a:spcPct val="0"/>
        </a:spcBef>
        <a:spcAft>
          <a:spcPct val="0"/>
        </a:spcAft>
        <a:defRPr sz="4200" b="1">
          <a:solidFill>
            <a:srgbClr val="CC0000"/>
          </a:solidFill>
          <a:latin typeface="Century Gothic" charset="0"/>
          <a:ea typeface="ＭＳ Ｐゴシック" charset="0"/>
        </a:defRPr>
      </a:lvl9pPr>
    </p:titleStyle>
    <p:bodyStyle>
      <a:lvl1pPr marL="342900" indent="-342900" algn="l" rtl="0" eaLnBrk="1" fontAlgn="base" hangingPunct="1">
        <a:lnSpc>
          <a:spcPct val="114000"/>
        </a:lnSpc>
        <a:spcBef>
          <a:spcPts val="1200"/>
        </a:spcBef>
        <a:spcAft>
          <a:spcPts val="0"/>
        </a:spcAft>
        <a:buClr>
          <a:srgbClr val="646464"/>
        </a:buClr>
        <a:buFont typeface="Wingdings" charset="2"/>
        <a:buChar char="§"/>
        <a:defRPr sz="2800" b="1">
          <a:solidFill>
            <a:srgbClr val="646464"/>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1" fontAlgn="base" hangingPunct="1">
        <a:lnSpc>
          <a:spcPct val="114000"/>
        </a:lnSpc>
        <a:spcBef>
          <a:spcPct val="20000"/>
        </a:spcBef>
        <a:spcAft>
          <a:spcPct val="0"/>
        </a:spcAft>
        <a:buClr>
          <a:srgbClr val="646464"/>
        </a:buClr>
        <a:buFont typeface="Wingdings" charset="2"/>
        <a:buChar char="§"/>
        <a:defRPr sz="2600">
          <a:solidFill>
            <a:srgbClr val="646464"/>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1" fontAlgn="base" hangingPunct="1">
        <a:lnSpc>
          <a:spcPct val="114000"/>
        </a:lnSpc>
        <a:spcBef>
          <a:spcPct val="20000"/>
        </a:spcBef>
        <a:spcAft>
          <a:spcPct val="0"/>
        </a:spcAft>
        <a:buClr>
          <a:srgbClr val="646464"/>
        </a:buClr>
        <a:buFont typeface="Wingdings" charset="2"/>
        <a:buChar char="§"/>
        <a:defRPr sz="2300">
          <a:solidFill>
            <a:srgbClr val="646464"/>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1" fontAlgn="base" hangingPunct="1">
        <a:lnSpc>
          <a:spcPct val="114000"/>
        </a:lnSpc>
        <a:spcBef>
          <a:spcPct val="20000"/>
        </a:spcBef>
        <a:spcAft>
          <a:spcPct val="0"/>
        </a:spcAft>
        <a:buClr>
          <a:srgbClr val="646464"/>
        </a:buClr>
        <a:buFont typeface="Wingdings" charset="2"/>
        <a:buChar char="§"/>
        <a:defRPr sz="2000">
          <a:solidFill>
            <a:srgbClr val="646464"/>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1" fontAlgn="base" hangingPunct="1">
        <a:lnSpc>
          <a:spcPct val="114000"/>
        </a:lnSpc>
        <a:spcBef>
          <a:spcPct val="20000"/>
        </a:spcBef>
        <a:spcAft>
          <a:spcPct val="0"/>
        </a:spcAft>
        <a:buClr>
          <a:srgbClr val="646464"/>
        </a:buClr>
        <a:buFont typeface="Wingdings" charset="2"/>
        <a:buChar char="§"/>
        <a:defRPr sz="1800">
          <a:solidFill>
            <a:srgbClr val="646464"/>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p15:clr>
            <a:srgbClr val="F26B43"/>
          </p15:clr>
        </p15:guide>
        <p15:guide id="2" pos="5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tella1@a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kios.ucy.ac.cy/" TargetMode="External"/><Relationship Id="rId4" Type="http://schemas.openxmlformats.org/officeDocument/2006/relationships/hyperlink" Target="mailto:ciornei.irina@ucy.ac.c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eln.stu.cn.ua/mod/folder/view.php?id=19816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istuk07@gmail.com" TargetMode="External"/><Relationship Id="rId2" Type="http://schemas.openxmlformats.org/officeDocument/2006/relationships/hyperlink" Target="mailto:stella1@as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p:txBody>
          <a:bodyPr/>
          <a:lstStyle/>
          <a:p>
            <a:r>
              <a:rPr lang="en-US" altLang="en-US" dirty="0" err="1"/>
              <a:t>CybPhys</a:t>
            </a:r>
            <a:r>
              <a:rPr lang="en-US" altLang="en-US" dirty="0"/>
              <a:t> Meeting </a:t>
            </a:r>
            <a:br>
              <a:rPr lang="en-US" altLang="en-US" dirty="0"/>
            </a:br>
            <a:r>
              <a:rPr lang="en-US" altLang="en-US" dirty="0"/>
              <a:t>WP5: Updated Quality Assurance </a:t>
            </a:r>
          </a:p>
        </p:txBody>
      </p:sp>
      <p:sp>
        <p:nvSpPr>
          <p:cNvPr id="16" name="Subtitle 15">
            <a:extLst>
              <a:ext uri="{FF2B5EF4-FFF2-40B4-BE49-F238E27FC236}">
                <a16:creationId xmlns:a16="http://schemas.microsoft.com/office/drawing/2014/main" id="{018078CC-3E2A-47DB-A4C1-E2463EC0B560}"/>
              </a:ext>
            </a:extLst>
          </p:cNvPr>
          <p:cNvSpPr>
            <a:spLocks noGrp="1"/>
          </p:cNvSpPr>
          <p:nvPr>
            <p:ph type="subTitle" idx="1"/>
          </p:nvPr>
        </p:nvSpPr>
        <p:spPr>
          <a:xfrm>
            <a:off x="2613598" y="2959200"/>
            <a:ext cx="9066867" cy="1944217"/>
          </a:xfrm>
        </p:spPr>
        <p:txBody>
          <a:bodyPr>
            <a:normAutofit lnSpcReduction="10000"/>
          </a:bodyPr>
          <a:lstStyle/>
          <a:p>
            <a:r>
              <a:rPr lang="en-GB" dirty="0"/>
              <a:t>Stella K. </a:t>
            </a:r>
            <a:r>
              <a:rPr lang="en-GB" dirty="0" err="1"/>
              <a:t>Hadjistassou</a:t>
            </a:r>
            <a:r>
              <a:rPr lang="en-GB" dirty="0"/>
              <a:t> (</a:t>
            </a:r>
            <a:r>
              <a:rPr lang="en-GB" dirty="0">
                <a:hlinkClick r:id="rId3"/>
              </a:rPr>
              <a:t>stella1@asu.edu</a:t>
            </a:r>
            <a:r>
              <a:rPr lang="en-GB" dirty="0"/>
              <a:t>) &amp; Irina Ciornei (</a:t>
            </a:r>
            <a:r>
              <a:rPr lang="en-GB" dirty="0">
                <a:hlinkClick r:id="rId4"/>
              </a:rPr>
              <a:t>ciornei.irina@ucy.ac.cy</a:t>
            </a:r>
            <a:r>
              <a:rPr lang="en-GB" dirty="0"/>
              <a:t>) </a:t>
            </a:r>
          </a:p>
          <a:p>
            <a:endParaRPr lang="en-GB" dirty="0"/>
          </a:p>
          <a:p>
            <a:r>
              <a:rPr lang="en-GB" dirty="0"/>
              <a:t>KIOS Research and Innovation </a:t>
            </a:r>
            <a:r>
              <a:rPr lang="en-GB" dirty="0" err="1"/>
              <a:t>Center</a:t>
            </a:r>
            <a:r>
              <a:rPr lang="en-GB" dirty="0"/>
              <a:t> of Excellence</a:t>
            </a:r>
          </a:p>
          <a:p>
            <a:r>
              <a:rPr lang="en-GB" dirty="0"/>
              <a:t>University of Cyprus</a:t>
            </a:r>
          </a:p>
          <a:p>
            <a:r>
              <a:rPr lang="en-GB" dirty="0">
                <a:hlinkClick r:id="rId5"/>
              </a:rPr>
              <a:t>http://www.kios.ucy.ac.cy</a:t>
            </a:r>
            <a:endParaRPr lang="en-GB" dirty="0"/>
          </a:p>
        </p:txBody>
      </p:sp>
      <p:pic>
        <p:nvPicPr>
          <p:cNvPr id="7" name="Picture 6">
            <a:extLst>
              <a:ext uri="{FF2B5EF4-FFF2-40B4-BE49-F238E27FC236}">
                <a16:creationId xmlns:a16="http://schemas.microsoft.com/office/drawing/2014/main" id="{FD7982B1-35E0-EF45-AF90-B14F6B161C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97137" y="5662611"/>
            <a:ext cx="3591763" cy="1025957"/>
          </a:xfrm>
          <a:prstGeom prst="rect">
            <a:avLst/>
          </a:prstGeom>
          <a:noFill/>
          <a:ln>
            <a:noFill/>
          </a:ln>
        </p:spPr>
      </p:pic>
      <p:sp>
        <p:nvSpPr>
          <p:cNvPr id="22" name="TextBox 21">
            <a:extLst>
              <a:ext uri="{FF2B5EF4-FFF2-40B4-BE49-F238E27FC236}">
                <a16:creationId xmlns:a16="http://schemas.microsoft.com/office/drawing/2014/main" id="{770CEDD4-909A-4ADC-8E07-022A94374D87}"/>
              </a:ext>
            </a:extLst>
          </p:cNvPr>
          <p:cNvSpPr txBox="1"/>
          <p:nvPr/>
        </p:nvSpPr>
        <p:spPr>
          <a:xfrm>
            <a:off x="4143438" y="5990923"/>
            <a:ext cx="3760966" cy="369332"/>
          </a:xfrm>
          <a:prstGeom prst="rect">
            <a:avLst/>
          </a:prstGeom>
          <a:solidFill>
            <a:srgbClr val="FFFFFF"/>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solidFill>
                  <a:srgbClr val="AD0000"/>
                </a:solidFill>
                <a:latin typeface="Verdana" panose="020B0604030504040204" pitchFamily="34" charset="0"/>
                <a:ea typeface="Verdana" panose="020B0604030504040204" pitchFamily="34" charset="0"/>
              </a:rPr>
              <a:t>March 16-17</a:t>
            </a:r>
            <a:r>
              <a:rPr kumimoji="0" lang="en-GB" sz="1800" b="1" i="0" u="none" strike="noStrike" kern="1200" cap="none" spc="0" normalizeH="0" baseline="0" noProof="0" dirty="0">
                <a:ln>
                  <a:noFill/>
                </a:ln>
                <a:solidFill>
                  <a:srgbClr val="AD0000"/>
                </a:solidFill>
                <a:effectLst/>
                <a:uLnTx/>
                <a:uFillTx/>
                <a:latin typeface="Verdana" panose="020B0604030504040204" pitchFamily="34" charset="0"/>
                <a:ea typeface="Verdana" panose="020B0604030504040204" pitchFamily="34" charset="0"/>
                <a:cs typeface="+mn-cs"/>
              </a:rPr>
              <a:t>, 2023</a:t>
            </a:r>
          </a:p>
        </p:txBody>
      </p:sp>
    </p:spTree>
    <p:extLst>
      <p:ext uri="{BB962C8B-B14F-4D97-AF65-F5344CB8AC3E}">
        <p14:creationId xmlns:p14="http://schemas.microsoft.com/office/powerpoint/2010/main" val="97376258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996F5D-D03D-4F95-83DC-A04D96406B2E}"/>
              </a:ext>
            </a:extLst>
          </p:cNvPr>
          <p:cNvSpPr>
            <a:spLocks noGrp="1"/>
          </p:cNvSpPr>
          <p:nvPr>
            <p:ph type="title"/>
          </p:nvPr>
        </p:nvSpPr>
        <p:spPr/>
        <p:txBody>
          <a:bodyPr>
            <a:normAutofit/>
          </a:bodyPr>
          <a:lstStyle/>
          <a:p>
            <a:r>
              <a:rPr lang="en-US" altLang="en-US" sz="3200" dirty="0"/>
              <a:t>Task </a:t>
            </a:r>
            <a:r>
              <a:rPr lang="en-GB" altLang="en-US" sz="3200" dirty="0"/>
              <a:t>5.3: Establishment of QAMT </a:t>
            </a:r>
            <a:endParaRPr lang="en-GB" sz="3200"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p:txBody>
          <a:bodyPr>
            <a:normAutofit/>
          </a:bodyPr>
          <a:lstStyle/>
          <a:p>
            <a:pPr>
              <a:buFont typeface="Wingdings" pitchFamily="2" charset="2"/>
              <a:buChar char="§"/>
            </a:pPr>
            <a:r>
              <a:rPr lang="en-US" dirty="0">
                <a:solidFill>
                  <a:schemeClr val="tx1"/>
                </a:solidFill>
              </a:rPr>
              <a:t>The QAMT discussed in more details the QA measures for </a:t>
            </a:r>
            <a:r>
              <a:rPr lang="en-US" dirty="0" err="1">
                <a:solidFill>
                  <a:schemeClr val="tx1"/>
                </a:solidFill>
              </a:rPr>
              <a:t>CybPhys</a:t>
            </a:r>
            <a:r>
              <a:rPr lang="en-US" dirty="0">
                <a:solidFill>
                  <a:schemeClr val="tx1"/>
                </a:solidFill>
              </a:rPr>
              <a:t>;</a:t>
            </a:r>
          </a:p>
          <a:p>
            <a:r>
              <a:rPr lang="en-US" dirty="0">
                <a:solidFill>
                  <a:schemeClr val="tx1"/>
                </a:solidFill>
              </a:rPr>
              <a:t>A working group for internal quality control activities was created in each HEI; </a:t>
            </a:r>
          </a:p>
          <a:p>
            <a:r>
              <a:rPr lang="en-US" dirty="0">
                <a:solidFill>
                  <a:schemeClr val="tx1"/>
                </a:solidFill>
              </a:rPr>
              <a:t>QAP established the quality measures, which are currently used for outcomes evaluation against benchmarks and indicators. </a:t>
            </a:r>
          </a:p>
        </p:txBody>
      </p:sp>
      <p:sp>
        <p:nvSpPr>
          <p:cNvPr id="10" name="Slide Number Placeholder 9">
            <a:extLst>
              <a:ext uri="{FF2B5EF4-FFF2-40B4-BE49-F238E27FC236}">
                <a16:creationId xmlns:a16="http://schemas.microsoft.com/office/drawing/2014/main" id="{5C77DCC2-13AC-4CC6-8BA0-1A556F5858A2}"/>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1" name="Date Placeholder 10">
            <a:extLst>
              <a:ext uri="{FF2B5EF4-FFF2-40B4-BE49-F238E27FC236}">
                <a16:creationId xmlns:a16="http://schemas.microsoft.com/office/drawing/2014/main" id="{9185BAEF-1277-4D6A-8CB8-6C8923BDFF78}"/>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2" name="Footer Placeholder 11">
            <a:extLst>
              <a:ext uri="{FF2B5EF4-FFF2-40B4-BE49-F238E27FC236}">
                <a16:creationId xmlns:a16="http://schemas.microsoft.com/office/drawing/2014/main" id="{C89C1810-3495-4D8B-9E6F-56FD197E2ED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183772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7DFB-018A-4320-A23E-46B0AA19DA77}"/>
              </a:ext>
            </a:extLst>
          </p:cNvPr>
          <p:cNvSpPr>
            <a:spLocks noGrp="1"/>
          </p:cNvSpPr>
          <p:nvPr>
            <p:ph type="title"/>
          </p:nvPr>
        </p:nvSpPr>
        <p:spPr>
          <a:xfrm>
            <a:off x="814916" y="188913"/>
            <a:ext cx="10767483" cy="774700"/>
          </a:xfrm>
        </p:spPr>
        <p:txBody>
          <a:bodyPr>
            <a:normAutofit fontScale="90000"/>
          </a:bodyPr>
          <a:lstStyle/>
          <a:p>
            <a:r>
              <a:rPr lang="en-US" altLang="en-US" dirty="0"/>
              <a:t>Task </a:t>
            </a:r>
            <a:r>
              <a:rPr lang="en-GB" altLang="en-US" dirty="0"/>
              <a:t>5.4: Progress, corrective actions procedures  </a:t>
            </a:r>
            <a:endParaRPr lang="en-GB"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p:txBody>
          <a:bodyPr>
            <a:normAutofit fontScale="85000" lnSpcReduction="20000"/>
          </a:bodyPr>
          <a:lstStyle/>
          <a:p>
            <a:r>
              <a:rPr lang="en-GB" dirty="0">
                <a:solidFill>
                  <a:schemeClr val="tx1"/>
                </a:solidFill>
              </a:rPr>
              <a:t>Deliverable due date: (</a:t>
            </a:r>
            <a:r>
              <a:rPr lang="en-US" dirty="0">
                <a:solidFill>
                  <a:schemeClr val="tx1"/>
                </a:solidFill>
              </a:rPr>
              <a:t>14/11/2021) </a:t>
            </a:r>
            <a:r>
              <a:rPr lang="en-US" dirty="0">
                <a:solidFill>
                  <a:schemeClr val="tx2">
                    <a:lumMod val="60000"/>
                    <a:lumOff val="40000"/>
                  </a:schemeClr>
                </a:solidFill>
              </a:rPr>
              <a:t>Updated 14/05/2023</a:t>
            </a:r>
          </a:p>
          <a:p>
            <a:r>
              <a:rPr lang="en-US" dirty="0">
                <a:solidFill>
                  <a:srgbClr val="FF0000"/>
                </a:solidFill>
                <a:latin typeface="Calibri"/>
                <a:ea typeface="MS PGothic"/>
                <a:cs typeface="Calibri"/>
              </a:rPr>
              <a:t>Coordinator </a:t>
            </a:r>
            <a:r>
              <a:rPr lang="en-US" dirty="0">
                <a:solidFill>
                  <a:schemeClr val="tx1"/>
                </a:solidFill>
                <a:latin typeface="Calibri"/>
                <a:ea typeface="MS PGothic"/>
                <a:cs typeface="Calibri"/>
              </a:rPr>
              <a:t>continues to ensure the quality of the project activities by offering relevant technical management and administrative support: </a:t>
            </a:r>
            <a:endParaRPr lang="en-US" dirty="0">
              <a:solidFill>
                <a:schemeClr val="tx1"/>
              </a:solidFill>
            </a:endParaRPr>
          </a:p>
          <a:p>
            <a:pPr lvl="1"/>
            <a:r>
              <a:rPr lang="en-US" dirty="0">
                <a:solidFill>
                  <a:schemeClr val="tx1"/>
                </a:solidFill>
              </a:rPr>
              <a:t>Circulating and archiving (paper/electronic form) all project-related correspondence; </a:t>
            </a:r>
          </a:p>
          <a:p>
            <a:pPr lvl="1"/>
            <a:r>
              <a:rPr lang="en-US" dirty="0">
                <a:solidFill>
                  <a:schemeClr val="tx1"/>
                </a:solidFill>
              </a:rPr>
              <a:t>Taking care of the communication flow; </a:t>
            </a:r>
          </a:p>
          <a:p>
            <a:pPr lvl="1"/>
            <a:r>
              <a:rPr lang="en-US" dirty="0">
                <a:solidFill>
                  <a:schemeClr val="tx1"/>
                </a:solidFill>
              </a:rPr>
              <a:t>Ensuring necessary forms for partners are completed, enabling proper reports circulation on curricular development, feedback, technical and financial matters in progress reports;</a:t>
            </a:r>
          </a:p>
          <a:p>
            <a:pPr lvl="1"/>
            <a:r>
              <a:rPr lang="en-US" dirty="0">
                <a:solidFill>
                  <a:schemeClr val="tx1"/>
                </a:solidFill>
              </a:rPr>
              <a:t>Following-up the project progress and pointing out any emerging problems or improper functioning; </a:t>
            </a:r>
          </a:p>
          <a:p>
            <a:pPr lvl="1"/>
            <a:r>
              <a:rPr lang="en-US" dirty="0">
                <a:solidFill>
                  <a:schemeClr val="tx1"/>
                </a:solidFill>
              </a:rPr>
              <a:t>Reporting to Management Committee members about progress, risks and corrective actions;</a:t>
            </a:r>
          </a:p>
          <a:p>
            <a:pPr lvl="1"/>
            <a:r>
              <a:rPr lang="en-US" dirty="0">
                <a:solidFill>
                  <a:schemeClr val="tx1"/>
                </a:solidFill>
              </a:rPr>
              <a:t>The state of the project quality was measured by Interim and final quality reports as well as Consolidated Quality Reports, produced by Leading Partner (LP). </a:t>
            </a:r>
          </a:p>
        </p:txBody>
      </p:sp>
      <p:sp>
        <p:nvSpPr>
          <p:cNvPr id="9" name="Slide Number Placeholder 8">
            <a:extLst>
              <a:ext uri="{FF2B5EF4-FFF2-40B4-BE49-F238E27FC236}">
                <a16:creationId xmlns:a16="http://schemas.microsoft.com/office/drawing/2014/main" id="{AA0BF7DE-9162-409E-A008-3439CFEF45E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3" name="Date Placeholder 12">
            <a:extLst>
              <a:ext uri="{FF2B5EF4-FFF2-40B4-BE49-F238E27FC236}">
                <a16:creationId xmlns:a16="http://schemas.microsoft.com/office/drawing/2014/main" id="{D6F11AEF-C021-447D-98B2-7E21A7BAA9A1}"/>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4" name="Footer Placeholder 13">
            <a:extLst>
              <a:ext uri="{FF2B5EF4-FFF2-40B4-BE49-F238E27FC236}">
                <a16:creationId xmlns:a16="http://schemas.microsoft.com/office/drawing/2014/main" id="{39A4051E-31EA-4EC1-9223-E0CE7E2B3B3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44086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5FA1-744E-441F-AA3D-60F0418F62E5}"/>
              </a:ext>
            </a:extLst>
          </p:cNvPr>
          <p:cNvSpPr>
            <a:spLocks noGrp="1"/>
          </p:cNvSpPr>
          <p:nvPr>
            <p:ph type="title"/>
          </p:nvPr>
        </p:nvSpPr>
        <p:spPr/>
        <p:txBody>
          <a:bodyPr>
            <a:normAutofit fontScale="90000"/>
          </a:bodyPr>
          <a:lstStyle/>
          <a:p>
            <a:r>
              <a:rPr lang="en-US" altLang="en-US" dirty="0"/>
              <a:t>Task </a:t>
            </a:r>
            <a:r>
              <a:rPr lang="en-GB" altLang="en-US" dirty="0"/>
              <a:t>5.5: </a:t>
            </a:r>
            <a:r>
              <a:rPr lang="en-US" dirty="0"/>
              <a:t>QA set-up, assessment and monitoring </a:t>
            </a:r>
            <a:endParaRPr lang="en-GB"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a:xfrm>
            <a:off x="814917" y="1148987"/>
            <a:ext cx="10767483" cy="5222874"/>
          </a:xfrm>
        </p:spPr>
        <p:txBody>
          <a:bodyPr>
            <a:normAutofit fontScale="70000" lnSpcReduction="20000"/>
          </a:bodyPr>
          <a:lstStyle/>
          <a:p>
            <a:r>
              <a:rPr lang="en-GB" dirty="0">
                <a:solidFill>
                  <a:schemeClr val="tx1"/>
                </a:solidFill>
              </a:rPr>
              <a:t>Deliverable due date: (</a:t>
            </a:r>
            <a:r>
              <a:rPr lang="en-US" dirty="0">
                <a:solidFill>
                  <a:schemeClr val="tx1"/>
                </a:solidFill>
              </a:rPr>
              <a:t>14/11/2021) </a:t>
            </a:r>
            <a:r>
              <a:rPr lang="en-US" dirty="0">
                <a:solidFill>
                  <a:schemeClr val="tx2">
                    <a:lumMod val="60000"/>
                    <a:lumOff val="40000"/>
                  </a:schemeClr>
                </a:solidFill>
              </a:rPr>
              <a:t>updated deliverable due date 14/05/2023 (end of project)</a:t>
            </a:r>
          </a:p>
          <a:p>
            <a:r>
              <a:rPr lang="en-US" dirty="0">
                <a:solidFill>
                  <a:schemeClr val="tx1"/>
                </a:solidFill>
              </a:rPr>
              <a:t>Internal QA process:</a:t>
            </a:r>
          </a:p>
          <a:p>
            <a:pPr lvl="1"/>
            <a:r>
              <a:rPr lang="en-US" dirty="0">
                <a:solidFill>
                  <a:schemeClr val="tx1"/>
                </a:solidFill>
                <a:highlight>
                  <a:srgbClr val="00FF00"/>
                </a:highlight>
              </a:rPr>
              <a:t>QAMT has established the quality measures</a:t>
            </a:r>
            <a:r>
              <a:rPr lang="en-US" dirty="0">
                <a:solidFill>
                  <a:schemeClr val="tx1"/>
                </a:solidFill>
              </a:rPr>
              <a:t>, which are currently used for outcomes evaluation against benchmarks and indicators; </a:t>
            </a:r>
          </a:p>
          <a:p>
            <a:pPr lvl="1"/>
            <a:r>
              <a:rPr lang="en-US" dirty="0">
                <a:solidFill>
                  <a:schemeClr val="tx1"/>
                </a:solidFill>
              </a:rPr>
              <a:t>Reporting system/methodology for QA </a:t>
            </a:r>
            <a:r>
              <a:rPr lang="en-US" dirty="0">
                <a:solidFill>
                  <a:schemeClr val="tx1"/>
                </a:solidFill>
                <a:highlight>
                  <a:srgbClr val="00FF00"/>
                </a:highlight>
              </a:rPr>
              <a:t>(Tasks and Deliverables’ Tables provided by UCY under Task 5.4)</a:t>
            </a:r>
          </a:p>
          <a:p>
            <a:pPr lvl="1"/>
            <a:r>
              <a:rPr lang="en-US" dirty="0">
                <a:solidFill>
                  <a:schemeClr val="tx1"/>
                </a:solidFill>
                <a:highlight>
                  <a:srgbClr val="00FF00"/>
                </a:highlight>
              </a:rPr>
              <a:t>Methodology for obtaining a feedback from the employers </a:t>
            </a:r>
            <a:r>
              <a:rPr lang="en-US" dirty="0">
                <a:solidFill>
                  <a:schemeClr val="tx1"/>
                </a:solidFill>
              </a:rPr>
              <a:t>(research institutions, high-tech companies, professional associations) on newly developed curricular though involvement in the elaboration of curricula at preparation stage of the project, consultations in the development stage and involvement in evaluation of the developed courses and programs during validation and tuning process; </a:t>
            </a:r>
          </a:p>
          <a:p>
            <a:pPr lvl="1"/>
            <a:r>
              <a:rPr lang="en-US" dirty="0">
                <a:solidFill>
                  <a:schemeClr val="tx1"/>
                </a:solidFill>
                <a:highlight>
                  <a:srgbClr val="00FF00"/>
                </a:highlight>
              </a:rPr>
              <a:t>Teachers and students training events and sessions, which have been organized during the project, and are evaluated for QA (i.e., through questionnaires administered);</a:t>
            </a:r>
          </a:p>
          <a:p>
            <a:pPr lvl="1"/>
            <a:r>
              <a:rPr lang="en-US" dirty="0">
                <a:solidFill>
                  <a:schemeClr val="tx1"/>
                </a:solidFill>
                <a:highlight>
                  <a:srgbClr val="00FFFF"/>
                </a:highlight>
              </a:rPr>
              <a:t>Under WP4 Leader, QAMT will develop a methodology for “self-evaluation,” i.e., through questionnaires;</a:t>
            </a:r>
          </a:p>
          <a:p>
            <a:pPr lvl="1"/>
            <a:r>
              <a:rPr lang="en-US" dirty="0">
                <a:solidFill>
                  <a:schemeClr val="tx1"/>
                </a:solidFill>
                <a:highlight>
                  <a:srgbClr val="00FFFF"/>
                </a:highlight>
              </a:rPr>
              <a:t>The outcomes of the TEPMUS project, which aligns with Ukrainian HEIs, will be applied for achieving and ensuring the alignment between academic </a:t>
            </a:r>
            <a:r>
              <a:rPr lang="en-US" dirty="0" err="1">
                <a:solidFill>
                  <a:schemeClr val="tx1"/>
                </a:solidFill>
                <a:highlight>
                  <a:srgbClr val="00FFFF"/>
                </a:highlight>
              </a:rPr>
              <a:t>Programmes</a:t>
            </a:r>
            <a:r>
              <a:rPr lang="en-US" dirty="0">
                <a:solidFill>
                  <a:schemeClr val="tx1"/>
                </a:solidFill>
                <a:highlight>
                  <a:srgbClr val="00FFFF"/>
                </a:highlight>
              </a:rPr>
              <a:t> and qualification frameworks</a:t>
            </a:r>
          </a:p>
        </p:txBody>
      </p:sp>
      <p:sp>
        <p:nvSpPr>
          <p:cNvPr id="8" name="Date Placeholder 7">
            <a:extLst>
              <a:ext uri="{FF2B5EF4-FFF2-40B4-BE49-F238E27FC236}">
                <a16:creationId xmlns:a16="http://schemas.microsoft.com/office/drawing/2014/main" id="{F05370AC-FC9A-47A2-968D-B0D6387831F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9" name="Footer Placeholder 8">
            <a:extLst>
              <a:ext uri="{FF2B5EF4-FFF2-40B4-BE49-F238E27FC236}">
                <a16:creationId xmlns:a16="http://schemas.microsoft.com/office/drawing/2014/main" id="{F1437144-D52A-4063-AB43-ACB18BD63C3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7" name="Slide Number Placeholder 6">
            <a:extLst>
              <a:ext uri="{FF2B5EF4-FFF2-40B4-BE49-F238E27FC236}">
                <a16:creationId xmlns:a16="http://schemas.microsoft.com/office/drawing/2014/main" id="{1E8365E4-8886-47DE-A713-D5D2D6C830C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08922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r>
              <a:rPr lang="en-US" altLang="en-US" dirty="0"/>
              <a:t>Monitoring, Reviewing and Reporting Method</a:t>
            </a:r>
          </a:p>
        </p:txBody>
      </p:sp>
      <p:sp>
        <p:nvSpPr>
          <p:cNvPr id="3" name="Content Placeholder 2">
            <a:extLst>
              <a:ext uri="{FF2B5EF4-FFF2-40B4-BE49-F238E27FC236}">
                <a16:creationId xmlns:a16="http://schemas.microsoft.com/office/drawing/2014/main" id="{A1DC6366-94F7-449A-B3F4-43382E6F5133}"/>
              </a:ext>
            </a:extLst>
          </p:cNvPr>
          <p:cNvSpPr>
            <a:spLocks noGrp="1"/>
          </p:cNvSpPr>
          <p:nvPr>
            <p:ph idx="1"/>
          </p:nvPr>
        </p:nvSpPr>
        <p:spPr>
          <a:xfrm>
            <a:off x="814917" y="963612"/>
            <a:ext cx="10767483" cy="5627689"/>
          </a:xfrm>
        </p:spPr>
        <p:txBody>
          <a:bodyPr>
            <a:normAutofit lnSpcReduction="10000"/>
          </a:bodyPr>
          <a:lstStyle/>
          <a:p>
            <a:r>
              <a:rPr lang="en-US" dirty="0">
                <a:solidFill>
                  <a:schemeClr val="tx1"/>
                </a:solidFill>
              </a:rPr>
              <a:t>To ensure effective management procedures are in place, monitoring of the project is performed.</a:t>
            </a:r>
          </a:p>
          <a:p>
            <a:r>
              <a:rPr lang="en-US" dirty="0">
                <a:solidFill>
                  <a:schemeClr val="tx1"/>
                </a:solidFill>
              </a:rPr>
              <a:t>WP leaders have already completed the required reporting template, as indicated in Table 2, and reported the progress of the tasks within their WP on a quarterly basis.</a:t>
            </a:r>
          </a:p>
          <a:p>
            <a:r>
              <a:rPr lang="en-US" dirty="0">
                <a:solidFill>
                  <a:schemeClr val="tx1"/>
                </a:solidFill>
              </a:rPr>
              <a:t>Most activities have been realized and reported by WP leaders.</a:t>
            </a:r>
          </a:p>
          <a:p>
            <a:pPr lvl="3"/>
            <a:r>
              <a:rPr lang="en-US" b="1" dirty="0">
                <a:solidFill>
                  <a:schemeClr val="tx2">
                    <a:lumMod val="60000"/>
                    <a:lumOff val="40000"/>
                  </a:schemeClr>
                </a:solidFill>
              </a:rPr>
              <a:t>D5.4 Template for Deliverable scheduling and Progress reporting for </a:t>
            </a:r>
            <a:r>
              <a:rPr lang="en-US" b="1" dirty="0" err="1">
                <a:solidFill>
                  <a:schemeClr val="tx2">
                    <a:lumMod val="60000"/>
                    <a:lumOff val="40000"/>
                  </a:schemeClr>
                </a:solidFill>
              </a:rPr>
              <a:t>QAMT_March</a:t>
            </a:r>
            <a:r>
              <a:rPr lang="en-US" b="1" dirty="0">
                <a:solidFill>
                  <a:schemeClr val="tx2">
                    <a:lumMod val="60000"/>
                    <a:lumOff val="40000"/>
                  </a:schemeClr>
                </a:solidFill>
              </a:rPr>
              <a:t> 2023</a:t>
            </a:r>
          </a:p>
          <a:p>
            <a:pPr lvl="3"/>
            <a:r>
              <a:rPr lang="en-US" b="1" dirty="0">
                <a:solidFill>
                  <a:schemeClr val="tx2">
                    <a:lumMod val="60000"/>
                    <a:lumOff val="40000"/>
                  </a:schemeClr>
                </a:solidFill>
              </a:rPr>
              <a:t>D5.4_Template for </a:t>
            </a:r>
            <a:r>
              <a:rPr lang="en-US" b="1" dirty="0" err="1">
                <a:solidFill>
                  <a:schemeClr val="tx2">
                    <a:lumMod val="60000"/>
                    <a:lumOff val="40000"/>
                  </a:schemeClr>
                </a:solidFill>
              </a:rPr>
              <a:t>WP_Tasks</a:t>
            </a:r>
            <a:r>
              <a:rPr lang="en-US" b="1" dirty="0">
                <a:solidFill>
                  <a:schemeClr val="tx2">
                    <a:lumMod val="60000"/>
                    <a:lumOff val="40000"/>
                  </a:schemeClr>
                </a:solidFill>
              </a:rPr>
              <a:t> Progress reporting for QAMT and PC_WP5_UCY (2)March2023</a:t>
            </a:r>
          </a:p>
          <a:p>
            <a:br>
              <a:rPr lang="en-US" dirty="0">
                <a:solidFill>
                  <a:schemeClr val="tx1"/>
                </a:solidFill>
              </a:rPr>
            </a:br>
            <a:endParaRPr lang="en-US" dirty="0">
              <a:solidFill>
                <a:schemeClr val="tx1"/>
              </a:solidFill>
            </a:endParaRPr>
          </a:p>
          <a:p>
            <a:endParaRPr lang="en-US" b="1" dirty="0">
              <a:solidFill>
                <a:schemeClr val="tx1"/>
              </a:solidFill>
            </a:endParaRP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lvl="0" fontAlgn="base">
              <a:spcBef>
                <a:spcPct val="0"/>
              </a:spcBef>
              <a:spcAft>
                <a:spcPct val="0"/>
              </a:spcAft>
              <a:defRPr/>
            </a:pPr>
            <a:r>
              <a:rPr lang="en-GB" dirty="0" err="1">
                <a:solidFill>
                  <a:srgbClr val="FFFFE1"/>
                </a:solidFill>
              </a:rPr>
              <a:t>CybPhys</a:t>
            </a:r>
            <a:r>
              <a:rPr lang="en-GB" dirty="0">
                <a:solidFill>
                  <a:srgbClr val="FFFFE1"/>
                </a:solidFill>
              </a:rPr>
              <a:t> Project Meeting</a:t>
            </a:r>
          </a:p>
        </p:txBody>
      </p:sp>
    </p:spTree>
    <p:extLst>
      <p:ext uri="{BB962C8B-B14F-4D97-AF65-F5344CB8AC3E}">
        <p14:creationId xmlns:p14="http://schemas.microsoft.com/office/powerpoint/2010/main" val="243442667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47184" y="-65087"/>
            <a:ext cx="9779000" cy="575378"/>
          </a:xfrm>
        </p:spPr>
        <p:txBody>
          <a:bodyPr>
            <a:normAutofit/>
          </a:bodyPr>
          <a:lstStyle/>
          <a:p>
            <a:r>
              <a:rPr lang="en-US" altLang="en-US" sz="2800" dirty="0"/>
              <a:t>Updated Internal Review Process for Tasks</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lvl="0" algn="ctr" fontAlgn="base">
              <a:spcBef>
                <a:spcPct val="0"/>
              </a:spcBef>
              <a:spcAft>
                <a:spcPct val="0"/>
              </a:spcAft>
              <a:defRPr/>
            </a:pPr>
            <a:r>
              <a:rPr lang="en-GB" sz="1200" dirty="0" err="1">
                <a:solidFill>
                  <a:srgbClr val="FFFFE1"/>
                </a:solidFill>
                <a:latin typeface="Verdana" panose="020B0604030504040204" pitchFamily="34" charset="0"/>
                <a:ea typeface="Verdana" panose="020B0604030504040204" pitchFamily="34" charset="0"/>
              </a:rPr>
              <a:t>CybPhys</a:t>
            </a:r>
            <a:r>
              <a:rPr lang="en-GB" sz="1200" dirty="0">
                <a:solidFill>
                  <a:srgbClr val="FFFFE1"/>
                </a:solidFill>
                <a:latin typeface="Verdana" panose="020B0604030504040204" pitchFamily="34" charset="0"/>
                <a:ea typeface="Verdana" panose="020B0604030504040204" pitchFamily="34" charset="0"/>
              </a:rPr>
              <a:t> Project Meeting</a:t>
            </a:r>
          </a:p>
        </p:txBody>
      </p:sp>
      <p:sp>
        <p:nvSpPr>
          <p:cNvPr id="5" name="Down Arrow 4">
            <a:extLst>
              <a:ext uri="{FF2B5EF4-FFF2-40B4-BE49-F238E27FC236}">
                <a16:creationId xmlns:a16="http://schemas.microsoft.com/office/drawing/2014/main" id="{16AEC890-9669-2B48-B016-D4337B83157E}"/>
              </a:ext>
            </a:extLst>
          </p:cNvPr>
          <p:cNvSpPr/>
          <p:nvPr/>
        </p:nvSpPr>
        <p:spPr>
          <a:xfrm>
            <a:off x="8304528" y="155151"/>
            <a:ext cx="270934" cy="3551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E1"/>
              </a:solidFill>
              <a:effectLst/>
              <a:uLnTx/>
              <a:uFillTx/>
              <a:latin typeface="Arial"/>
              <a:ea typeface="ＭＳ Ｐゴシック"/>
              <a:cs typeface="+mn-cs"/>
            </a:endParaRPr>
          </a:p>
        </p:txBody>
      </p:sp>
      <p:sp>
        <p:nvSpPr>
          <p:cNvPr id="8" name="Rectangle 7">
            <a:extLst>
              <a:ext uri="{FF2B5EF4-FFF2-40B4-BE49-F238E27FC236}">
                <a16:creationId xmlns:a16="http://schemas.microsoft.com/office/drawing/2014/main" id="{06E16824-7F0E-2C4B-8895-FEABEE472039}"/>
              </a:ext>
            </a:extLst>
          </p:cNvPr>
          <p:cNvSpPr/>
          <p:nvPr/>
        </p:nvSpPr>
        <p:spPr>
          <a:xfrm>
            <a:off x="4080168" y="6114978"/>
            <a:ext cx="311303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Table 2: Updated task progress</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4" name="Picture 3" descr="Calendar&#10;&#10;Description automatically generated">
            <a:extLst>
              <a:ext uri="{FF2B5EF4-FFF2-40B4-BE49-F238E27FC236}">
                <a16:creationId xmlns:a16="http://schemas.microsoft.com/office/drawing/2014/main" id="{32E34CE3-7419-D2CE-9895-119765461A22}"/>
              </a:ext>
            </a:extLst>
          </p:cNvPr>
          <p:cNvPicPr>
            <a:picLocks noChangeAspect="1"/>
          </p:cNvPicPr>
          <p:nvPr/>
        </p:nvPicPr>
        <p:blipFill>
          <a:blip r:embed="rId2"/>
          <a:stretch>
            <a:fillRect/>
          </a:stretch>
        </p:blipFill>
        <p:spPr>
          <a:xfrm>
            <a:off x="1010370" y="510291"/>
            <a:ext cx="10051882" cy="5614176"/>
          </a:xfrm>
          <a:prstGeom prst="rect">
            <a:avLst/>
          </a:prstGeom>
        </p:spPr>
      </p:pic>
    </p:spTree>
    <p:extLst>
      <p:ext uri="{BB962C8B-B14F-4D97-AF65-F5344CB8AC3E}">
        <p14:creationId xmlns:p14="http://schemas.microsoft.com/office/powerpoint/2010/main" val="8432105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747184" y="-65087"/>
            <a:ext cx="9779000" cy="575378"/>
          </a:xfrm>
        </p:spPr>
        <p:txBody>
          <a:bodyPr>
            <a:normAutofit/>
          </a:bodyPr>
          <a:lstStyle/>
          <a:p>
            <a:r>
              <a:rPr lang="en-US" altLang="en-US" sz="2800" dirty="0"/>
              <a:t>Updated Internal Review Process for Tasks</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lvl="0" algn="ctr" fontAlgn="base">
              <a:spcBef>
                <a:spcPct val="0"/>
              </a:spcBef>
              <a:spcAft>
                <a:spcPct val="0"/>
              </a:spcAft>
              <a:defRPr/>
            </a:pPr>
            <a:r>
              <a:rPr lang="en-GB" sz="1200" dirty="0" err="1">
                <a:solidFill>
                  <a:srgbClr val="FFFFE1"/>
                </a:solidFill>
                <a:latin typeface="Verdana" panose="020B0604030504040204" pitchFamily="34" charset="0"/>
                <a:ea typeface="Verdana" panose="020B0604030504040204" pitchFamily="34" charset="0"/>
              </a:rPr>
              <a:t>CybPhys</a:t>
            </a:r>
            <a:r>
              <a:rPr lang="en-GB" sz="1200" dirty="0">
                <a:solidFill>
                  <a:srgbClr val="FFFFE1"/>
                </a:solidFill>
                <a:latin typeface="Verdana" panose="020B0604030504040204" pitchFamily="34" charset="0"/>
                <a:ea typeface="Verdana" panose="020B0604030504040204" pitchFamily="34" charset="0"/>
              </a:rPr>
              <a:t> Project Meeting</a:t>
            </a:r>
          </a:p>
        </p:txBody>
      </p:sp>
      <p:sp>
        <p:nvSpPr>
          <p:cNvPr id="5" name="Down Arrow 4">
            <a:extLst>
              <a:ext uri="{FF2B5EF4-FFF2-40B4-BE49-F238E27FC236}">
                <a16:creationId xmlns:a16="http://schemas.microsoft.com/office/drawing/2014/main" id="{16AEC890-9669-2B48-B016-D4337B83157E}"/>
              </a:ext>
            </a:extLst>
          </p:cNvPr>
          <p:cNvSpPr/>
          <p:nvPr/>
        </p:nvSpPr>
        <p:spPr>
          <a:xfrm>
            <a:off x="8430706" y="155152"/>
            <a:ext cx="270934" cy="3551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E1"/>
              </a:solidFill>
              <a:effectLst/>
              <a:uLnTx/>
              <a:uFillTx/>
              <a:latin typeface="Arial"/>
              <a:ea typeface="ＭＳ Ｐゴシック"/>
              <a:cs typeface="+mn-cs"/>
            </a:endParaRPr>
          </a:p>
        </p:txBody>
      </p:sp>
      <p:sp>
        <p:nvSpPr>
          <p:cNvPr id="8" name="Rectangle 7">
            <a:extLst>
              <a:ext uri="{FF2B5EF4-FFF2-40B4-BE49-F238E27FC236}">
                <a16:creationId xmlns:a16="http://schemas.microsoft.com/office/drawing/2014/main" id="{06E16824-7F0E-2C4B-8895-FEABEE472039}"/>
              </a:ext>
            </a:extLst>
          </p:cNvPr>
          <p:cNvSpPr/>
          <p:nvPr/>
        </p:nvSpPr>
        <p:spPr>
          <a:xfrm>
            <a:off x="4080168" y="6078114"/>
            <a:ext cx="311303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Table 2: Updated task progress</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4" name="Content Placeholder 3" descr="Table, calendar&#10;&#10;Description automatically generated">
            <a:extLst>
              <a:ext uri="{FF2B5EF4-FFF2-40B4-BE49-F238E27FC236}">
                <a16:creationId xmlns:a16="http://schemas.microsoft.com/office/drawing/2014/main" id="{1D496A1B-57E3-5F59-47D1-30CE141A4FD2}"/>
              </a:ext>
            </a:extLst>
          </p:cNvPr>
          <p:cNvPicPr>
            <a:picLocks noGrp="1" noChangeAspect="1"/>
          </p:cNvPicPr>
          <p:nvPr>
            <p:ph idx="1"/>
          </p:nvPr>
        </p:nvPicPr>
        <p:blipFill>
          <a:blip r:embed="rId2"/>
          <a:stretch>
            <a:fillRect/>
          </a:stretch>
        </p:blipFill>
        <p:spPr>
          <a:xfrm>
            <a:off x="990600" y="375793"/>
            <a:ext cx="9587745" cy="5641674"/>
          </a:xfrm>
        </p:spPr>
      </p:pic>
    </p:spTree>
    <p:extLst>
      <p:ext uri="{BB962C8B-B14F-4D97-AF65-F5344CB8AC3E}">
        <p14:creationId xmlns:p14="http://schemas.microsoft.com/office/powerpoint/2010/main" val="319518597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A485-4C18-FC45-BE3F-2931C34D2C6E}"/>
              </a:ext>
            </a:extLst>
          </p:cNvPr>
          <p:cNvSpPr>
            <a:spLocks noGrp="1"/>
          </p:cNvSpPr>
          <p:nvPr>
            <p:ph type="title"/>
          </p:nvPr>
        </p:nvSpPr>
        <p:spPr/>
        <p:txBody>
          <a:bodyPr/>
          <a:lstStyle/>
          <a:p>
            <a:r>
              <a:rPr lang="en-US" dirty="0"/>
              <a:t>Updates on Internal Review for Tasks </a:t>
            </a:r>
          </a:p>
        </p:txBody>
      </p:sp>
      <p:sp>
        <p:nvSpPr>
          <p:cNvPr id="3" name="Content Placeholder 2">
            <a:extLst>
              <a:ext uri="{FF2B5EF4-FFF2-40B4-BE49-F238E27FC236}">
                <a16:creationId xmlns:a16="http://schemas.microsoft.com/office/drawing/2014/main" id="{D5609D0F-DE15-8348-AF8E-F5E366BC8404}"/>
              </a:ext>
            </a:extLst>
          </p:cNvPr>
          <p:cNvSpPr>
            <a:spLocks noGrp="1"/>
          </p:cNvSpPr>
          <p:nvPr>
            <p:ph idx="1"/>
          </p:nvPr>
        </p:nvSpPr>
        <p:spPr/>
        <p:txBody>
          <a:bodyPr>
            <a:normAutofit/>
          </a:bodyPr>
          <a:lstStyle/>
          <a:p>
            <a:r>
              <a:rPr lang="en-US" dirty="0">
                <a:solidFill>
                  <a:schemeClr val="tx1"/>
                </a:solidFill>
              </a:rPr>
              <a:t>All new BSc and MSc programs launched including </a:t>
            </a:r>
          </a:p>
          <a:p>
            <a:pPr lvl="1"/>
            <a:r>
              <a:rPr lang="en-US" dirty="0">
                <a:solidFill>
                  <a:schemeClr val="tx1"/>
                </a:solidFill>
              </a:rPr>
              <a:t>Courses </a:t>
            </a:r>
          </a:p>
          <a:p>
            <a:pPr lvl="1"/>
            <a:r>
              <a:rPr lang="en-US" dirty="0">
                <a:solidFill>
                  <a:schemeClr val="tx1"/>
                </a:solidFill>
              </a:rPr>
              <a:t>Beneficiaries (students)</a:t>
            </a:r>
          </a:p>
          <a:p>
            <a:r>
              <a:rPr lang="en-US" dirty="0">
                <a:solidFill>
                  <a:schemeClr val="tx1"/>
                </a:solidFill>
              </a:rPr>
              <a:t>The accreditation process of these BSc and MSc programs </a:t>
            </a:r>
          </a:p>
          <a:p>
            <a:pPr lvl="1"/>
            <a:r>
              <a:rPr lang="en-US" dirty="0">
                <a:solidFill>
                  <a:schemeClr val="tx1"/>
                </a:solidFill>
              </a:rPr>
              <a:t>Course accreditation</a:t>
            </a:r>
          </a:p>
          <a:p>
            <a:pPr lvl="1"/>
            <a:r>
              <a:rPr lang="en-US" dirty="0">
                <a:solidFill>
                  <a:schemeClr val="tx1"/>
                </a:solidFill>
              </a:rPr>
              <a:t>Program accreditation</a:t>
            </a:r>
          </a:p>
          <a:p>
            <a:pPr marL="457200" lvl="1" indent="0">
              <a:buNone/>
            </a:pPr>
            <a:endParaRPr lang="en-US" dirty="0">
              <a:solidFill>
                <a:schemeClr val="tx1"/>
              </a:solidFill>
            </a:endParaRPr>
          </a:p>
        </p:txBody>
      </p:sp>
      <p:sp>
        <p:nvSpPr>
          <p:cNvPr id="4" name="Date Placeholder 3">
            <a:extLst>
              <a:ext uri="{FF2B5EF4-FFF2-40B4-BE49-F238E27FC236}">
                <a16:creationId xmlns:a16="http://schemas.microsoft.com/office/drawing/2014/main" id="{AA52B15D-26FB-DC4C-834F-DF620CA5C251}"/>
              </a:ext>
            </a:extLst>
          </p:cNvPr>
          <p:cNvSpPr>
            <a:spLocks noGrp="1"/>
          </p:cNvSpPr>
          <p:nvPr>
            <p:ph type="dt" sz="half" idx="10"/>
          </p:nvPr>
        </p:nvSpPr>
        <p:spPr/>
        <p:txBody>
          <a:bodyPr/>
          <a:lstStyle/>
          <a:p>
            <a:r>
              <a:rPr lang="en-US"/>
              <a:t>16/03/2023</a:t>
            </a:r>
            <a:endParaRPr lang="en-GB" dirty="0"/>
          </a:p>
        </p:txBody>
      </p:sp>
      <p:sp>
        <p:nvSpPr>
          <p:cNvPr id="5" name="Slide Number Placeholder 4">
            <a:extLst>
              <a:ext uri="{FF2B5EF4-FFF2-40B4-BE49-F238E27FC236}">
                <a16:creationId xmlns:a16="http://schemas.microsoft.com/office/drawing/2014/main" id="{5CE9C49E-7BE5-414A-B631-17C7B830F64A}"/>
              </a:ext>
            </a:extLst>
          </p:cNvPr>
          <p:cNvSpPr>
            <a:spLocks noGrp="1"/>
          </p:cNvSpPr>
          <p:nvPr>
            <p:ph type="sldNum" sz="quarter" idx="12"/>
          </p:nvPr>
        </p:nvSpPr>
        <p:spPr/>
        <p:txBody>
          <a:bodyPr/>
          <a:lstStyle/>
          <a:p>
            <a:fld id="{C8416249-F1FA-1D46-A6DF-BA181D34A3A5}" type="slidenum">
              <a:rPr lang="en-US" smtClean="0"/>
              <a:pPr/>
              <a:t>16</a:t>
            </a:fld>
            <a:endParaRPr lang="en-US"/>
          </a:p>
        </p:txBody>
      </p:sp>
      <p:sp>
        <p:nvSpPr>
          <p:cNvPr id="6" name="Footer Placeholder 5">
            <a:extLst>
              <a:ext uri="{FF2B5EF4-FFF2-40B4-BE49-F238E27FC236}">
                <a16:creationId xmlns:a16="http://schemas.microsoft.com/office/drawing/2014/main" id="{5B8AA6CC-2673-A746-A22C-FFEDB7B2DD05}"/>
              </a:ext>
            </a:extLst>
          </p:cNvPr>
          <p:cNvSpPr>
            <a:spLocks noGrp="1"/>
          </p:cNvSpPr>
          <p:nvPr>
            <p:ph type="ftr" sz="quarter" idx="11"/>
          </p:nvPr>
        </p:nvSpPr>
        <p:spPr>
          <a:xfrm>
            <a:off x="4038600" y="6556455"/>
            <a:ext cx="4114800" cy="262800"/>
          </a:xfrm>
        </p:spPr>
        <p:txBody>
          <a:bodyPr/>
          <a:lstStyle/>
          <a:p>
            <a:pPr lvl="0" algn="ctr" fontAlgn="base">
              <a:spcBef>
                <a:spcPct val="0"/>
              </a:spcBef>
              <a:spcAft>
                <a:spcPct val="0"/>
              </a:spcAft>
              <a:defRPr/>
            </a:pPr>
            <a:r>
              <a:rPr lang="en-GB" dirty="0" err="1">
                <a:solidFill>
                  <a:srgbClr val="FFFFE1"/>
                </a:solidFill>
                <a:latin typeface="Verdana" panose="020B0604030504040204" pitchFamily="34" charset="0"/>
                <a:ea typeface="Verdana" panose="020B0604030504040204" pitchFamily="34" charset="0"/>
              </a:rPr>
              <a:t>CybPhys</a:t>
            </a:r>
            <a:r>
              <a:rPr lang="en-GB" dirty="0">
                <a:solidFill>
                  <a:srgbClr val="FFFFE1"/>
                </a:solidFill>
                <a:latin typeface="Verdana" panose="020B0604030504040204" pitchFamily="34" charset="0"/>
                <a:ea typeface="Verdana" panose="020B0604030504040204" pitchFamily="34" charset="0"/>
              </a:rPr>
              <a:t> Project Meeting</a:t>
            </a:r>
          </a:p>
        </p:txBody>
      </p:sp>
    </p:spTree>
    <p:extLst>
      <p:ext uri="{BB962C8B-B14F-4D97-AF65-F5344CB8AC3E}">
        <p14:creationId xmlns:p14="http://schemas.microsoft.com/office/powerpoint/2010/main" val="253311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a:t>Internal Review Process for Deliverables</a:t>
            </a:r>
          </a:p>
        </p:txBody>
      </p:sp>
      <p:sp>
        <p:nvSpPr>
          <p:cNvPr id="3" name="Content Placeholder 2">
            <a:extLst>
              <a:ext uri="{FF2B5EF4-FFF2-40B4-BE49-F238E27FC236}">
                <a16:creationId xmlns:a16="http://schemas.microsoft.com/office/drawing/2014/main" id="{A1DC6366-94F7-449A-B3F4-43382E6F5133}"/>
              </a:ext>
            </a:extLst>
          </p:cNvPr>
          <p:cNvSpPr>
            <a:spLocks noGrp="1"/>
          </p:cNvSpPr>
          <p:nvPr>
            <p:ph idx="1"/>
          </p:nvPr>
        </p:nvSpPr>
        <p:spPr/>
        <p:txBody>
          <a:bodyPr>
            <a:normAutofit fontScale="92500" lnSpcReduction="10000"/>
          </a:bodyPr>
          <a:lstStyle/>
          <a:p>
            <a:r>
              <a:rPr lang="en-US" dirty="0">
                <a:solidFill>
                  <a:schemeClr val="tx1"/>
                </a:solidFill>
              </a:rPr>
              <a:t>WP Leaders need to ensure that two consortium partners will evaluate and review each deliverable within their WP. Some actions were undertaken prior to the war; </a:t>
            </a:r>
            <a:r>
              <a:rPr lang="en-US" dirty="0">
                <a:solidFill>
                  <a:schemeClr val="tx2">
                    <a:lumMod val="60000"/>
                    <a:lumOff val="40000"/>
                  </a:schemeClr>
                </a:solidFill>
              </a:rPr>
              <a:t>however, we need to follow up on this.</a:t>
            </a:r>
          </a:p>
          <a:p>
            <a:r>
              <a:rPr lang="en-US" dirty="0">
                <a:solidFill>
                  <a:schemeClr val="tx1"/>
                </a:solidFill>
              </a:rPr>
              <a:t>Reminder: Reviewers selection needs to be contingent upon a set of criteria and conditions, which were already discussed: </a:t>
            </a:r>
          </a:p>
          <a:p>
            <a:pPr lvl="2"/>
            <a:r>
              <a:rPr lang="en-US" b="1" i="1" dirty="0">
                <a:solidFill>
                  <a:schemeClr val="tx2">
                    <a:lumMod val="60000"/>
                    <a:lumOff val="40000"/>
                  </a:schemeClr>
                </a:solidFill>
              </a:rPr>
              <a:t>Reviewers’ review activity </a:t>
            </a:r>
            <a:r>
              <a:rPr lang="en-US" b="1" i="1" dirty="0">
                <a:solidFill>
                  <a:schemeClr val="tx1"/>
                </a:solidFill>
              </a:rPr>
              <a:t>should be balanced with the partners’ involvement in that particular WP. </a:t>
            </a:r>
            <a:r>
              <a:rPr lang="en-US" b="1" dirty="0">
                <a:solidFill>
                  <a:schemeClr val="tx1"/>
                </a:solidFill>
              </a:rPr>
              <a:t>WP Leaders and task leaders cannot serve as reviewers of that particular task or WP.</a:t>
            </a:r>
          </a:p>
          <a:p>
            <a:pPr lvl="2"/>
            <a:r>
              <a:rPr lang="en-US" b="1" i="1" dirty="0">
                <a:solidFill>
                  <a:schemeClr val="tx2">
                    <a:lumMod val="60000"/>
                    <a:lumOff val="40000"/>
                  </a:schemeClr>
                </a:solidFill>
              </a:rPr>
              <a:t>Reviewers’ relevance to the specific deliverable</a:t>
            </a:r>
            <a:r>
              <a:rPr lang="en-US" b="1" dirty="0">
                <a:solidFill>
                  <a:schemeClr val="tx1"/>
                </a:solidFill>
              </a:rPr>
              <a:t>. Reviewers should have some previous experience and/or expertise in the deliverables within a particular WP.  </a:t>
            </a:r>
          </a:p>
          <a:p>
            <a:pPr lvl="2"/>
            <a:r>
              <a:rPr lang="en-US" b="1" i="1" dirty="0">
                <a:solidFill>
                  <a:schemeClr val="tx2">
                    <a:lumMod val="60000"/>
                    <a:lumOff val="40000"/>
                  </a:schemeClr>
                </a:solidFill>
              </a:rPr>
              <a:t>Reviewers’ involvement in and contribution to the overall project.</a:t>
            </a:r>
            <a:r>
              <a:rPr lang="en-US" b="1" dirty="0">
                <a:solidFill>
                  <a:schemeClr val="tx2">
                    <a:lumMod val="60000"/>
                    <a:lumOff val="40000"/>
                  </a:schemeClr>
                </a:solidFill>
              </a:rPr>
              <a:t> </a:t>
            </a:r>
            <a:r>
              <a:rPr lang="en-US" b="1" dirty="0">
                <a:solidFill>
                  <a:schemeClr val="tx1"/>
                </a:solidFill>
              </a:rPr>
              <a:t>The allocated effort of reviewers and their contribution should be carefully balanced and reasonable. </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2" name="Rectangle 1">
            <a:extLst>
              <a:ext uri="{FF2B5EF4-FFF2-40B4-BE49-F238E27FC236}">
                <a16:creationId xmlns:a16="http://schemas.microsoft.com/office/drawing/2014/main" id="{63C72369-D39D-7B43-8C36-6D486B7EAA56}"/>
              </a:ext>
            </a:extLst>
          </p:cNvPr>
          <p:cNvSpPr/>
          <p:nvPr/>
        </p:nvSpPr>
        <p:spPr>
          <a:xfrm>
            <a:off x="5244495" y="6012419"/>
            <a:ext cx="4361130" cy="369332"/>
          </a:xfrm>
          <a:prstGeom prst="rect">
            <a:avLst/>
          </a:prstGeom>
        </p:spPr>
        <p:txBody>
          <a:bodyPr wrap="none">
            <a:spAutoFit/>
          </a:bodyPr>
          <a:lstStyle/>
          <a:p>
            <a:r>
              <a:rPr lang="en-US" altLang="en-US" b="1" dirty="0">
                <a:solidFill>
                  <a:schemeClr val="accent2">
                    <a:lumMod val="60000"/>
                    <a:lumOff val="40000"/>
                  </a:schemeClr>
                </a:solidFill>
              </a:rPr>
              <a:t>WP Leaders need to follow up on this</a:t>
            </a:r>
          </a:p>
        </p:txBody>
      </p:sp>
    </p:spTree>
    <p:extLst>
      <p:ext uri="{BB962C8B-B14F-4D97-AF65-F5344CB8AC3E}">
        <p14:creationId xmlns:p14="http://schemas.microsoft.com/office/powerpoint/2010/main" val="295527891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a:t>Internal Review Process for Deliverables</a:t>
            </a:r>
          </a:p>
        </p:txBody>
      </p:sp>
      <p:sp>
        <p:nvSpPr>
          <p:cNvPr id="3" name="Content Placeholder 2">
            <a:extLst>
              <a:ext uri="{FF2B5EF4-FFF2-40B4-BE49-F238E27FC236}">
                <a16:creationId xmlns:a16="http://schemas.microsoft.com/office/drawing/2014/main" id="{A1DC6366-94F7-449A-B3F4-43382E6F5133}"/>
              </a:ext>
            </a:extLst>
          </p:cNvPr>
          <p:cNvSpPr>
            <a:spLocks noGrp="1"/>
          </p:cNvSpPr>
          <p:nvPr>
            <p:ph idx="1"/>
          </p:nvPr>
        </p:nvSpPr>
        <p:spPr/>
        <p:txBody>
          <a:bodyPr>
            <a:normAutofit fontScale="70000" lnSpcReduction="20000"/>
          </a:bodyPr>
          <a:lstStyle/>
          <a:p>
            <a:pPr>
              <a:buFont typeface="Wingdings" pitchFamily="2" charset="2"/>
              <a:buChar char="§"/>
            </a:pPr>
            <a:r>
              <a:rPr lang="en-US" dirty="0">
                <a:solidFill>
                  <a:schemeClr val="tx1"/>
                </a:solidFill>
              </a:rPr>
              <a:t>Before instigating the review process, </a:t>
            </a:r>
            <a:r>
              <a:rPr lang="en-US" dirty="0">
                <a:solidFill>
                  <a:schemeClr val="tx2">
                    <a:lumMod val="60000"/>
                    <a:lumOff val="40000"/>
                  </a:schemeClr>
                </a:solidFill>
              </a:rPr>
              <a:t>a draft version </a:t>
            </a:r>
            <a:r>
              <a:rPr lang="en-US" dirty="0">
                <a:solidFill>
                  <a:schemeClr val="tx1"/>
                </a:solidFill>
              </a:rPr>
              <a:t>of the deliverable is prepared and is accessible to consortium partners for review.</a:t>
            </a:r>
          </a:p>
          <a:p>
            <a:pPr lvl="0"/>
            <a:r>
              <a:rPr lang="en-US" dirty="0">
                <a:solidFill>
                  <a:schemeClr val="tx2">
                    <a:lumMod val="60000"/>
                    <a:lumOff val="40000"/>
                  </a:schemeClr>
                </a:solidFill>
              </a:rPr>
              <a:t>Three weeks </a:t>
            </a:r>
            <a:r>
              <a:rPr lang="en-US" dirty="0">
                <a:solidFill>
                  <a:schemeClr val="tx1"/>
                </a:solidFill>
              </a:rPr>
              <a:t>before its submission date, the WP Leader provides the reviewer with the indicated prepared documents on the deliverable for review. The QAMT and PC are also informed.</a:t>
            </a:r>
          </a:p>
          <a:p>
            <a:pPr lvl="0"/>
            <a:r>
              <a:rPr lang="en-US" dirty="0">
                <a:solidFill>
                  <a:schemeClr val="tx2">
                    <a:lumMod val="60000"/>
                    <a:lumOff val="40000"/>
                  </a:schemeClr>
                </a:solidFill>
              </a:rPr>
              <a:t>Ten days </a:t>
            </a:r>
            <a:r>
              <a:rPr lang="en-US" dirty="0">
                <a:solidFill>
                  <a:schemeClr val="tx1"/>
                </a:solidFill>
              </a:rPr>
              <a:t>before its submission deadline, the reviewers must complete the review and offer feedback and suggestions to the WP Leader.</a:t>
            </a:r>
          </a:p>
          <a:p>
            <a:pPr lvl="0"/>
            <a:r>
              <a:rPr lang="en-US" dirty="0">
                <a:solidFill>
                  <a:schemeClr val="tx2">
                    <a:lumMod val="60000"/>
                    <a:lumOff val="40000"/>
                  </a:schemeClr>
                </a:solidFill>
              </a:rPr>
              <a:t>Within five days, </a:t>
            </a:r>
            <a:r>
              <a:rPr lang="en-US" dirty="0">
                <a:solidFill>
                  <a:schemeClr val="tx1"/>
                </a:solidFill>
              </a:rPr>
              <a:t>the WP Leader must undertake all necessary changes, inform the review and the PC and QAMT of these changes.</a:t>
            </a:r>
          </a:p>
          <a:p>
            <a:pPr lvl="0"/>
            <a:r>
              <a:rPr lang="en-US" dirty="0">
                <a:solidFill>
                  <a:schemeClr val="tx1"/>
                </a:solidFill>
              </a:rPr>
              <a:t>Upon accepting the changes and approving the revised version of the deliverable, the indicated document </a:t>
            </a:r>
            <a:r>
              <a:rPr lang="en-US" dirty="0">
                <a:solidFill>
                  <a:schemeClr val="tx2">
                    <a:lumMod val="60000"/>
                    <a:lumOff val="40000"/>
                  </a:schemeClr>
                </a:solidFill>
              </a:rPr>
              <a:t>will be submitted to the WP</a:t>
            </a:r>
            <a:r>
              <a:rPr lang="en-US" dirty="0">
                <a:solidFill>
                  <a:schemeClr val="tx1"/>
                </a:solidFill>
              </a:rPr>
              <a:t>. In case further changes are required, all involved parties should reach a consensus before the draft version is updated.</a:t>
            </a:r>
          </a:p>
          <a:p>
            <a:pPr lvl="0"/>
            <a:r>
              <a:rPr lang="en-US" dirty="0">
                <a:solidFill>
                  <a:schemeClr val="tx1"/>
                </a:solidFill>
              </a:rPr>
              <a:t>Once the document has been updated and approved, then it will be ready </a:t>
            </a:r>
            <a:r>
              <a:rPr lang="en-US" dirty="0">
                <a:solidFill>
                  <a:schemeClr val="tx2">
                    <a:lumMod val="60000"/>
                    <a:lumOff val="40000"/>
                  </a:schemeClr>
                </a:solidFill>
              </a:rPr>
              <a:t>to be submitted to the PC. </a:t>
            </a:r>
            <a:r>
              <a:rPr lang="en-US" dirty="0">
                <a:solidFill>
                  <a:schemeClr val="tx1"/>
                </a:solidFill>
              </a:rPr>
              <a:t>All indicated deliverable dates are included in Table 3. </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a:t>
            </a:r>
            <a:r>
              <a:rPr lang="en-GB" sz="1200" dirty="0">
                <a:solidFill>
                  <a:srgbClr val="FFFFE1"/>
                </a:solidFill>
                <a:latin typeface="Verdana" panose="020B0604030504040204" pitchFamily="34" charset="0"/>
                <a:ea typeface="Verdana" panose="020B0604030504040204" pitchFamily="34" charset="0"/>
              </a:rPr>
              <a:t>Project</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Meeting</a:t>
            </a:r>
          </a:p>
        </p:txBody>
      </p:sp>
    </p:spTree>
    <p:extLst>
      <p:ext uri="{BB962C8B-B14F-4D97-AF65-F5344CB8AC3E}">
        <p14:creationId xmlns:p14="http://schemas.microsoft.com/office/powerpoint/2010/main" val="330631903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55891" y="112648"/>
            <a:ext cx="9779000" cy="774700"/>
          </a:xfrm>
        </p:spPr>
        <p:txBody>
          <a:bodyPr/>
          <a:lstStyle/>
          <a:p>
            <a:r>
              <a:rPr lang="en-US" altLang="en-US" dirty="0"/>
              <a:t>Internal Review Process for Deliverables</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a:t>
            </a:r>
            <a:r>
              <a:rPr lang="en-GB" sz="1200" dirty="0">
                <a:solidFill>
                  <a:srgbClr val="FFFFE1"/>
                </a:solidFill>
                <a:latin typeface="Verdana" panose="020B0604030504040204" pitchFamily="34" charset="0"/>
                <a:ea typeface="Verdana" panose="020B0604030504040204" pitchFamily="34" charset="0"/>
              </a:rPr>
              <a:t>Project</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Meeting</a:t>
            </a:r>
          </a:p>
        </p:txBody>
      </p:sp>
      <p:sp>
        <p:nvSpPr>
          <p:cNvPr id="4" name="Rectangle 1">
            <a:extLst>
              <a:ext uri="{FF2B5EF4-FFF2-40B4-BE49-F238E27FC236}">
                <a16:creationId xmlns:a16="http://schemas.microsoft.com/office/drawing/2014/main" id="{80DB479A-BF1A-0E45-93E8-C78BA17682C6}"/>
              </a:ext>
            </a:extLst>
          </p:cNvPr>
          <p:cNvSpPr>
            <a:spLocks noChangeArrowheads="1"/>
          </p:cNvSpPr>
          <p:nvPr/>
        </p:nvSpPr>
        <p:spPr bwMode="auto">
          <a:xfrm>
            <a:off x="3560408" y="887348"/>
            <a:ext cx="980845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Arial" panose="020B0604020202020204" pitchFamily="34" charset="0"/>
                <a:ea typeface="Times New Roman" panose="02020603050405020304" pitchFamily="18" charset="0"/>
              </a:rPr>
              <a:t>Table 3:Updated schedule of deliverables for the QA</a:t>
            </a:r>
            <a:endParaRPr kumimoji="0" lang="en-US" altLang="en-US" sz="8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Content Placeholder 14" descr="A picture containing text, cabinet&#10;&#10;Description automatically generated">
            <a:extLst>
              <a:ext uri="{FF2B5EF4-FFF2-40B4-BE49-F238E27FC236}">
                <a16:creationId xmlns:a16="http://schemas.microsoft.com/office/drawing/2014/main" id="{695D7AD4-2850-9D55-EAD5-0E9AA14929C6}"/>
              </a:ext>
            </a:extLst>
          </p:cNvPr>
          <p:cNvPicPr>
            <a:picLocks noGrp="1" noChangeAspect="1"/>
          </p:cNvPicPr>
          <p:nvPr>
            <p:ph idx="1"/>
          </p:nvPr>
        </p:nvPicPr>
        <p:blipFill>
          <a:blip r:embed="rId2"/>
          <a:stretch>
            <a:fillRect/>
          </a:stretch>
        </p:blipFill>
        <p:spPr>
          <a:xfrm>
            <a:off x="1079258" y="1153862"/>
            <a:ext cx="10448825" cy="5222875"/>
          </a:xfrm>
        </p:spPr>
      </p:pic>
    </p:spTree>
    <p:extLst>
      <p:ext uri="{BB962C8B-B14F-4D97-AF65-F5344CB8AC3E}">
        <p14:creationId xmlns:p14="http://schemas.microsoft.com/office/powerpoint/2010/main" val="159483652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a:t>Presentation Outline</a:t>
            </a:r>
          </a:p>
        </p:txBody>
      </p:sp>
      <p:sp>
        <p:nvSpPr>
          <p:cNvPr id="3" name="Content Placeholder 2">
            <a:extLst>
              <a:ext uri="{FF2B5EF4-FFF2-40B4-BE49-F238E27FC236}">
                <a16:creationId xmlns:a16="http://schemas.microsoft.com/office/drawing/2014/main" id="{A1DC6366-94F7-449A-B3F4-43382E6F5133}"/>
              </a:ext>
            </a:extLst>
          </p:cNvPr>
          <p:cNvSpPr>
            <a:spLocks noGrp="1"/>
          </p:cNvSpPr>
          <p:nvPr>
            <p:ph idx="1"/>
          </p:nvPr>
        </p:nvSpPr>
        <p:spPr/>
        <p:txBody>
          <a:bodyPr/>
          <a:lstStyle/>
          <a:p>
            <a:r>
              <a:rPr lang="en-US" altLang="en-US" dirty="0">
                <a:solidFill>
                  <a:schemeClr val="tx1"/>
                </a:solidFill>
              </a:rPr>
              <a:t>Introduction </a:t>
            </a:r>
          </a:p>
          <a:p>
            <a:r>
              <a:rPr lang="en-US" altLang="en-US" dirty="0">
                <a:solidFill>
                  <a:schemeClr val="tx1"/>
                </a:solidFill>
              </a:rPr>
              <a:t>Tasks </a:t>
            </a:r>
          </a:p>
          <a:p>
            <a:r>
              <a:rPr lang="en-US" altLang="en-US" dirty="0">
                <a:solidFill>
                  <a:schemeClr val="tx1"/>
                </a:solidFill>
                <a:latin typeface="Calibri"/>
                <a:ea typeface="MS PGothic"/>
                <a:cs typeface="Calibri"/>
              </a:rPr>
              <a:t>Deliverables [Updated Progress]</a:t>
            </a:r>
          </a:p>
          <a:p>
            <a:pPr>
              <a:lnSpc>
                <a:spcPct val="113999"/>
              </a:lnSpc>
            </a:pPr>
            <a:r>
              <a:rPr lang="en-US" dirty="0">
                <a:solidFill>
                  <a:schemeClr val="tx1">
                    <a:lumMod val="95000"/>
                    <a:lumOff val="5000"/>
                  </a:schemeClr>
                </a:solidFill>
                <a:latin typeface="Calibri"/>
                <a:ea typeface="MS PGothic"/>
                <a:cs typeface="Calibri"/>
              </a:rPr>
              <a:t>Feedback from External Quality Evaluation of the Project</a:t>
            </a:r>
            <a:endParaRPr lang="en-US" altLang="en-US">
              <a:solidFill>
                <a:schemeClr val="tx1">
                  <a:lumMod val="95000"/>
                  <a:lumOff val="5000"/>
                </a:schemeClr>
              </a:solidFill>
              <a:latin typeface="Calibri"/>
              <a:ea typeface="MS PGothic"/>
              <a:cs typeface="Calibri"/>
            </a:endParaRPr>
          </a:p>
          <a:p>
            <a:r>
              <a:rPr lang="en-US" altLang="en-US" dirty="0">
                <a:solidFill>
                  <a:schemeClr val="tx1"/>
                </a:solidFill>
                <a:latin typeface="Calibri"/>
                <a:ea typeface="MS PGothic"/>
                <a:cs typeface="Calibri"/>
              </a:rPr>
              <a:t>Required Actions</a:t>
            </a:r>
            <a:endParaRPr lang="en-US" altLang="en-US" dirty="0">
              <a:solidFill>
                <a:schemeClr val="tx1"/>
              </a:solidFill>
            </a:endParaRP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solidFill>
                  <a:srgbClr val="FFFFE1"/>
                </a:solidFill>
              </a:rPr>
              <a:t>16/03/2023</a:t>
            </a:r>
            <a:endPar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20" name="Footer Placeholder 19">
            <a:extLst>
              <a:ext uri="{FF2B5EF4-FFF2-40B4-BE49-F238E27FC236}">
                <a16:creationId xmlns:a16="http://schemas.microsoft.com/office/drawing/2014/main" id="{80356E7C-1B20-482A-BB30-F15B52F24FC1}"/>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33379069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a:t>Internal Review Process for Deliverables</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a:t>
            </a:r>
            <a:r>
              <a:rPr lang="en-GB" sz="1200" dirty="0">
                <a:solidFill>
                  <a:srgbClr val="FFFFE1"/>
                </a:solidFill>
                <a:latin typeface="Verdana" panose="020B0604030504040204" pitchFamily="34" charset="0"/>
                <a:ea typeface="Verdana" panose="020B0604030504040204" pitchFamily="34" charset="0"/>
              </a:rPr>
              <a:t>Project</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Meeting</a:t>
            </a:r>
          </a:p>
        </p:txBody>
      </p:sp>
      <p:sp>
        <p:nvSpPr>
          <p:cNvPr id="4" name="Rectangle 1">
            <a:extLst>
              <a:ext uri="{FF2B5EF4-FFF2-40B4-BE49-F238E27FC236}">
                <a16:creationId xmlns:a16="http://schemas.microsoft.com/office/drawing/2014/main" id="{5C0A4591-CEAC-F545-9214-E8E04ADEE174}"/>
              </a:ext>
            </a:extLst>
          </p:cNvPr>
          <p:cNvSpPr>
            <a:spLocks noChangeArrowheads="1"/>
          </p:cNvSpPr>
          <p:nvPr/>
        </p:nvSpPr>
        <p:spPr bwMode="auto">
          <a:xfrm>
            <a:off x="4038600" y="963613"/>
            <a:ext cx="445822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a:ln>
                  <a:noFill/>
                </a:ln>
                <a:effectLst/>
                <a:latin typeface="Arial" panose="020B0604020202020204" pitchFamily="34" charset="0"/>
                <a:ea typeface="Times New Roman" panose="02020603050405020304" pitchFamily="18" charset="0"/>
              </a:rPr>
              <a:t>Table 5: Internal Peer Reviews for Deliverables </a:t>
            </a:r>
            <a:endParaRPr kumimoji="0" lang="en-US" altLang="en-US" sz="8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ounded Rectangle 8">
            <a:extLst>
              <a:ext uri="{FF2B5EF4-FFF2-40B4-BE49-F238E27FC236}">
                <a16:creationId xmlns:a16="http://schemas.microsoft.com/office/drawing/2014/main" id="{A39E0A84-FFF6-DF4C-945F-1FEA8FDC191B}"/>
              </a:ext>
            </a:extLst>
          </p:cNvPr>
          <p:cNvSpPr/>
          <p:nvPr/>
        </p:nvSpPr>
        <p:spPr>
          <a:xfrm>
            <a:off x="7797800" y="1738313"/>
            <a:ext cx="1549399" cy="480906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Down Arrow 10">
            <a:extLst>
              <a:ext uri="{FF2B5EF4-FFF2-40B4-BE49-F238E27FC236}">
                <a16:creationId xmlns:a16="http://schemas.microsoft.com/office/drawing/2014/main" id="{D2504490-41D8-3541-B1B0-F5E852FDDEE9}"/>
              </a:ext>
            </a:extLst>
          </p:cNvPr>
          <p:cNvSpPr/>
          <p:nvPr/>
        </p:nvSpPr>
        <p:spPr>
          <a:xfrm>
            <a:off x="7872611" y="659721"/>
            <a:ext cx="478896" cy="60778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905CAA5E-4E4B-B64C-9403-67C48C1C9CF5}"/>
              </a:ext>
            </a:extLst>
          </p:cNvPr>
          <p:cNvSpPr/>
          <p:nvPr/>
        </p:nvSpPr>
        <p:spPr>
          <a:xfrm>
            <a:off x="9378586" y="618962"/>
            <a:ext cx="478896" cy="607783"/>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3" name="Content Placeholder 12" descr="A screenshot of a computer&#10;&#10;Description automatically generated with medium confidence">
            <a:extLst>
              <a:ext uri="{FF2B5EF4-FFF2-40B4-BE49-F238E27FC236}">
                <a16:creationId xmlns:a16="http://schemas.microsoft.com/office/drawing/2014/main" id="{3638C297-7C87-CF3F-51A8-6F44F0BA3156}"/>
              </a:ext>
            </a:extLst>
          </p:cNvPr>
          <p:cNvPicPr>
            <a:picLocks noGrp="1" noChangeAspect="1"/>
          </p:cNvPicPr>
          <p:nvPr>
            <p:ph idx="1"/>
          </p:nvPr>
        </p:nvPicPr>
        <p:blipFill>
          <a:blip r:embed="rId2"/>
          <a:stretch>
            <a:fillRect/>
          </a:stretch>
        </p:blipFill>
        <p:spPr>
          <a:xfrm>
            <a:off x="1071788" y="1277136"/>
            <a:ext cx="9591449" cy="5222875"/>
          </a:xfrm>
        </p:spPr>
      </p:pic>
    </p:spTree>
    <p:extLst>
      <p:ext uri="{BB962C8B-B14F-4D97-AF65-F5344CB8AC3E}">
        <p14:creationId xmlns:p14="http://schemas.microsoft.com/office/powerpoint/2010/main" val="379407851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5FA1-744E-441F-AA3D-60F0418F62E5}"/>
              </a:ext>
            </a:extLst>
          </p:cNvPr>
          <p:cNvSpPr>
            <a:spLocks noGrp="1"/>
          </p:cNvSpPr>
          <p:nvPr>
            <p:ph type="title"/>
          </p:nvPr>
        </p:nvSpPr>
        <p:spPr/>
        <p:txBody>
          <a:bodyPr>
            <a:normAutofit fontScale="90000"/>
          </a:bodyPr>
          <a:lstStyle/>
          <a:p>
            <a:r>
              <a:rPr lang="en-US" altLang="en-US" dirty="0"/>
              <a:t>Task </a:t>
            </a:r>
            <a:r>
              <a:rPr lang="en-GB" altLang="en-US" dirty="0"/>
              <a:t>5.5: </a:t>
            </a:r>
            <a:r>
              <a:rPr lang="en-US" dirty="0"/>
              <a:t>QA set-up, assessment and monitoring </a:t>
            </a:r>
            <a:endParaRPr lang="en-GB"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p:txBody>
          <a:bodyPr>
            <a:normAutofit fontScale="92500" lnSpcReduction="10000"/>
          </a:bodyPr>
          <a:lstStyle/>
          <a:p>
            <a:r>
              <a:rPr lang="en-GB" dirty="0">
                <a:solidFill>
                  <a:schemeClr val="tx1"/>
                </a:solidFill>
              </a:rPr>
              <a:t>Delivered on 11/05/2022</a:t>
            </a:r>
          </a:p>
          <a:p>
            <a:r>
              <a:rPr lang="en-US" dirty="0">
                <a:solidFill>
                  <a:schemeClr val="tx1"/>
                </a:solidFill>
              </a:rPr>
              <a:t>External QA expert: Mrs. </a:t>
            </a:r>
            <a:r>
              <a:rPr lang="en-US" dirty="0" err="1">
                <a:solidFill>
                  <a:schemeClr val="tx1"/>
                </a:solidFill>
              </a:rPr>
              <a:t>Irīna</a:t>
            </a:r>
            <a:r>
              <a:rPr lang="en-US" dirty="0">
                <a:solidFill>
                  <a:schemeClr val="tx1"/>
                </a:solidFill>
              </a:rPr>
              <a:t> </a:t>
            </a:r>
            <a:r>
              <a:rPr lang="en-US" dirty="0" err="1">
                <a:solidFill>
                  <a:schemeClr val="tx1"/>
                </a:solidFill>
              </a:rPr>
              <a:t>Kulitāne</a:t>
            </a:r>
            <a:endParaRPr lang="en-US" dirty="0">
              <a:solidFill>
                <a:schemeClr val="tx1"/>
              </a:solidFill>
            </a:endParaRPr>
          </a:p>
          <a:p>
            <a:pPr lvl="1"/>
            <a:r>
              <a:rPr lang="en-GB" dirty="0">
                <a:solidFill>
                  <a:schemeClr val="tx1"/>
                </a:solidFill>
              </a:rPr>
              <a:t>For the external quality control and monitoring, a virtual presentation was offered on May 11, 2022</a:t>
            </a:r>
          </a:p>
          <a:p>
            <a:pPr lvl="1"/>
            <a:endParaRPr lang="en-GB" dirty="0">
              <a:solidFill>
                <a:schemeClr val="tx1"/>
              </a:solidFill>
            </a:endParaRPr>
          </a:p>
          <a:p>
            <a:pPr lvl="1"/>
            <a:r>
              <a:rPr lang="en-GB" b="1" dirty="0">
                <a:solidFill>
                  <a:schemeClr val="tx1"/>
                </a:solidFill>
              </a:rPr>
              <a:t>Criteria for evaluation:</a:t>
            </a:r>
          </a:p>
          <a:p>
            <a:pPr lvl="2"/>
            <a:r>
              <a:rPr lang="en-GB" dirty="0">
                <a:solidFill>
                  <a:schemeClr val="tx1"/>
                </a:solidFill>
              </a:rPr>
              <a:t>Existing Quality Assurance System (QAS)</a:t>
            </a:r>
          </a:p>
          <a:p>
            <a:pPr lvl="2"/>
            <a:r>
              <a:rPr lang="en-GB" dirty="0">
                <a:solidFill>
                  <a:schemeClr val="tx1"/>
                </a:solidFill>
              </a:rPr>
              <a:t>Deliverables (availability, their quality and relevance to the target groups needs</a:t>
            </a:r>
          </a:p>
          <a:p>
            <a:pPr lvl="2"/>
            <a:r>
              <a:rPr lang="en-GB" dirty="0">
                <a:solidFill>
                  <a:schemeClr val="tx1"/>
                </a:solidFill>
              </a:rPr>
              <a:t>and expectations)</a:t>
            </a:r>
          </a:p>
          <a:p>
            <a:pPr lvl="2"/>
            <a:r>
              <a:rPr lang="en-GB" dirty="0">
                <a:solidFill>
                  <a:schemeClr val="tx1"/>
                </a:solidFill>
              </a:rPr>
              <a:t>Academia-industry network activities, cooperation results and potential impact</a:t>
            </a:r>
          </a:p>
          <a:p>
            <a:pPr lvl="2"/>
            <a:r>
              <a:rPr lang="en-GB" dirty="0">
                <a:solidFill>
                  <a:schemeClr val="tx1"/>
                </a:solidFill>
              </a:rPr>
              <a:t>Quality and impact of dissemination measures</a:t>
            </a:r>
          </a:p>
          <a:p>
            <a:pPr lvl="2"/>
            <a:r>
              <a:rPr lang="en-GB" dirty="0">
                <a:solidFill>
                  <a:schemeClr val="tx1"/>
                </a:solidFill>
              </a:rPr>
              <a:t>Sustainability report which was developed</a:t>
            </a:r>
          </a:p>
        </p:txBody>
      </p:sp>
      <p:sp>
        <p:nvSpPr>
          <p:cNvPr id="8" name="Date Placeholder 7">
            <a:extLst>
              <a:ext uri="{FF2B5EF4-FFF2-40B4-BE49-F238E27FC236}">
                <a16:creationId xmlns:a16="http://schemas.microsoft.com/office/drawing/2014/main" id="{F05370AC-FC9A-47A2-968D-B0D6387831F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9" name="Footer Placeholder 8">
            <a:extLst>
              <a:ext uri="{FF2B5EF4-FFF2-40B4-BE49-F238E27FC236}">
                <a16:creationId xmlns:a16="http://schemas.microsoft.com/office/drawing/2014/main" id="{F1437144-D52A-4063-AB43-ACB18BD63C33}"/>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7" name="Slide Number Placeholder 6">
            <a:extLst>
              <a:ext uri="{FF2B5EF4-FFF2-40B4-BE49-F238E27FC236}">
                <a16:creationId xmlns:a16="http://schemas.microsoft.com/office/drawing/2014/main" id="{1E8365E4-8886-47DE-A713-D5D2D6C830C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5515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A9B7FAE-2AE2-B447-B131-CD398077A2EC}"/>
              </a:ext>
            </a:extLst>
          </p:cNvPr>
          <p:cNvSpPr/>
          <p:nvPr/>
        </p:nvSpPr>
        <p:spPr>
          <a:xfrm>
            <a:off x="816144" y="1086853"/>
            <a:ext cx="10765253" cy="475447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just"/>
            <a:r>
              <a:rPr lang="en-GB" b="1" dirty="0">
                <a:solidFill>
                  <a:schemeClr val="tx1">
                    <a:lumMod val="95000"/>
                    <a:lumOff val="5000"/>
                  </a:schemeClr>
                </a:solidFill>
              </a:rPr>
              <a:t>3.1  PROJECT QUALITY ASSURANCE SYSTEM AND MECHANISMS </a:t>
            </a:r>
            <a:endParaRPr lang="en-US" dirty="0">
              <a:solidFill>
                <a:schemeClr val="tx1">
                  <a:lumMod val="95000"/>
                  <a:lumOff val="5000"/>
                </a:schemeClr>
              </a:solidFill>
            </a:endParaRPr>
          </a:p>
          <a:p>
            <a:pPr algn="just"/>
            <a:endParaRPr lang="en-GB" sz="1600" b="1" dirty="0">
              <a:solidFill>
                <a:schemeClr val="tx1">
                  <a:lumMod val="95000"/>
                  <a:lumOff val="5000"/>
                </a:schemeClr>
              </a:solidFill>
              <a:cs typeface="Calibri"/>
            </a:endParaRPr>
          </a:p>
          <a:p>
            <a:pPr algn="just"/>
            <a:r>
              <a:rPr lang="en-GB" sz="1600" b="1" dirty="0">
                <a:solidFill>
                  <a:schemeClr val="tx1">
                    <a:lumMod val="95000"/>
                    <a:lumOff val="5000"/>
                  </a:schemeClr>
                </a:solidFill>
                <a:cs typeface="Calibri"/>
              </a:rPr>
              <a:t>Quality Assurance System set for the </a:t>
            </a:r>
            <a:r>
              <a:rPr lang="en-GB" sz="1600" b="1" dirty="0" err="1">
                <a:solidFill>
                  <a:schemeClr val="tx1">
                    <a:lumMod val="95000"/>
                    <a:lumOff val="5000"/>
                  </a:schemeClr>
                </a:solidFill>
                <a:cs typeface="Calibri"/>
              </a:rPr>
              <a:t>CybPhys</a:t>
            </a:r>
            <a:r>
              <a:rPr lang="en-GB" sz="1600" b="1" dirty="0">
                <a:solidFill>
                  <a:schemeClr val="tx1">
                    <a:lumMod val="95000"/>
                    <a:lumOff val="5000"/>
                  </a:schemeClr>
                </a:solidFill>
                <a:cs typeface="Calibri"/>
              </a:rPr>
              <a:t> project was established at the early beginning of the project. It has been set up by creation and acquaintance of all involved partners with internal quality procedures, development of Quality Assurance Plan, guidelines and evaluation forms, provision of internal and external evaluation of deliverables, reporting, and validation of the developed curricula.</a:t>
            </a:r>
            <a:endParaRPr lang="en-GB">
              <a:solidFill>
                <a:schemeClr val="tx1">
                  <a:lumMod val="95000"/>
                  <a:lumOff val="5000"/>
                </a:schemeClr>
              </a:solidFill>
            </a:endParaRPr>
          </a:p>
          <a:p>
            <a:pPr algn="just"/>
            <a:r>
              <a:rPr lang="en-GB" sz="1600" b="1" dirty="0">
                <a:solidFill>
                  <a:schemeClr val="tx1">
                    <a:lumMod val="95000"/>
                    <a:lumOff val="5000"/>
                  </a:schemeClr>
                </a:solidFill>
                <a:cs typeface="Calibri"/>
              </a:rPr>
              <a:t>The Project Quality Assurance and Monitoring Team (QAMT) was nominated at the kick‐off meeting held on December 5-6, 2019. Each project partner is represented.  Roles and responsibilities of staff and teams, responsible for monitoring of quality are clearly set in the QAP. The quality monitoring is done by the Project Coordinator in close collaboration with the Quality Assurance and Monitoring Team and Work Package Leaders. </a:t>
            </a:r>
          </a:p>
          <a:p>
            <a:pPr algn="just"/>
            <a:endParaRPr lang="en-GB" sz="1600" b="1" dirty="0">
              <a:solidFill>
                <a:schemeClr val="tx1">
                  <a:lumMod val="95000"/>
                  <a:lumOff val="5000"/>
                </a:schemeClr>
              </a:solidFill>
              <a:cs typeface="Calibri"/>
            </a:endParaRPr>
          </a:p>
          <a:p>
            <a:pPr algn="just"/>
            <a:endParaRPr lang="en-GB" sz="1600" b="1" dirty="0">
              <a:solidFill>
                <a:schemeClr val="tx1">
                  <a:lumMod val="95000"/>
                  <a:lumOff val="5000"/>
                </a:schemeClr>
              </a:solidFill>
              <a:cs typeface="Calibri"/>
            </a:endParaRPr>
          </a:p>
          <a:p>
            <a:pPr algn="just"/>
            <a:endParaRPr lang="en-GB" sz="1600" b="1" dirty="0">
              <a:solidFill>
                <a:schemeClr val="tx1">
                  <a:lumMod val="95000"/>
                  <a:lumOff val="5000"/>
                </a:schemeClr>
              </a:solidFill>
              <a:cs typeface="Calibri"/>
            </a:endParaRPr>
          </a:p>
        </p:txBody>
      </p:sp>
      <p:sp>
        <p:nvSpPr>
          <p:cNvPr id="2" name="Title 1">
            <a:extLst>
              <a:ext uri="{FF2B5EF4-FFF2-40B4-BE49-F238E27FC236}">
                <a16:creationId xmlns:a16="http://schemas.microsoft.com/office/drawing/2014/main" id="{019E2B46-99EA-21EA-B615-CA588F9C4B28}"/>
              </a:ext>
            </a:extLst>
          </p:cNvPr>
          <p:cNvSpPr>
            <a:spLocks noGrp="1"/>
          </p:cNvSpPr>
          <p:nvPr>
            <p:ph type="title"/>
          </p:nvPr>
        </p:nvSpPr>
        <p:spPr/>
        <p:txBody>
          <a:bodyPr>
            <a:normAutofit fontScale="90000"/>
          </a:bodyPr>
          <a:lstStyle/>
          <a:p>
            <a:r>
              <a:rPr lang="en-US" dirty="0">
                <a:ea typeface="MS PGothic"/>
              </a:rPr>
              <a:t>Feedback from External Quality Evaluation of the Project</a:t>
            </a:r>
            <a:endParaRPr lang="en-US" dirty="0"/>
          </a:p>
        </p:txBody>
      </p:sp>
      <p:sp>
        <p:nvSpPr>
          <p:cNvPr id="3" name="Content Placeholder 2">
            <a:extLst>
              <a:ext uri="{FF2B5EF4-FFF2-40B4-BE49-F238E27FC236}">
                <a16:creationId xmlns:a16="http://schemas.microsoft.com/office/drawing/2014/main" id="{F07FA95B-A7C8-05B0-6D58-9DB7E54CF720}"/>
              </a:ext>
            </a:extLst>
          </p:cNvPr>
          <p:cNvSpPr>
            <a:spLocks noGrp="1"/>
          </p:cNvSpPr>
          <p:nvPr>
            <p:ph idx="1"/>
          </p:nvPr>
        </p:nvSpPr>
        <p:spPr/>
        <p:txBody>
          <a:bodyPr>
            <a:normAutofit/>
          </a:bodyPr>
          <a:lstStyle/>
          <a:p>
            <a:pPr marL="0" indent="0" algn="just">
              <a:buNone/>
            </a:pPr>
            <a:endParaRPr lang="en-GB" dirty="0">
              <a:latin typeface="Calibri"/>
              <a:ea typeface="MS PGothic"/>
              <a:cs typeface="Calibri"/>
            </a:endParaRPr>
          </a:p>
          <a:p>
            <a:pPr algn="just">
              <a:lnSpc>
                <a:spcPct val="113999"/>
              </a:lnSpc>
            </a:pPr>
            <a:endParaRPr lang="en-GB" b="0" dirty="0">
              <a:latin typeface="Calibri"/>
              <a:ea typeface="MS PGothic"/>
              <a:cs typeface="Calibri"/>
            </a:endParaRPr>
          </a:p>
          <a:p>
            <a:pPr marL="0" indent="0">
              <a:lnSpc>
                <a:spcPct val="113999"/>
              </a:lnSpc>
              <a:buNone/>
            </a:pPr>
            <a:br>
              <a:rPr lang="en-US" dirty="0"/>
            </a:br>
            <a:endParaRPr lang="en-US" dirty="0"/>
          </a:p>
          <a:p>
            <a:pPr>
              <a:lnSpc>
                <a:spcPct val="113999"/>
              </a:lnSpc>
            </a:pPr>
            <a:endParaRPr lang="en-US" dirty="0"/>
          </a:p>
        </p:txBody>
      </p:sp>
      <p:sp>
        <p:nvSpPr>
          <p:cNvPr id="4" name="Date Placeholder 3">
            <a:extLst>
              <a:ext uri="{FF2B5EF4-FFF2-40B4-BE49-F238E27FC236}">
                <a16:creationId xmlns:a16="http://schemas.microsoft.com/office/drawing/2014/main" id="{3081A929-E750-6B02-8F23-8B4D50671891}"/>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0F45690D-DF9C-BCA3-D0C9-2E0106D162CE}"/>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077461EB-73C0-A38A-7397-62CEBC0F675B}"/>
              </a:ext>
            </a:extLst>
          </p:cNvPr>
          <p:cNvSpPr>
            <a:spLocks noGrp="1"/>
          </p:cNvSpPr>
          <p:nvPr>
            <p:ph type="sldNum" sz="quarter" idx="12"/>
          </p:nvPr>
        </p:nvSpPr>
        <p:spPr/>
        <p:txBody>
          <a:bodyPr/>
          <a:lstStyle/>
          <a:p>
            <a:fld id="{C8416249-F1FA-1D46-A6DF-BA181D34A3A5}" type="slidenum">
              <a:rPr lang="en-US" smtClean="0"/>
              <a:pPr/>
              <a:t>22</a:t>
            </a:fld>
            <a:endParaRPr lang="en-US"/>
          </a:p>
        </p:txBody>
      </p:sp>
    </p:spTree>
    <p:extLst>
      <p:ext uri="{BB962C8B-B14F-4D97-AF65-F5344CB8AC3E}">
        <p14:creationId xmlns:p14="http://schemas.microsoft.com/office/powerpoint/2010/main" val="1944730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A9B7FAE-2AE2-B447-B131-CD398077A2EC}"/>
              </a:ext>
            </a:extLst>
          </p:cNvPr>
          <p:cNvSpPr/>
          <p:nvPr/>
        </p:nvSpPr>
        <p:spPr>
          <a:xfrm>
            <a:off x="816144" y="1086853"/>
            <a:ext cx="10765253" cy="475447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just"/>
            <a:r>
              <a:rPr lang="en-GB" sz="1600" b="1" dirty="0">
                <a:solidFill>
                  <a:schemeClr val="tx1">
                    <a:lumMod val="95000"/>
                    <a:lumOff val="5000"/>
                  </a:schemeClr>
                </a:solidFill>
                <a:cs typeface="Calibri"/>
              </a:rPr>
              <a:t>The first edition of the Quality Assurance Plan (QAP) was approved on 19.05.2020. Since that date the QAP has been adjusted and updated several times. The latest edition of the QAP (v.2.0), reviewed by the external expert, was updated on 08.04.2022. The QAP includes: </a:t>
            </a:r>
          </a:p>
          <a:p>
            <a:pPr algn="just"/>
            <a:endParaRPr lang="en-GB" sz="1600" b="1" dirty="0">
              <a:solidFill>
                <a:schemeClr val="tx1">
                  <a:lumMod val="95000"/>
                  <a:lumOff val="5000"/>
                </a:schemeClr>
              </a:solidFill>
              <a:cs typeface="Calibri"/>
            </a:endParaRPr>
          </a:p>
          <a:p>
            <a:pPr marL="285750" indent="-285750" algn="just">
              <a:buFont typeface="Wingdings"/>
              <a:buChar char="§"/>
            </a:pPr>
            <a:r>
              <a:rPr lang="en-GB" sz="1600" b="1" dirty="0">
                <a:solidFill>
                  <a:schemeClr val="tx1">
                    <a:lumMod val="95000"/>
                    <a:lumOff val="5000"/>
                  </a:schemeClr>
                </a:solidFill>
                <a:cs typeface="Calibri"/>
              </a:rPr>
              <a:t>Procedures, measures and tools for monitoring, reviewing and evaluating the activities in each WP;</a:t>
            </a:r>
          </a:p>
          <a:p>
            <a:pPr marL="285750" indent="-285750">
              <a:buFont typeface="Wingdings"/>
              <a:buChar char="§"/>
            </a:pPr>
            <a:r>
              <a:rPr lang="en-GB" sz="1600" b="1" dirty="0">
                <a:solidFill>
                  <a:schemeClr val="tx1">
                    <a:lumMod val="95000"/>
                    <a:lumOff val="5000"/>
                  </a:schemeClr>
                </a:solidFill>
                <a:cs typeface="Calibri"/>
              </a:rPr>
              <a:t>The Quality Assurance and Monitoring Team and its role;</a:t>
            </a:r>
          </a:p>
          <a:p>
            <a:pPr marL="285750" indent="-285750">
              <a:buFont typeface="Wingdings"/>
              <a:buChar char="§"/>
            </a:pPr>
            <a:r>
              <a:rPr lang="en-GB" sz="1600" b="1" dirty="0">
                <a:solidFill>
                  <a:schemeClr val="tx1">
                    <a:lumMod val="95000"/>
                    <a:lumOff val="5000"/>
                  </a:schemeClr>
                </a:solidFill>
                <a:cs typeface="Calibri"/>
              </a:rPr>
              <a:t>The working group for internal quality control and monitoring;</a:t>
            </a:r>
          </a:p>
          <a:p>
            <a:pPr marL="285750" indent="-285750">
              <a:buFont typeface="Wingdings"/>
              <a:buChar char="§"/>
            </a:pPr>
            <a:r>
              <a:rPr lang="en-GB" sz="1600" b="1" dirty="0">
                <a:solidFill>
                  <a:schemeClr val="tx1">
                    <a:lumMod val="95000"/>
                    <a:lumOff val="5000"/>
                  </a:schemeClr>
                </a:solidFill>
                <a:cs typeface="Calibri"/>
              </a:rPr>
              <a:t>Internal monitoring and control procedures;</a:t>
            </a:r>
          </a:p>
          <a:p>
            <a:pPr marL="285750" indent="-285750">
              <a:buFont typeface="Wingdings"/>
              <a:buChar char="§"/>
            </a:pPr>
            <a:r>
              <a:rPr lang="en-GB" sz="1600" b="1" dirty="0">
                <a:solidFill>
                  <a:schemeClr val="tx1">
                    <a:lumMod val="95000"/>
                    <a:lumOff val="5000"/>
                  </a:schemeClr>
                </a:solidFill>
                <a:cs typeface="Calibri"/>
              </a:rPr>
              <a:t>External monitoring and control procedures;</a:t>
            </a:r>
          </a:p>
          <a:p>
            <a:pPr marL="285750" indent="-285750">
              <a:buFont typeface="Wingdings"/>
              <a:buChar char="§"/>
            </a:pPr>
            <a:r>
              <a:rPr lang="en-GB" sz="1600" b="1" dirty="0">
                <a:solidFill>
                  <a:schemeClr val="tx1">
                    <a:lumMod val="95000"/>
                    <a:lumOff val="5000"/>
                  </a:schemeClr>
                </a:solidFill>
                <a:cs typeface="Calibri"/>
              </a:rPr>
              <a:t>Implementation schedule;</a:t>
            </a:r>
          </a:p>
          <a:p>
            <a:pPr marL="285750" indent="-285750">
              <a:buFont typeface="Wingdings"/>
              <a:buChar char="§"/>
            </a:pPr>
            <a:r>
              <a:rPr lang="en-GB" sz="1600" b="1" dirty="0">
                <a:solidFill>
                  <a:schemeClr val="tx1">
                    <a:lumMod val="95000"/>
                    <a:lumOff val="5000"/>
                  </a:schemeClr>
                </a:solidFill>
                <a:cs typeface="Calibri"/>
              </a:rPr>
              <a:t>Assumptions and risks;</a:t>
            </a:r>
          </a:p>
          <a:p>
            <a:pPr marL="285750" indent="-285750" algn="just">
              <a:buFont typeface="Wingdings"/>
              <a:buChar char="§"/>
            </a:pPr>
            <a:r>
              <a:rPr lang="en-GB" sz="1600" b="1" dirty="0">
                <a:solidFill>
                  <a:schemeClr val="tx1">
                    <a:lumMod val="95000"/>
                    <a:lumOff val="5000"/>
                  </a:schemeClr>
                </a:solidFill>
                <a:cs typeface="Calibri"/>
              </a:rPr>
              <a:t>Risk management and contingency plan. </a:t>
            </a:r>
            <a:endParaRPr lang="en-US" sz="1600" b="1">
              <a:solidFill>
                <a:schemeClr val="tx1">
                  <a:lumMod val="95000"/>
                  <a:lumOff val="5000"/>
                </a:schemeClr>
              </a:solidFill>
              <a:cs typeface="Arial"/>
            </a:endParaRPr>
          </a:p>
        </p:txBody>
      </p:sp>
      <p:sp>
        <p:nvSpPr>
          <p:cNvPr id="2" name="Title 1">
            <a:extLst>
              <a:ext uri="{FF2B5EF4-FFF2-40B4-BE49-F238E27FC236}">
                <a16:creationId xmlns:a16="http://schemas.microsoft.com/office/drawing/2014/main" id="{019E2B46-99EA-21EA-B615-CA588F9C4B28}"/>
              </a:ext>
            </a:extLst>
          </p:cNvPr>
          <p:cNvSpPr>
            <a:spLocks noGrp="1"/>
          </p:cNvSpPr>
          <p:nvPr>
            <p:ph type="title"/>
          </p:nvPr>
        </p:nvSpPr>
        <p:spPr/>
        <p:txBody>
          <a:bodyPr>
            <a:normAutofit fontScale="90000"/>
          </a:bodyPr>
          <a:lstStyle/>
          <a:p>
            <a:r>
              <a:rPr lang="en-US" dirty="0">
                <a:ea typeface="MS PGothic"/>
              </a:rPr>
              <a:t>Feedback from External Quality Evaluation of the Project</a:t>
            </a:r>
            <a:endParaRPr lang="en-US" dirty="0"/>
          </a:p>
        </p:txBody>
      </p:sp>
      <p:sp>
        <p:nvSpPr>
          <p:cNvPr id="3" name="Content Placeholder 2">
            <a:extLst>
              <a:ext uri="{FF2B5EF4-FFF2-40B4-BE49-F238E27FC236}">
                <a16:creationId xmlns:a16="http://schemas.microsoft.com/office/drawing/2014/main" id="{F07FA95B-A7C8-05B0-6D58-9DB7E54CF720}"/>
              </a:ext>
            </a:extLst>
          </p:cNvPr>
          <p:cNvSpPr>
            <a:spLocks noGrp="1"/>
          </p:cNvSpPr>
          <p:nvPr>
            <p:ph idx="1"/>
          </p:nvPr>
        </p:nvSpPr>
        <p:spPr/>
        <p:txBody>
          <a:bodyPr>
            <a:normAutofit/>
          </a:bodyPr>
          <a:lstStyle/>
          <a:p>
            <a:pPr marL="0" indent="0" algn="just">
              <a:buNone/>
            </a:pPr>
            <a:endParaRPr lang="en-GB" dirty="0">
              <a:latin typeface="Calibri"/>
              <a:ea typeface="MS PGothic"/>
              <a:cs typeface="Calibri"/>
            </a:endParaRPr>
          </a:p>
          <a:p>
            <a:pPr algn="just">
              <a:lnSpc>
                <a:spcPct val="113999"/>
              </a:lnSpc>
            </a:pPr>
            <a:endParaRPr lang="en-GB" b="0" dirty="0">
              <a:latin typeface="Calibri"/>
              <a:ea typeface="MS PGothic"/>
              <a:cs typeface="Calibri"/>
            </a:endParaRPr>
          </a:p>
          <a:p>
            <a:pPr marL="0" indent="0">
              <a:lnSpc>
                <a:spcPct val="113999"/>
              </a:lnSpc>
              <a:buNone/>
            </a:pPr>
            <a:br>
              <a:rPr lang="en-US" dirty="0"/>
            </a:br>
            <a:endParaRPr lang="en-US" dirty="0"/>
          </a:p>
          <a:p>
            <a:pPr>
              <a:lnSpc>
                <a:spcPct val="113999"/>
              </a:lnSpc>
            </a:pPr>
            <a:endParaRPr lang="en-US" dirty="0"/>
          </a:p>
        </p:txBody>
      </p:sp>
      <p:sp>
        <p:nvSpPr>
          <p:cNvPr id="4" name="Date Placeholder 3">
            <a:extLst>
              <a:ext uri="{FF2B5EF4-FFF2-40B4-BE49-F238E27FC236}">
                <a16:creationId xmlns:a16="http://schemas.microsoft.com/office/drawing/2014/main" id="{3081A929-E750-6B02-8F23-8B4D50671891}"/>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0F45690D-DF9C-BCA3-D0C9-2E0106D162CE}"/>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077461EB-73C0-A38A-7397-62CEBC0F675B}"/>
              </a:ext>
            </a:extLst>
          </p:cNvPr>
          <p:cNvSpPr>
            <a:spLocks noGrp="1"/>
          </p:cNvSpPr>
          <p:nvPr>
            <p:ph type="sldNum" sz="quarter" idx="12"/>
          </p:nvPr>
        </p:nvSpPr>
        <p:spPr/>
        <p:txBody>
          <a:bodyPr/>
          <a:lstStyle/>
          <a:p>
            <a:fld id="{C8416249-F1FA-1D46-A6DF-BA181D34A3A5}" type="slidenum">
              <a:rPr lang="en-US" smtClean="0"/>
              <a:pPr/>
              <a:t>23</a:t>
            </a:fld>
            <a:endParaRPr lang="en-US"/>
          </a:p>
        </p:txBody>
      </p:sp>
    </p:spTree>
    <p:extLst>
      <p:ext uri="{BB962C8B-B14F-4D97-AF65-F5344CB8AC3E}">
        <p14:creationId xmlns:p14="http://schemas.microsoft.com/office/powerpoint/2010/main" val="243835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A9B7FAE-2AE2-B447-B131-CD398077A2EC}"/>
              </a:ext>
            </a:extLst>
          </p:cNvPr>
          <p:cNvSpPr/>
          <p:nvPr/>
        </p:nvSpPr>
        <p:spPr>
          <a:xfrm>
            <a:off x="816144" y="1086853"/>
            <a:ext cx="10765253" cy="475447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E2B46-99EA-21EA-B615-CA588F9C4B28}"/>
              </a:ext>
            </a:extLst>
          </p:cNvPr>
          <p:cNvSpPr>
            <a:spLocks noGrp="1"/>
          </p:cNvSpPr>
          <p:nvPr>
            <p:ph type="title"/>
          </p:nvPr>
        </p:nvSpPr>
        <p:spPr/>
        <p:txBody>
          <a:bodyPr>
            <a:normAutofit fontScale="90000"/>
          </a:bodyPr>
          <a:lstStyle/>
          <a:p>
            <a:r>
              <a:rPr lang="en-US" dirty="0">
                <a:ea typeface="MS PGothic"/>
              </a:rPr>
              <a:t>Feedback from External Quality Evaluation of the Project</a:t>
            </a:r>
            <a:endParaRPr lang="en-US" dirty="0"/>
          </a:p>
        </p:txBody>
      </p:sp>
      <p:sp>
        <p:nvSpPr>
          <p:cNvPr id="3" name="Content Placeholder 2">
            <a:extLst>
              <a:ext uri="{FF2B5EF4-FFF2-40B4-BE49-F238E27FC236}">
                <a16:creationId xmlns:a16="http://schemas.microsoft.com/office/drawing/2014/main" id="{F07FA95B-A7C8-05B0-6D58-9DB7E54CF720}"/>
              </a:ext>
            </a:extLst>
          </p:cNvPr>
          <p:cNvSpPr>
            <a:spLocks noGrp="1"/>
          </p:cNvSpPr>
          <p:nvPr>
            <p:ph idx="1"/>
          </p:nvPr>
        </p:nvSpPr>
        <p:spPr/>
        <p:txBody>
          <a:bodyPr>
            <a:normAutofit fontScale="92500" lnSpcReduction="20000"/>
          </a:bodyPr>
          <a:lstStyle/>
          <a:p>
            <a:pPr marL="0" indent="0" algn="just">
              <a:buNone/>
            </a:pPr>
            <a:r>
              <a:rPr lang="en-GB" dirty="0">
                <a:solidFill>
                  <a:schemeClr val="tx1">
                    <a:lumMod val="95000"/>
                    <a:lumOff val="5000"/>
                  </a:schemeClr>
                </a:solidFill>
                <a:latin typeface="Calibri"/>
                <a:ea typeface="MS PGothic"/>
                <a:cs typeface="Calibri"/>
              </a:rPr>
              <a:t>Findings and recommendations:</a:t>
            </a:r>
            <a:endParaRPr lang="en-US">
              <a:solidFill>
                <a:schemeClr val="tx1">
                  <a:lumMod val="95000"/>
                  <a:lumOff val="5000"/>
                </a:schemeClr>
              </a:solidFill>
              <a:latin typeface="Calibri"/>
              <a:ea typeface="MS PGothic"/>
              <a:cs typeface="Calibri"/>
            </a:endParaRPr>
          </a:p>
          <a:p>
            <a:pPr algn="just">
              <a:lnSpc>
                <a:spcPct val="113999"/>
              </a:lnSpc>
            </a:pPr>
            <a:r>
              <a:rPr lang="en-GB" dirty="0">
                <a:solidFill>
                  <a:schemeClr val="tx1">
                    <a:lumMod val="95000"/>
                    <a:lumOff val="5000"/>
                  </a:schemeClr>
                </a:solidFill>
                <a:latin typeface="Calibri"/>
                <a:ea typeface="MS PGothic"/>
                <a:cs typeface="Calibri"/>
              </a:rPr>
              <a:t>The Quality assurance system is well established, mechanisms, roles and responsibilities are clear and appropriate. It is recommended:</a:t>
            </a:r>
            <a:endParaRPr lang="en-US" dirty="0">
              <a:solidFill>
                <a:schemeClr val="tx1">
                  <a:lumMod val="95000"/>
                  <a:lumOff val="5000"/>
                </a:schemeClr>
              </a:solidFill>
              <a:latin typeface="Calibri"/>
              <a:ea typeface="MS PGothic"/>
              <a:cs typeface="Calibri"/>
            </a:endParaRPr>
          </a:p>
          <a:p>
            <a:pPr>
              <a:lnSpc>
                <a:spcPct val="113999"/>
              </a:lnSpc>
            </a:pPr>
            <a:r>
              <a:rPr lang="en-GB" dirty="0">
                <a:solidFill>
                  <a:schemeClr val="tx2">
                    <a:lumMod val="60000"/>
                    <a:lumOff val="40000"/>
                  </a:schemeClr>
                </a:solidFill>
                <a:latin typeface="Calibri"/>
                <a:ea typeface="MS PGothic"/>
                <a:cs typeface="Calibri"/>
              </a:rPr>
              <a:t>To review the annexes of the QAP and harmonise dates and titles of the tasks and deliverables with other project documentation;</a:t>
            </a:r>
            <a:endParaRPr lang="en-US" dirty="0">
              <a:solidFill>
                <a:schemeClr val="tx2">
                  <a:lumMod val="60000"/>
                  <a:lumOff val="40000"/>
                </a:schemeClr>
              </a:solidFill>
              <a:latin typeface="Calibri"/>
              <a:ea typeface="MS PGothic"/>
              <a:cs typeface="Calibri"/>
            </a:endParaRPr>
          </a:p>
          <a:p>
            <a:pPr>
              <a:lnSpc>
                <a:spcPct val="113999"/>
              </a:lnSpc>
            </a:pPr>
            <a:r>
              <a:rPr lang="en-GB" dirty="0">
                <a:solidFill>
                  <a:schemeClr val="tx2">
                    <a:lumMod val="60000"/>
                    <a:lumOff val="40000"/>
                  </a:schemeClr>
                </a:solidFill>
                <a:latin typeface="Calibri"/>
                <a:ea typeface="MS PGothic"/>
                <a:cs typeface="Calibri"/>
              </a:rPr>
              <a:t>In the next edition of the QAP and the Final Report to provide detailed information, how significant risks related to the mobility of staff and students, involvement of all groups of stakeholders, quality of didactical materials were eliminated or reduced, what are achieved results versus planned.</a:t>
            </a:r>
            <a:endParaRPr lang="en-US" dirty="0">
              <a:solidFill>
                <a:schemeClr val="tx2">
                  <a:lumMod val="60000"/>
                  <a:lumOff val="40000"/>
                </a:schemeClr>
              </a:solidFill>
              <a:latin typeface="Calibri"/>
              <a:ea typeface="MS PGothic"/>
              <a:cs typeface="Calibri"/>
            </a:endParaRPr>
          </a:p>
          <a:p>
            <a:pPr marL="0" indent="0">
              <a:lnSpc>
                <a:spcPct val="113999"/>
              </a:lnSpc>
              <a:buNone/>
            </a:pPr>
            <a:br>
              <a:rPr lang="en-US" dirty="0"/>
            </a:br>
            <a:endParaRPr lang="en-US" dirty="0"/>
          </a:p>
          <a:p>
            <a:pPr>
              <a:lnSpc>
                <a:spcPct val="113999"/>
              </a:lnSpc>
            </a:pPr>
            <a:endParaRPr lang="en-US" dirty="0"/>
          </a:p>
        </p:txBody>
      </p:sp>
      <p:sp>
        <p:nvSpPr>
          <p:cNvPr id="4" name="Date Placeholder 3">
            <a:extLst>
              <a:ext uri="{FF2B5EF4-FFF2-40B4-BE49-F238E27FC236}">
                <a16:creationId xmlns:a16="http://schemas.microsoft.com/office/drawing/2014/main" id="{3081A929-E750-6B02-8F23-8B4D50671891}"/>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0F45690D-DF9C-BCA3-D0C9-2E0106D162CE}"/>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077461EB-73C0-A38A-7397-62CEBC0F675B}"/>
              </a:ext>
            </a:extLst>
          </p:cNvPr>
          <p:cNvSpPr>
            <a:spLocks noGrp="1"/>
          </p:cNvSpPr>
          <p:nvPr>
            <p:ph type="sldNum" sz="quarter" idx="12"/>
          </p:nvPr>
        </p:nvSpPr>
        <p:spPr/>
        <p:txBody>
          <a:bodyPr/>
          <a:lstStyle/>
          <a:p>
            <a:fld id="{C8416249-F1FA-1D46-A6DF-BA181D34A3A5}" type="slidenum">
              <a:rPr lang="en-US" smtClean="0"/>
              <a:pPr/>
              <a:t>24</a:t>
            </a:fld>
            <a:endParaRPr lang="en-US"/>
          </a:p>
        </p:txBody>
      </p:sp>
    </p:spTree>
    <p:extLst>
      <p:ext uri="{BB962C8B-B14F-4D97-AF65-F5344CB8AC3E}">
        <p14:creationId xmlns:p14="http://schemas.microsoft.com/office/powerpoint/2010/main" val="186441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A9B7FAE-2AE2-B447-B131-CD398077A2EC}"/>
              </a:ext>
            </a:extLst>
          </p:cNvPr>
          <p:cNvSpPr/>
          <p:nvPr/>
        </p:nvSpPr>
        <p:spPr>
          <a:xfrm>
            <a:off x="816144" y="1086853"/>
            <a:ext cx="10765253" cy="4754478"/>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E2B46-99EA-21EA-B615-CA588F9C4B28}"/>
              </a:ext>
            </a:extLst>
          </p:cNvPr>
          <p:cNvSpPr>
            <a:spLocks noGrp="1"/>
          </p:cNvSpPr>
          <p:nvPr>
            <p:ph type="title"/>
          </p:nvPr>
        </p:nvSpPr>
        <p:spPr/>
        <p:txBody>
          <a:bodyPr>
            <a:normAutofit fontScale="90000"/>
          </a:bodyPr>
          <a:lstStyle/>
          <a:p>
            <a:r>
              <a:rPr lang="en-US" dirty="0">
                <a:ea typeface="MS PGothic"/>
              </a:rPr>
              <a:t>Feedback from External Quality Evaluation of the Project</a:t>
            </a:r>
            <a:endParaRPr lang="en-US" dirty="0"/>
          </a:p>
        </p:txBody>
      </p:sp>
      <p:sp>
        <p:nvSpPr>
          <p:cNvPr id="3" name="Content Placeholder 2">
            <a:extLst>
              <a:ext uri="{FF2B5EF4-FFF2-40B4-BE49-F238E27FC236}">
                <a16:creationId xmlns:a16="http://schemas.microsoft.com/office/drawing/2014/main" id="{F07FA95B-A7C8-05B0-6D58-9DB7E54CF720}"/>
              </a:ext>
            </a:extLst>
          </p:cNvPr>
          <p:cNvSpPr>
            <a:spLocks noGrp="1"/>
          </p:cNvSpPr>
          <p:nvPr>
            <p:ph idx="1"/>
          </p:nvPr>
        </p:nvSpPr>
        <p:spPr/>
        <p:txBody>
          <a:bodyPr>
            <a:normAutofit fontScale="92500" lnSpcReduction="20000"/>
          </a:bodyPr>
          <a:lstStyle/>
          <a:p>
            <a:pPr algn="just">
              <a:lnSpc>
                <a:spcPct val="113999"/>
              </a:lnSpc>
              <a:buNone/>
            </a:pPr>
            <a:endParaRPr lang="en-GB" dirty="0">
              <a:solidFill>
                <a:schemeClr val="tx1">
                  <a:lumMod val="95000"/>
                  <a:lumOff val="5000"/>
                </a:schemeClr>
              </a:solidFill>
              <a:latin typeface="Calibri"/>
              <a:ea typeface="MS PGothic"/>
              <a:cs typeface="Calibri"/>
            </a:endParaRPr>
          </a:p>
          <a:p>
            <a:pPr algn="just">
              <a:lnSpc>
                <a:spcPct val="113999"/>
              </a:lnSpc>
              <a:buNone/>
            </a:pPr>
            <a:r>
              <a:rPr lang="en-GB" dirty="0">
                <a:solidFill>
                  <a:schemeClr val="tx1">
                    <a:lumMod val="95000"/>
                    <a:lumOff val="5000"/>
                  </a:schemeClr>
                </a:solidFill>
                <a:latin typeface="Calibri"/>
                <a:ea typeface="MS PGothic"/>
                <a:cs typeface="Calibri"/>
              </a:rPr>
              <a:t>The risk management and contingency plan has been updated appropriately, after the consortium has met external threats due to Covid 19 pandemic and war in Ukraine, as well met some challenges related to the refusal of the Belarusian authorities to register the project, thus loosing Belarusian partners, and limited involvement of public authorities, industries, students and academic staff. Undertaken and planned mitigation strategies and realised and planned contingency measures  are described (Table No.4 in the QAP). </a:t>
            </a:r>
            <a:endParaRPr lang="en-US" dirty="0">
              <a:solidFill>
                <a:schemeClr val="tx1">
                  <a:lumMod val="95000"/>
                  <a:lumOff val="5000"/>
                </a:schemeClr>
              </a:solidFill>
            </a:endParaRPr>
          </a:p>
          <a:p>
            <a:pPr marL="0" indent="0" algn="just">
              <a:lnSpc>
                <a:spcPct val="113999"/>
              </a:lnSpc>
              <a:buNone/>
            </a:pPr>
            <a:endParaRPr lang="en-GB" dirty="0">
              <a:solidFill>
                <a:schemeClr val="tx1">
                  <a:lumMod val="95000"/>
                  <a:lumOff val="5000"/>
                </a:schemeClr>
              </a:solidFill>
              <a:latin typeface="Calibri"/>
              <a:ea typeface="MS PGothic"/>
              <a:cs typeface="Calibri"/>
            </a:endParaRPr>
          </a:p>
          <a:p>
            <a:pPr marL="0" indent="0">
              <a:lnSpc>
                <a:spcPct val="113999"/>
              </a:lnSpc>
              <a:buNone/>
            </a:pPr>
            <a:br>
              <a:rPr lang="en-US" dirty="0"/>
            </a:br>
            <a:endParaRPr lang="en-US" dirty="0"/>
          </a:p>
          <a:p>
            <a:pPr>
              <a:lnSpc>
                <a:spcPct val="113999"/>
              </a:lnSpc>
            </a:pPr>
            <a:endParaRPr lang="en-US" dirty="0"/>
          </a:p>
        </p:txBody>
      </p:sp>
      <p:sp>
        <p:nvSpPr>
          <p:cNvPr id="4" name="Date Placeholder 3">
            <a:extLst>
              <a:ext uri="{FF2B5EF4-FFF2-40B4-BE49-F238E27FC236}">
                <a16:creationId xmlns:a16="http://schemas.microsoft.com/office/drawing/2014/main" id="{3081A929-E750-6B02-8F23-8B4D50671891}"/>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0F45690D-DF9C-BCA3-D0C9-2E0106D162CE}"/>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077461EB-73C0-A38A-7397-62CEBC0F675B}"/>
              </a:ext>
            </a:extLst>
          </p:cNvPr>
          <p:cNvSpPr>
            <a:spLocks noGrp="1"/>
          </p:cNvSpPr>
          <p:nvPr>
            <p:ph type="sldNum" sz="quarter" idx="12"/>
          </p:nvPr>
        </p:nvSpPr>
        <p:spPr/>
        <p:txBody>
          <a:bodyPr/>
          <a:lstStyle/>
          <a:p>
            <a:fld id="{C8416249-F1FA-1D46-A6DF-BA181D34A3A5}" type="slidenum">
              <a:rPr lang="en-US" smtClean="0"/>
              <a:pPr/>
              <a:t>25</a:t>
            </a:fld>
            <a:endParaRPr lang="en-US"/>
          </a:p>
        </p:txBody>
      </p:sp>
    </p:spTree>
    <p:extLst>
      <p:ext uri="{BB962C8B-B14F-4D97-AF65-F5344CB8AC3E}">
        <p14:creationId xmlns:p14="http://schemas.microsoft.com/office/powerpoint/2010/main" val="404394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2B46-99EA-21EA-B615-CA588F9C4B28}"/>
              </a:ext>
            </a:extLst>
          </p:cNvPr>
          <p:cNvSpPr>
            <a:spLocks noGrp="1"/>
          </p:cNvSpPr>
          <p:nvPr>
            <p:ph type="title"/>
          </p:nvPr>
        </p:nvSpPr>
        <p:spPr>
          <a:xfrm>
            <a:off x="834970" y="-1587"/>
            <a:ext cx="9779000" cy="774700"/>
          </a:xfrm>
        </p:spPr>
        <p:txBody>
          <a:bodyPr>
            <a:normAutofit fontScale="90000"/>
          </a:bodyPr>
          <a:lstStyle/>
          <a:p>
            <a:r>
              <a:rPr lang="en-US" dirty="0">
                <a:ea typeface="MS PGothic"/>
              </a:rPr>
              <a:t>Feedback from External Quality Evaluation of the Project</a:t>
            </a:r>
            <a:endParaRPr lang="en-US" dirty="0"/>
          </a:p>
        </p:txBody>
      </p:sp>
      <p:sp>
        <p:nvSpPr>
          <p:cNvPr id="4" name="Date Placeholder 3">
            <a:extLst>
              <a:ext uri="{FF2B5EF4-FFF2-40B4-BE49-F238E27FC236}">
                <a16:creationId xmlns:a16="http://schemas.microsoft.com/office/drawing/2014/main" id="{3081A929-E750-6B02-8F23-8B4D50671891}"/>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0F45690D-DF9C-BCA3-D0C9-2E0106D162CE}"/>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077461EB-73C0-A38A-7397-62CEBC0F675B}"/>
              </a:ext>
            </a:extLst>
          </p:cNvPr>
          <p:cNvSpPr>
            <a:spLocks noGrp="1"/>
          </p:cNvSpPr>
          <p:nvPr>
            <p:ph type="sldNum" sz="quarter" idx="12"/>
          </p:nvPr>
        </p:nvSpPr>
        <p:spPr/>
        <p:txBody>
          <a:bodyPr/>
          <a:lstStyle/>
          <a:p>
            <a:fld id="{C8416249-F1FA-1D46-A6DF-BA181D34A3A5}" type="slidenum">
              <a:rPr lang="en-US" smtClean="0"/>
              <a:pPr/>
              <a:t>26</a:t>
            </a:fld>
            <a:endParaRPr lang="en-US"/>
          </a:p>
        </p:txBody>
      </p:sp>
      <p:graphicFrame>
        <p:nvGraphicFramePr>
          <p:cNvPr id="11" name="Table 10">
            <a:extLst>
              <a:ext uri="{FF2B5EF4-FFF2-40B4-BE49-F238E27FC236}">
                <a16:creationId xmlns:a16="http://schemas.microsoft.com/office/drawing/2014/main" id="{42AB9ED5-BDE9-27A9-DD17-BD78AFD36AD5}"/>
              </a:ext>
            </a:extLst>
          </p:cNvPr>
          <p:cNvGraphicFramePr>
            <a:graphicFrameLocks noGrp="1"/>
          </p:cNvGraphicFramePr>
          <p:nvPr>
            <p:extLst>
              <p:ext uri="{D42A27DB-BD31-4B8C-83A1-F6EECF244321}">
                <p14:modId xmlns:p14="http://schemas.microsoft.com/office/powerpoint/2010/main" val="4203856862"/>
              </p:ext>
            </p:extLst>
          </p:nvPr>
        </p:nvGraphicFramePr>
        <p:xfrm>
          <a:off x="827171" y="772026"/>
          <a:ext cx="10702697" cy="5593277"/>
        </p:xfrm>
        <a:graphic>
          <a:graphicData uri="http://schemas.openxmlformats.org/drawingml/2006/table">
            <a:tbl>
              <a:tblPr firstRow="1" firstCol="1" bandRow="1">
                <a:tableStyleId>{5C22544A-7EE6-4342-B048-85BDC9FD1C3A}</a:tableStyleId>
              </a:tblPr>
              <a:tblGrid>
                <a:gridCol w="2016670">
                  <a:extLst>
                    <a:ext uri="{9D8B030D-6E8A-4147-A177-3AD203B41FA5}">
                      <a16:colId xmlns:a16="http://schemas.microsoft.com/office/drawing/2014/main" val="67131792"/>
                    </a:ext>
                  </a:extLst>
                </a:gridCol>
                <a:gridCol w="3629526">
                  <a:extLst>
                    <a:ext uri="{9D8B030D-6E8A-4147-A177-3AD203B41FA5}">
                      <a16:colId xmlns:a16="http://schemas.microsoft.com/office/drawing/2014/main" val="1441354778"/>
                    </a:ext>
                  </a:extLst>
                </a:gridCol>
                <a:gridCol w="5056501">
                  <a:extLst>
                    <a:ext uri="{9D8B030D-6E8A-4147-A177-3AD203B41FA5}">
                      <a16:colId xmlns:a16="http://schemas.microsoft.com/office/drawing/2014/main" val="1420900157"/>
                    </a:ext>
                  </a:extLst>
                </a:gridCol>
              </a:tblGrid>
              <a:tr h="302211">
                <a:tc>
                  <a:txBody>
                    <a:bodyPr/>
                    <a:lstStyle/>
                    <a:p>
                      <a:pPr algn="ctr" eaLnBrk="0" fontAlgn="base" hangingPunct="0">
                        <a:lnSpc>
                          <a:spcPct val="110000"/>
                        </a:lnSpc>
                        <a:spcAft>
                          <a:spcPts val="300"/>
                        </a:spcAft>
                      </a:pPr>
                      <a:r>
                        <a:rPr lang="en-GB" sz="1400" b="1" kern="1200" dirty="0">
                          <a:solidFill>
                            <a:schemeClr val="tx1">
                              <a:lumMod val="95000"/>
                              <a:lumOff val="5000"/>
                            </a:schemeClr>
                          </a:solidFill>
                          <a:effectLst/>
                        </a:rPr>
                        <a:t>Aspects evaluated</a:t>
                      </a:r>
                      <a:endParaRPr lang="en-GB" sz="1400" b="1" dirty="0">
                        <a:solidFill>
                          <a:schemeClr val="tx1">
                            <a:lumMod val="95000"/>
                            <a:lumOff val="5000"/>
                          </a:schemeClr>
                        </a:solidFill>
                        <a:effectLst/>
                      </a:endParaRPr>
                    </a:p>
                  </a:txBody>
                  <a:tcPr marL="68580" marR="68580" marT="0" marB="0" anchor="ctr"/>
                </a:tc>
                <a:tc>
                  <a:txBody>
                    <a:bodyPr/>
                    <a:lstStyle/>
                    <a:p>
                      <a:pPr algn="ctr" eaLnBrk="0" fontAlgn="base" hangingPunct="0">
                        <a:lnSpc>
                          <a:spcPct val="110000"/>
                        </a:lnSpc>
                        <a:spcAft>
                          <a:spcPts val="300"/>
                        </a:spcAft>
                      </a:pPr>
                      <a:r>
                        <a:rPr lang="en-GB" sz="1400" b="1" kern="1200" dirty="0">
                          <a:solidFill>
                            <a:schemeClr val="tx1">
                              <a:lumMod val="95000"/>
                              <a:lumOff val="5000"/>
                            </a:schemeClr>
                          </a:solidFill>
                          <a:effectLst/>
                        </a:rPr>
                        <a:t>Positive findings</a:t>
                      </a:r>
                      <a:endParaRPr lang="en-GB" sz="1400" b="1" dirty="0">
                        <a:solidFill>
                          <a:schemeClr val="tx1">
                            <a:lumMod val="95000"/>
                            <a:lumOff val="5000"/>
                          </a:schemeClr>
                        </a:solidFill>
                        <a:effectLst/>
                      </a:endParaRPr>
                    </a:p>
                  </a:txBody>
                  <a:tcPr marL="68580" marR="68580" marT="0" marB="0" anchor="ctr"/>
                </a:tc>
                <a:tc>
                  <a:txBody>
                    <a:bodyPr/>
                    <a:lstStyle/>
                    <a:p>
                      <a:pPr algn="ctr" eaLnBrk="0" fontAlgn="base" hangingPunct="0">
                        <a:lnSpc>
                          <a:spcPct val="110000"/>
                        </a:lnSpc>
                        <a:spcAft>
                          <a:spcPts val="300"/>
                        </a:spcAft>
                      </a:pPr>
                      <a:r>
                        <a:rPr lang="en-GB" sz="1400" b="1" kern="1200" dirty="0">
                          <a:solidFill>
                            <a:schemeClr val="tx1">
                              <a:lumMod val="95000"/>
                              <a:lumOff val="5000"/>
                            </a:schemeClr>
                          </a:solidFill>
                          <a:effectLst/>
                        </a:rPr>
                        <a:t>Areas for improvement</a:t>
                      </a:r>
                      <a:endParaRPr lang="en-GB" sz="1400" b="1" dirty="0">
                        <a:solidFill>
                          <a:schemeClr val="tx1">
                            <a:lumMod val="95000"/>
                            <a:lumOff val="5000"/>
                          </a:schemeClr>
                        </a:solidFill>
                        <a:effectLst/>
                      </a:endParaRPr>
                    </a:p>
                  </a:txBody>
                  <a:tcPr marL="68580" marR="68580" marT="0" marB="0" anchor="ctr"/>
                </a:tc>
                <a:extLst>
                  <a:ext uri="{0D108BD9-81ED-4DB2-BD59-A6C34878D82A}">
                    <a16:rowId xmlns:a16="http://schemas.microsoft.com/office/drawing/2014/main" val="3218187126"/>
                  </a:ext>
                </a:extLst>
              </a:tr>
              <a:tr h="2085473">
                <a:tc>
                  <a:txBody>
                    <a:bodyPr/>
                    <a:lstStyle/>
                    <a:p>
                      <a:pPr algn="just" eaLnBrk="0" fontAlgn="base" hangingPunct="0">
                        <a:lnSpc>
                          <a:spcPct val="110000"/>
                        </a:lnSpc>
                        <a:spcAft>
                          <a:spcPts val="300"/>
                        </a:spcAft>
                      </a:pPr>
                      <a:r>
                        <a:rPr lang="en-GB" sz="1400" b="1" kern="1200" dirty="0">
                          <a:solidFill>
                            <a:schemeClr val="tx1">
                              <a:lumMod val="95000"/>
                              <a:lumOff val="5000"/>
                            </a:schemeClr>
                          </a:solidFill>
                          <a:effectLst/>
                        </a:rPr>
                        <a:t>Project quality assurance system and mechanisms </a:t>
                      </a:r>
                      <a:endParaRPr lang="en-GB" sz="1400" b="1" dirty="0">
                        <a:solidFill>
                          <a:schemeClr val="tx1">
                            <a:lumMod val="95000"/>
                            <a:lumOff val="5000"/>
                          </a:schemeClr>
                        </a:solidFill>
                        <a:effectLst/>
                      </a:endParaRPr>
                    </a:p>
                  </a:txBody>
                  <a:tcPr marL="68580" marR="68580" marT="0" marB="0"/>
                </a:tc>
                <a:tc>
                  <a:txBody>
                    <a:bodyPr/>
                    <a:lstStyle/>
                    <a:p>
                      <a:pPr algn="just" eaLnBrk="0" fontAlgn="base" hangingPunct="0">
                        <a:lnSpc>
                          <a:spcPct val="110000"/>
                        </a:lnSpc>
                        <a:spcAft>
                          <a:spcPts val="300"/>
                        </a:spcAft>
                      </a:pPr>
                      <a:r>
                        <a:rPr lang="en-GB" sz="1400" b="1" dirty="0">
                          <a:solidFill>
                            <a:schemeClr val="tx1">
                              <a:lumMod val="95000"/>
                              <a:lumOff val="5000"/>
                            </a:schemeClr>
                          </a:solidFill>
                          <a:effectLst/>
                        </a:rPr>
                        <a:t>The Quality assurance system is well established, mechanisms, roles and responsibilities are clear and appropriate.</a:t>
                      </a:r>
                    </a:p>
                  </a:txBody>
                  <a:tcPr marL="68580" marR="68580" marT="0" marB="0"/>
                </a:tc>
                <a:tc>
                  <a:txBody>
                    <a:bodyPr/>
                    <a:lstStyle/>
                    <a:p>
                      <a:pPr marL="285750" indent="-285750" algn="just">
                        <a:lnSpc>
                          <a:spcPts val="1100"/>
                        </a:lnSpc>
                        <a:spcAft>
                          <a:spcPts val="600"/>
                        </a:spcAft>
                        <a:buFont typeface="Arial"/>
                        <a:buChar char="•"/>
                      </a:pPr>
                      <a:r>
                        <a:rPr lang="en-GB" sz="1400" b="1" dirty="0">
                          <a:solidFill>
                            <a:schemeClr val="tx2">
                              <a:lumMod val="60000"/>
                              <a:lumOff val="40000"/>
                            </a:schemeClr>
                          </a:solidFill>
                          <a:effectLst/>
                        </a:rPr>
                        <a:t>To review the annexes of the QAP and harmonise dates and titles of the tasks and deliverables with other project documentation;</a:t>
                      </a:r>
                    </a:p>
                    <a:p>
                      <a:pPr marL="285750" indent="-285750" algn="just" eaLnBrk="0" fontAlgn="base" hangingPunct="0">
                        <a:lnSpc>
                          <a:spcPct val="110000"/>
                        </a:lnSpc>
                        <a:spcAft>
                          <a:spcPts val="300"/>
                        </a:spcAft>
                        <a:buFont typeface="Arial"/>
                        <a:buChar char="•"/>
                      </a:pPr>
                      <a:r>
                        <a:rPr lang="en-GB" sz="1400" b="1" dirty="0">
                          <a:solidFill>
                            <a:schemeClr val="tx2">
                              <a:lumMod val="60000"/>
                              <a:lumOff val="40000"/>
                            </a:schemeClr>
                          </a:solidFill>
                          <a:effectLst/>
                        </a:rPr>
                        <a:t>In the next edition of the QAP and the Final Report to provide detailed information, how significant risks related to the mobility of staff and students, involvement of all groups of stakeholders, quality of didactical materials were eliminated or reduced, what are achieved results versus planned.</a:t>
                      </a:r>
                    </a:p>
                  </a:txBody>
                  <a:tcPr marL="68580" marR="68580" marT="0" marB="0"/>
                </a:tc>
                <a:extLst>
                  <a:ext uri="{0D108BD9-81ED-4DB2-BD59-A6C34878D82A}">
                    <a16:rowId xmlns:a16="http://schemas.microsoft.com/office/drawing/2014/main" val="3801016322"/>
                  </a:ext>
                </a:extLst>
              </a:tr>
              <a:tr h="3205593">
                <a:tc>
                  <a:txBody>
                    <a:bodyPr/>
                    <a:lstStyle/>
                    <a:p>
                      <a:pPr algn="just" eaLnBrk="0" fontAlgn="base" hangingPunct="0">
                        <a:lnSpc>
                          <a:spcPct val="110000"/>
                        </a:lnSpc>
                        <a:spcAft>
                          <a:spcPts val="300"/>
                        </a:spcAft>
                      </a:pPr>
                      <a:r>
                        <a:rPr lang="en-GB" sz="1400" b="1" kern="1200" dirty="0">
                          <a:solidFill>
                            <a:schemeClr val="tx1">
                              <a:lumMod val="95000"/>
                              <a:lumOff val="5000"/>
                            </a:schemeClr>
                          </a:solidFill>
                          <a:effectLst/>
                        </a:rPr>
                        <a:t>Project progress, deliverables, outcomes produced </a:t>
                      </a:r>
                      <a:endParaRPr lang="en-GB" sz="1400" b="1" dirty="0">
                        <a:solidFill>
                          <a:schemeClr val="tx1">
                            <a:lumMod val="95000"/>
                            <a:lumOff val="5000"/>
                          </a:schemeClr>
                        </a:solidFill>
                        <a:effectLst/>
                      </a:endParaRPr>
                    </a:p>
                  </a:txBody>
                  <a:tcPr marL="68580" marR="68580" marT="0" marB="0"/>
                </a:tc>
                <a:tc>
                  <a:txBody>
                    <a:bodyPr/>
                    <a:lstStyle/>
                    <a:p>
                      <a:pPr algn="just" fontAlgn="base">
                        <a:lnSpc>
                          <a:spcPts val="1100"/>
                        </a:lnSpc>
                        <a:spcAft>
                          <a:spcPts val="300"/>
                        </a:spcAft>
                      </a:pPr>
                      <a:r>
                        <a:rPr lang="en-GB" sz="1400" b="1" dirty="0">
                          <a:solidFill>
                            <a:schemeClr val="tx1">
                              <a:lumMod val="95000"/>
                              <a:lumOff val="5000"/>
                            </a:schemeClr>
                          </a:solidFill>
                          <a:effectLst/>
                        </a:rPr>
                        <a:t>Considering external challenges faced by the consortium while the project implementation, the progress and achievements with regard to the new and modernise courses and other content related results have to be found as very good.</a:t>
                      </a:r>
                    </a:p>
                    <a:p>
                      <a:pPr algn="just" eaLnBrk="0" fontAlgn="base" hangingPunct="0">
                        <a:lnSpc>
                          <a:spcPct val="110000"/>
                        </a:lnSpc>
                        <a:spcAft>
                          <a:spcPts val="300"/>
                        </a:spcAft>
                      </a:pPr>
                      <a:endParaRPr lang="en-GB" sz="1400" b="1" dirty="0">
                        <a:solidFill>
                          <a:schemeClr val="tx1">
                            <a:lumMod val="95000"/>
                            <a:lumOff val="5000"/>
                          </a:schemeClr>
                        </a:solidFill>
                        <a:effectLst/>
                      </a:endParaRPr>
                    </a:p>
                  </a:txBody>
                  <a:tcPr marL="68580" marR="68580" marT="0" marB="0"/>
                </a:tc>
                <a:tc>
                  <a:txBody>
                    <a:bodyPr/>
                    <a:lstStyle/>
                    <a:p>
                      <a:pPr marL="285750" indent="-285750" algn="just" fontAlgn="base">
                        <a:lnSpc>
                          <a:spcPts val="1100"/>
                        </a:lnSpc>
                        <a:spcAft>
                          <a:spcPts val="300"/>
                        </a:spcAft>
                        <a:buFont typeface="Arial"/>
                        <a:buChar char="•"/>
                      </a:pPr>
                      <a:r>
                        <a:rPr lang="en-GB" sz="1400" b="1" dirty="0">
                          <a:solidFill>
                            <a:schemeClr val="tx2">
                              <a:lumMod val="60000"/>
                              <a:lumOff val="40000"/>
                            </a:schemeClr>
                          </a:solidFill>
                          <a:effectLst/>
                        </a:rPr>
                        <a:t>To analyse subjects and aspects evaluated rather sceptically or critically, to find out what and how has to be improved and to take necessary actions.</a:t>
                      </a:r>
                    </a:p>
                    <a:p>
                      <a:pPr marL="285750" lvl="0" indent="-285750" algn="just">
                        <a:lnSpc>
                          <a:spcPts val="1100"/>
                        </a:lnSpc>
                        <a:spcAft>
                          <a:spcPts val="300"/>
                        </a:spcAft>
                        <a:buFont typeface="Arial"/>
                        <a:buChar char="•"/>
                      </a:pPr>
                      <a:r>
                        <a:rPr lang="en-GB" sz="1400" b="1" dirty="0">
                          <a:solidFill>
                            <a:schemeClr val="tx2">
                              <a:lumMod val="60000"/>
                              <a:lumOff val="40000"/>
                            </a:schemeClr>
                          </a:solidFill>
                          <a:effectLst/>
                        </a:rPr>
                        <a:t>To review and harmonise titles of study courses in different project documents.</a:t>
                      </a:r>
                    </a:p>
                    <a:p>
                      <a:pPr marL="285750" indent="-285750" algn="just" fontAlgn="base">
                        <a:lnSpc>
                          <a:spcPts val="1100"/>
                        </a:lnSpc>
                        <a:spcAft>
                          <a:spcPts val="300"/>
                        </a:spcAft>
                        <a:buFont typeface="Arial"/>
                        <a:buChar char="•"/>
                      </a:pPr>
                      <a:r>
                        <a:rPr lang="en-GB" sz="1400" b="1" dirty="0">
                          <a:solidFill>
                            <a:schemeClr val="tx2">
                              <a:lumMod val="60000"/>
                              <a:lumOff val="40000"/>
                            </a:schemeClr>
                          </a:solidFill>
                          <a:effectLst/>
                        </a:rPr>
                        <a:t>To gather and provide in the Final Report quantitative data on all indicators, e.g. number of students taught, number of teachers trained, number of external stakeholders questioned etc.</a:t>
                      </a:r>
                    </a:p>
                    <a:p>
                      <a:pPr marL="285750" indent="-285750" algn="just" fontAlgn="base">
                        <a:lnSpc>
                          <a:spcPts val="1100"/>
                        </a:lnSpc>
                        <a:spcAft>
                          <a:spcPts val="300"/>
                        </a:spcAft>
                        <a:buFont typeface="Arial"/>
                        <a:buChar char="•"/>
                      </a:pPr>
                      <a:r>
                        <a:rPr lang="en-GB" sz="1400" b="1" dirty="0">
                          <a:solidFill>
                            <a:schemeClr val="tx2">
                              <a:lumMod val="60000"/>
                              <a:lumOff val="40000"/>
                            </a:schemeClr>
                          </a:solidFill>
                          <a:effectLst/>
                        </a:rPr>
                        <a:t>To specify starting and end dates of the tasks, to harmonise them in different documents, e.g. in the reports and the QAP.</a:t>
                      </a:r>
                    </a:p>
                    <a:p>
                      <a:pPr marL="285750" indent="-285750" algn="just" eaLnBrk="0" fontAlgn="base" hangingPunct="0">
                        <a:lnSpc>
                          <a:spcPct val="110000"/>
                        </a:lnSpc>
                        <a:spcAft>
                          <a:spcPts val="300"/>
                        </a:spcAft>
                        <a:buFont typeface="Arial"/>
                        <a:buChar char="•"/>
                      </a:pPr>
                      <a:r>
                        <a:rPr lang="en-GB" sz="1400" b="1" dirty="0">
                          <a:solidFill>
                            <a:schemeClr val="tx2">
                              <a:lumMod val="60000"/>
                              <a:lumOff val="40000"/>
                            </a:schemeClr>
                          </a:solidFill>
                          <a:effectLst/>
                        </a:rPr>
                        <a:t>To define in the Final Report more precisely specific and measurable indicators, describe tasks carried out more clearly.</a:t>
                      </a:r>
                    </a:p>
                  </a:txBody>
                  <a:tcPr marL="68580" marR="68580" marT="0" marB="0"/>
                </a:tc>
                <a:extLst>
                  <a:ext uri="{0D108BD9-81ED-4DB2-BD59-A6C34878D82A}">
                    <a16:rowId xmlns:a16="http://schemas.microsoft.com/office/drawing/2014/main" val="319480740"/>
                  </a:ext>
                </a:extLst>
              </a:tr>
            </a:tbl>
          </a:graphicData>
        </a:graphic>
      </p:graphicFrame>
    </p:spTree>
    <p:extLst>
      <p:ext uri="{BB962C8B-B14F-4D97-AF65-F5344CB8AC3E}">
        <p14:creationId xmlns:p14="http://schemas.microsoft.com/office/powerpoint/2010/main" val="330464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a:t>Required Actions</a:t>
            </a:r>
          </a:p>
        </p:txBody>
      </p:sp>
      <p:sp>
        <p:nvSpPr>
          <p:cNvPr id="3" name="Content Placeholder 2">
            <a:extLst>
              <a:ext uri="{FF2B5EF4-FFF2-40B4-BE49-F238E27FC236}">
                <a16:creationId xmlns:a16="http://schemas.microsoft.com/office/drawing/2014/main" id="{A1DC6366-94F7-449A-B3F4-43382E6F5133}"/>
              </a:ext>
            </a:extLst>
          </p:cNvPr>
          <p:cNvSpPr>
            <a:spLocks noGrp="1"/>
          </p:cNvSpPr>
          <p:nvPr>
            <p:ph idx="1"/>
          </p:nvPr>
        </p:nvSpPr>
        <p:spPr>
          <a:xfrm>
            <a:off x="914308" y="963613"/>
            <a:ext cx="10767483" cy="5222874"/>
          </a:xfrm>
        </p:spPr>
        <p:txBody>
          <a:bodyPr>
            <a:normAutofit fontScale="77500" lnSpcReduction="20000"/>
          </a:bodyPr>
          <a:lstStyle/>
          <a:p>
            <a:pPr marL="0" indent="0">
              <a:buNone/>
            </a:pPr>
            <a:endParaRPr lang="en-US" altLang="en-US" dirty="0">
              <a:solidFill>
                <a:schemeClr val="tx1"/>
              </a:solidFill>
            </a:endParaRPr>
          </a:p>
          <a:p>
            <a:r>
              <a:rPr lang="en-US" altLang="en-US" dirty="0">
                <a:solidFill>
                  <a:schemeClr val="tx1"/>
                </a:solidFill>
                <a:latin typeface="Calibri"/>
                <a:ea typeface="MS PGothic"/>
                <a:cs typeface="Calibri"/>
              </a:rPr>
              <a:t>The UCY with the assistance of the project coordinator will develop a report on the </a:t>
            </a:r>
            <a:r>
              <a:rPr lang="en-GB" dirty="0">
                <a:solidFill>
                  <a:schemeClr val="tx1"/>
                </a:solidFill>
                <a:highlight>
                  <a:srgbClr val="FFFF00"/>
                </a:highlight>
                <a:latin typeface="Calibri"/>
                <a:ea typeface="MS PGothic"/>
                <a:cs typeface="Calibri"/>
              </a:rPr>
              <a:t>follow-up and monitoring assessment of QA measures  ---&gt; due at the end of the project</a:t>
            </a:r>
            <a:endParaRPr lang="en-US" altLang="en-US" dirty="0">
              <a:solidFill>
                <a:schemeClr val="tx1"/>
              </a:solidFill>
            </a:endParaRPr>
          </a:p>
          <a:p>
            <a:pPr>
              <a:lnSpc>
                <a:spcPct val="113999"/>
              </a:lnSpc>
            </a:pPr>
            <a:r>
              <a:rPr lang="en-US" altLang="en-US" dirty="0">
                <a:solidFill>
                  <a:schemeClr val="tx1"/>
                </a:solidFill>
                <a:latin typeface="Calibri"/>
                <a:ea typeface="MS PGothic"/>
                <a:cs typeface="Calibri"/>
              </a:rPr>
              <a:t>WP leaders need to </a:t>
            </a:r>
            <a:endParaRPr lang="en-US" altLang="en-US" dirty="0">
              <a:solidFill>
                <a:schemeClr val="tx1"/>
              </a:solidFill>
            </a:endParaRPr>
          </a:p>
          <a:p>
            <a:pPr lvl="1"/>
            <a:r>
              <a:rPr lang="en-US" altLang="en-US" b="1" dirty="0">
                <a:solidFill>
                  <a:schemeClr val="tx1"/>
                </a:solidFill>
              </a:rPr>
              <a:t>Update the status of their tasks and deliverables </a:t>
            </a:r>
            <a:r>
              <a:rPr lang="en-US" altLang="en-US" b="1" dirty="0">
                <a:solidFill>
                  <a:schemeClr val="tx2">
                    <a:lumMod val="60000"/>
                    <a:lumOff val="40000"/>
                  </a:schemeClr>
                </a:solidFill>
              </a:rPr>
              <a:t>on Task &amp; Deliverable reporting </a:t>
            </a:r>
          </a:p>
          <a:p>
            <a:pPr lvl="1"/>
            <a:r>
              <a:rPr lang="en-US" altLang="en-US" b="1" dirty="0">
                <a:solidFill>
                  <a:schemeClr val="tx2">
                    <a:lumMod val="60000"/>
                    <a:lumOff val="40000"/>
                  </a:schemeClr>
                </a:solidFill>
              </a:rPr>
              <a:t>Ensure that all days are correct/links work properly</a:t>
            </a:r>
          </a:p>
          <a:p>
            <a:pPr lvl="1"/>
            <a:r>
              <a:rPr lang="en-US" altLang="en-US" b="1" dirty="0">
                <a:solidFill>
                  <a:schemeClr val="tx2">
                    <a:lumMod val="60000"/>
                    <a:lumOff val="40000"/>
                  </a:schemeClr>
                </a:solidFill>
              </a:rPr>
              <a:t>Any Tasks or Deliverables that are in-progress</a:t>
            </a:r>
          </a:p>
          <a:p>
            <a:pPr lvl="1"/>
            <a:r>
              <a:rPr lang="en-US" altLang="en-US" b="1" dirty="0">
                <a:solidFill>
                  <a:schemeClr val="tx2">
                    <a:lumMod val="60000"/>
                    <a:lumOff val="40000"/>
                  </a:schemeClr>
                </a:solidFill>
              </a:rPr>
              <a:t>Any criticalities that we need to be aware of</a:t>
            </a:r>
          </a:p>
          <a:p>
            <a:pPr lvl="1"/>
            <a:r>
              <a:rPr lang="en-US" altLang="en-US" b="1" dirty="0">
                <a:solidFill>
                  <a:schemeClr val="tx2">
                    <a:lumMod val="60000"/>
                    <a:lumOff val="40000"/>
                  </a:schemeClr>
                </a:solidFill>
              </a:rPr>
              <a:t>Reasons for the delay</a:t>
            </a:r>
          </a:p>
          <a:p>
            <a:pPr lvl="1"/>
            <a:r>
              <a:rPr lang="en-US" altLang="en-US" b="1" dirty="0">
                <a:solidFill>
                  <a:schemeClr val="tx2">
                    <a:lumMod val="60000"/>
                    <a:lumOff val="40000"/>
                  </a:schemeClr>
                </a:solidFill>
              </a:rPr>
              <a:t>Actions for their realization</a:t>
            </a:r>
          </a:p>
          <a:p>
            <a:pPr marL="457200" lvl="1" indent="0">
              <a:buNone/>
            </a:pPr>
            <a:endParaRPr lang="en-US" altLang="en-US" dirty="0">
              <a:solidFill>
                <a:schemeClr val="tx1"/>
              </a:solidFill>
            </a:endParaRPr>
          </a:p>
          <a:p>
            <a:r>
              <a:rPr lang="en-US" altLang="en-US" dirty="0">
                <a:solidFill>
                  <a:schemeClr val="tx1"/>
                </a:solidFill>
              </a:rPr>
              <a:t>Each WP leader needs to indicate </a:t>
            </a:r>
            <a:r>
              <a:rPr lang="en-US" altLang="en-US" dirty="0">
                <a:solidFill>
                  <a:schemeClr val="tx2">
                    <a:lumMod val="60000"/>
                    <a:lumOff val="40000"/>
                  </a:schemeClr>
                </a:solidFill>
              </a:rPr>
              <a:t>the two reviewers to review their deliverables</a:t>
            </a:r>
            <a:r>
              <a:rPr lang="en-US" altLang="en-US" dirty="0">
                <a:solidFill>
                  <a:schemeClr val="tx1"/>
                </a:solidFill>
              </a:rPr>
              <a:t>;</a:t>
            </a:r>
          </a:p>
          <a:p>
            <a:r>
              <a:rPr lang="en-US" altLang="en-US" dirty="0">
                <a:solidFill>
                  <a:schemeClr val="tx1"/>
                </a:solidFill>
              </a:rPr>
              <a:t>Invite the reviewers to review their deliverables within the indicated time frame</a:t>
            </a:r>
          </a:p>
          <a:p>
            <a:pPr marL="0" indent="0">
              <a:buNone/>
            </a:pPr>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a:p>
            <a:endParaRPr lang="en-US" altLang="en-US" dirty="0">
              <a:solidFill>
                <a:schemeClr val="tx1"/>
              </a:solidFill>
            </a:endParaRP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211206320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746B-ABCA-0D9E-393E-03BA73220496}"/>
              </a:ext>
            </a:extLst>
          </p:cNvPr>
          <p:cNvSpPr>
            <a:spLocks noGrp="1"/>
          </p:cNvSpPr>
          <p:nvPr>
            <p:ph type="title"/>
          </p:nvPr>
        </p:nvSpPr>
        <p:spPr>
          <a:xfrm>
            <a:off x="804978" y="89695"/>
            <a:ext cx="9779000" cy="774700"/>
          </a:xfrm>
        </p:spPr>
        <p:txBody>
          <a:bodyPr/>
          <a:lstStyle/>
          <a:p>
            <a:r>
              <a:rPr lang="en-CY">
                <a:ea typeface="MS PGothic"/>
              </a:rPr>
              <a:t>Actions Required</a:t>
            </a:r>
            <a:endParaRPr lang="en-CY" dirty="0"/>
          </a:p>
        </p:txBody>
      </p:sp>
      <p:sp>
        <p:nvSpPr>
          <p:cNvPr id="3" name="Content Placeholder 2">
            <a:extLst>
              <a:ext uri="{FF2B5EF4-FFF2-40B4-BE49-F238E27FC236}">
                <a16:creationId xmlns:a16="http://schemas.microsoft.com/office/drawing/2014/main" id="{BFF08236-6023-1475-3855-F4587F0FBB54}"/>
              </a:ext>
            </a:extLst>
          </p:cNvPr>
          <p:cNvSpPr>
            <a:spLocks noGrp="1"/>
          </p:cNvSpPr>
          <p:nvPr>
            <p:ph idx="1"/>
          </p:nvPr>
        </p:nvSpPr>
        <p:spPr>
          <a:xfrm>
            <a:off x="804978" y="6168681"/>
            <a:ext cx="10767483" cy="997914"/>
          </a:xfrm>
        </p:spPr>
        <p:txBody>
          <a:bodyPr/>
          <a:lstStyle/>
          <a:p>
            <a:r>
              <a:rPr lang="en-CY" dirty="0"/>
              <a:t>Please complete the following table</a:t>
            </a:r>
          </a:p>
        </p:txBody>
      </p:sp>
      <p:sp>
        <p:nvSpPr>
          <p:cNvPr id="4" name="Date Placeholder 3">
            <a:extLst>
              <a:ext uri="{FF2B5EF4-FFF2-40B4-BE49-F238E27FC236}">
                <a16:creationId xmlns:a16="http://schemas.microsoft.com/office/drawing/2014/main" id="{74F4EBED-BA1A-E3C2-8DE8-1DA13D10CE3C}"/>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BA68E241-57C8-6250-63AB-4E98B69D8429}"/>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3A3396DD-E497-ED7A-B365-4A5C79C75CC3}"/>
              </a:ext>
            </a:extLst>
          </p:cNvPr>
          <p:cNvSpPr>
            <a:spLocks noGrp="1"/>
          </p:cNvSpPr>
          <p:nvPr>
            <p:ph type="sldNum" sz="quarter" idx="12"/>
          </p:nvPr>
        </p:nvSpPr>
        <p:spPr/>
        <p:txBody>
          <a:bodyPr/>
          <a:lstStyle/>
          <a:p>
            <a:fld id="{C8416249-F1FA-1D46-A6DF-BA181D34A3A5}" type="slidenum">
              <a:rPr lang="en-US" smtClean="0"/>
              <a:pPr/>
              <a:t>28</a:t>
            </a:fld>
            <a:endParaRPr lang="en-US"/>
          </a:p>
        </p:txBody>
      </p:sp>
      <p:sp>
        <p:nvSpPr>
          <p:cNvPr id="8" name="Rectangle 1">
            <a:extLst>
              <a:ext uri="{FF2B5EF4-FFF2-40B4-BE49-F238E27FC236}">
                <a16:creationId xmlns:a16="http://schemas.microsoft.com/office/drawing/2014/main" id="{CB6880D1-45F7-742D-877A-B617102D7774}"/>
              </a:ext>
            </a:extLst>
          </p:cNvPr>
          <p:cNvSpPr>
            <a:spLocks noChangeArrowheads="1"/>
          </p:cNvSpPr>
          <p:nvPr/>
        </p:nvSpPr>
        <p:spPr bwMode="auto">
          <a:xfrm>
            <a:off x="3129308" y="5632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5010" tIns="76176"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altLang="en-CY" sz="1200" b="1" i="0" u="none" strike="noStrike" cap="none" normalizeH="0" baseline="0" dirty="0">
                <a:ln>
                  <a:noFill/>
                </a:ln>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Table 5: Internal Peer Reviews for Deliverables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CY" sz="1800" b="0" i="0" u="none" strike="noStrike" cap="none" normalizeH="0" baseline="0" dirty="0">
              <a:ln>
                <a:noFill/>
              </a:ln>
              <a:solidFill>
                <a:schemeClr val="tx1"/>
              </a:solidFill>
              <a:effectLst/>
              <a:latin typeface="Arial" panose="020B0604020202020204" pitchFamily="34" charset="0"/>
            </a:endParaRPr>
          </a:p>
        </p:txBody>
      </p:sp>
      <p:sp>
        <p:nvSpPr>
          <p:cNvPr id="9" name="Down Arrow 8">
            <a:extLst>
              <a:ext uri="{FF2B5EF4-FFF2-40B4-BE49-F238E27FC236}">
                <a16:creationId xmlns:a16="http://schemas.microsoft.com/office/drawing/2014/main" id="{4ED10D39-AF72-0A3C-2921-31C308955CA0}"/>
              </a:ext>
            </a:extLst>
          </p:cNvPr>
          <p:cNvSpPr/>
          <p:nvPr/>
        </p:nvSpPr>
        <p:spPr>
          <a:xfrm>
            <a:off x="6630691" y="352929"/>
            <a:ext cx="270934" cy="3551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E1"/>
              </a:solidFill>
              <a:effectLst/>
              <a:uLnTx/>
              <a:uFillTx/>
              <a:latin typeface="Arial"/>
              <a:ea typeface="ＭＳ Ｐゴシック"/>
              <a:cs typeface="+mn-cs"/>
            </a:endParaRPr>
          </a:p>
        </p:txBody>
      </p:sp>
      <p:sp>
        <p:nvSpPr>
          <p:cNvPr id="10" name="Down Arrow 9">
            <a:extLst>
              <a:ext uri="{FF2B5EF4-FFF2-40B4-BE49-F238E27FC236}">
                <a16:creationId xmlns:a16="http://schemas.microsoft.com/office/drawing/2014/main" id="{A2F33B3E-6486-8E57-E807-3FE4BB4C4C36}"/>
              </a:ext>
            </a:extLst>
          </p:cNvPr>
          <p:cNvSpPr/>
          <p:nvPr/>
        </p:nvSpPr>
        <p:spPr>
          <a:xfrm>
            <a:off x="8346364" y="332320"/>
            <a:ext cx="270934" cy="3551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E1"/>
              </a:solidFill>
              <a:effectLst/>
              <a:uLnTx/>
              <a:uFillTx/>
              <a:latin typeface="Arial"/>
              <a:ea typeface="ＭＳ Ｐゴシック"/>
              <a:cs typeface="+mn-cs"/>
            </a:endParaRPr>
          </a:p>
        </p:txBody>
      </p:sp>
      <p:sp>
        <p:nvSpPr>
          <p:cNvPr id="12" name="Rounded Rectangle 11">
            <a:extLst>
              <a:ext uri="{FF2B5EF4-FFF2-40B4-BE49-F238E27FC236}">
                <a16:creationId xmlns:a16="http://schemas.microsoft.com/office/drawing/2014/main" id="{454DB358-11F1-9C50-BB4D-D8DF30DECEA2}"/>
              </a:ext>
            </a:extLst>
          </p:cNvPr>
          <p:cNvSpPr/>
          <p:nvPr/>
        </p:nvSpPr>
        <p:spPr>
          <a:xfrm>
            <a:off x="6270354" y="1071753"/>
            <a:ext cx="5484324" cy="5587455"/>
          </a:xfrm>
          <a:prstGeom prst="roundRect">
            <a:avLst/>
          </a:prstGeom>
          <a:solidFill>
            <a:srgbClr val="6EF8FF"/>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Y" dirty="0">
              <a:ln w="12700">
                <a:solidFill>
                  <a:schemeClr val="tx1"/>
                </a:solidFill>
              </a:ln>
              <a:solidFill>
                <a:schemeClr val="bg1"/>
              </a:solidFill>
            </a:endParaRPr>
          </a:p>
        </p:txBody>
      </p:sp>
      <p:graphicFrame>
        <p:nvGraphicFramePr>
          <p:cNvPr id="7" name="Table 6">
            <a:extLst>
              <a:ext uri="{FF2B5EF4-FFF2-40B4-BE49-F238E27FC236}">
                <a16:creationId xmlns:a16="http://schemas.microsoft.com/office/drawing/2014/main" id="{0DB687CB-DB69-44AB-2B56-83CD4E09BD29}"/>
              </a:ext>
            </a:extLst>
          </p:cNvPr>
          <p:cNvGraphicFramePr>
            <a:graphicFrameLocks noGrp="1"/>
          </p:cNvGraphicFramePr>
          <p:nvPr>
            <p:extLst>
              <p:ext uri="{D42A27DB-BD31-4B8C-83A1-F6EECF244321}">
                <p14:modId xmlns:p14="http://schemas.microsoft.com/office/powerpoint/2010/main" val="2609326144"/>
              </p:ext>
            </p:extLst>
          </p:nvPr>
        </p:nvGraphicFramePr>
        <p:xfrm>
          <a:off x="437322" y="774701"/>
          <a:ext cx="11340549" cy="5763054"/>
        </p:xfrm>
        <a:graphic>
          <a:graphicData uri="http://schemas.openxmlformats.org/drawingml/2006/table">
            <a:tbl>
              <a:tblPr firstRow="1" firstCol="1" bandRow="1">
                <a:tableStyleId>{E8B1032C-EA38-4F05-BA0D-38AFFFC7BED3}</a:tableStyleId>
              </a:tblPr>
              <a:tblGrid>
                <a:gridCol w="445467">
                  <a:extLst>
                    <a:ext uri="{9D8B030D-6E8A-4147-A177-3AD203B41FA5}">
                      <a16:colId xmlns:a16="http://schemas.microsoft.com/office/drawing/2014/main" val="3599143310"/>
                    </a:ext>
                  </a:extLst>
                </a:gridCol>
                <a:gridCol w="3485468">
                  <a:extLst>
                    <a:ext uri="{9D8B030D-6E8A-4147-A177-3AD203B41FA5}">
                      <a16:colId xmlns:a16="http://schemas.microsoft.com/office/drawing/2014/main" val="3293945078"/>
                    </a:ext>
                  </a:extLst>
                </a:gridCol>
                <a:gridCol w="902936">
                  <a:extLst>
                    <a:ext uri="{9D8B030D-6E8A-4147-A177-3AD203B41FA5}">
                      <a16:colId xmlns:a16="http://schemas.microsoft.com/office/drawing/2014/main" val="2281172460"/>
                    </a:ext>
                  </a:extLst>
                </a:gridCol>
                <a:gridCol w="1009864">
                  <a:extLst>
                    <a:ext uri="{9D8B030D-6E8A-4147-A177-3AD203B41FA5}">
                      <a16:colId xmlns:a16="http://schemas.microsoft.com/office/drawing/2014/main" val="3017540359"/>
                    </a:ext>
                  </a:extLst>
                </a:gridCol>
                <a:gridCol w="1342522">
                  <a:extLst>
                    <a:ext uri="{9D8B030D-6E8A-4147-A177-3AD203B41FA5}">
                      <a16:colId xmlns:a16="http://schemas.microsoft.com/office/drawing/2014/main" val="2281692834"/>
                    </a:ext>
                  </a:extLst>
                </a:gridCol>
                <a:gridCol w="2133779">
                  <a:extLst>
                    <a:ext uri="{9D8B030D-6E8A-4147-A177-3AD203B41FA5}">
                      <a16:colId xmlns:a16="http://schemas.microsoft.com/office/drawing/2014/main" val="606252715"/>
                    </a:ext>
                  </a:extLst>
                </a:gridCol>
                <a:gridCol w="2020513">
                  <a:extLst>
                    <a:ext uri="{9D8B030D-6E8A-4147-A177-3AD203B41FA5}">
                      <a16:colId xmlns:a16="http://schemas.microsoft.com/office/drawing/2014/main" val="1388426431"/>
                    </a:ext>
                  </a:extLst>
                </a:gridCol>
              </a:tblGrid>
              <a:tr h="330633">
                <a:tc>
                  <a:txBody>
                    <a:bodyPr/>
                    <a:lstStyle/>
                    <a:p>
                      <a:r>
                        <a:rPr lang="en-US" sz="800" b="1">
                          <a:effectLst/>
                        </a:rPr>
                        <a:t>WP No.</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Title</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Lead</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Planned Start Date</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Planned End Date</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gridSpan="2">
                  <a:txBody>
                    <a:bodyPr/>
                    <a:lstStyle/>
                    <a:p>
                      <a:r>
                        <a:rPr lang="en-US" sz="800" b="1" dirty="0">
                          <a:effectLst/>
                        </a:rPr>
                        <a:t>Internal Reviewers</a:t>
                      </a:r>
                      <a:endParaRPr lang="en-CY" sz="800" b="1" dirty="0">
                        <a:effectLst/>
                      </a:endParaRPr>
                    </a:p>
                    <a:p>
                      <a:r>
                        <a:rPr lang="en-US" sz="800" b="1" dirty="0">
                          <a:effectLst/>
                        </a:rPr>
                        <a:t> </a:t>
                      </a:r>
                      <a:endParaRPr lang="en-CY" sz="800" b="1" dirty="0">
                        <a:effectLst/>
                      </a:endParaRPr>
                    </a:p>
                    <a:p>
                      <a:r>
                        <a:rPr lang="en-US" sz="800" b="1" dirty="0">
                          <a:effectLst/>
                        </a:rPr>
                        <a:t>         1</a:t>
                      </a:r>
                      <a:r>
                        <a:rPr lang="en-US" sz="800" b="1" baseline="30000" dirty="0">
                          <a:effectLst/>
                        </a:rPr>
                        <a:t>st</a:t>
                      </a:r>
                      <a:r>
                        <a:rPr lang="en-US" sz="800" b="1" dirty="0">
                          <a:effectLst/>
                        </a:rPr>
                        <a:t>                               2</a:t>
                      </a:r>
                      <a:r>
                        <a:rPr lang="en-US" sz="800" b="1" baseline="30000" dirty="0">
                          <a:effectLst/>
                        </a:rPr>
                        <a:t>nd</a:t>
                      </a:r>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hMerge="1">
                  <a:txBody>
                    <a:bodyPr/>
                    <a:lstStyle/>
                    <a:p>
                      <a:endParaRPr lang="en-CY"/>
                    </a:p>
                  </a:txBody>
                  <a:tcPr/>
                </a:tc>
                <a:extLst>
                  <a:ext uri="{0D108BD9-81ED-4DB2-BD59-A6C34878D82A}">
                    <a16:rowId xmlns:a16="http://schemas.microsoft.com/office/drawing/2014/main" val="3543138221"/>
                  </a:ext>
                </a:extLst>
              </a:tr>
              <a:tr h="452325">
                <a:tc>
                  <a:txBody>
                    <a:bodyPr/>
                    <a:lstStyle/>
                    <a:p>
                      <a:r>
                        <a:rPr lang="en-US" sz="800" b="1">
                          <a:effectLst/>
                        </a:rPr>
                        <a:t>WP7</a:t>
                      </a:r>
                      <a:endParaRPr lang="en-CY" sz="800" b="1">
                        <a:effectLst/>
                      </a:endParaRPr>
                    </a:p>
                    <a:p>
                      <a:r>
                        <a:rPr lang="en-US" sz="800" b="1">
                          <a:effectLst/>
                        </a:rPr>
                        <a:t>(D7.3-D7.5)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pPr>
                        <a:spcBef>
                          <a:spcPts val="100"/>
                        </a:spcBef>
                        <a:spcAft>
                          <a:spcPts val="100"/>
                        </a:spcAft>
                      </a:pPr>
                      <a:r>
                        <a:rPr lang="en-US" sz="800" b="1" dirty="0">
                          <a:effectLst/>
                        </a:rPr>
                        <a:t>Financial reports </a:t>
                      </a:r>
                      <a:endParaRPr lang="en-CY" sz="800" b="1" dirty="0">
                        <a:effectLst/>
                      </a:endParaRPr>
                    </a:p>
                    <a:p>
                      <a:r>
                        <a:rPr lang="en-US" sz="800" b="1" dirty="0">
                          <a:effectLst/>
                        </a:rPr>
                        <a:t>(According to the PA between RTU and consortium partners)</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RTU</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pPr>
                        <a:spcBef>
                          <a:spcPts val="100"/>
                        </a:spcBef>
                        <a:spcAft>
                          <a:spcPts val="100"/>
                        </a:spcAft>
                      </a:pPr>
                      <a:r>
                        <a:rPr lang="en-US" sz="800" b="1" dirty="0">
                          <a:effectLst/>
                        </a:rPr>
                        <a:t>15.09.20</a:t>
                      </a:r>
                      <a:br>
                        <a:rPr lang="en-US" sz="800" b="1" dirty="0">
                          <a:effectLst/>
                        </a:rPr>
                      </a:br>
                      <a:endParaRPr lang="en-CY" sz="800" b="1" dirty="0">
                        <a:effectLst/>
                      </a:endParaRPr>
                    </a:p>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pPr>
                        <a:spcBef>
                          <a:spcPts val="100"/>
                        </a:spcBef>
                        <a:spcAft>
                          <a:spcPts val="100"/>
                        </a:spcAft>
                      </a:pPr>
                      <a:r>
                        <a:rPr lang="en-US" sz="800" b="1" dirty="0">
                          <a:effectLst/>
                        </a:rPr>
                        <a:t>15.09.20</a:t>
                      </a:r>
                      <a:br>
                        <a:rPr lang="en-US" sz="800" b="1" dirty="0">
                          <a:effectLst/>
                        </a:rPr>
                      </a:br>
                      <a:r>
                        <a:rPr lang="en-US" sz="800" b="1" dirty="0">
                          <a:effectLst/>
                        </a:rPr>
                        <a:t>30.06.21</a:t>
                      </a:r>
                      <a:endParaRPr lang="en-CY" sz="800" b="1" dirty="0">
                        <a:effectLst/>
                      </a:endParaRPr>
                    </a:p>
                    <a:p>
                      <a:r>
                        <a:rPr lang="en-US" sz="800" b="1" dirty="0">
                          <a:effectLst/>
                        </a:rPr>
                        <a:t>30.10.21</a:t>
                      </a:r>
                      <a:br>
                        <a:rPr lang="en-US" sz="800" b="1" dirty="0">
                          <a:effectLst/>
                        </a:rPr>
                      </a:br>
                      <a:r>
                        <a:rPr lang="en-US" sz="800" b="1" dirty="0">
                          <a:effectLst/>
                        </a:rPr>
                        <a:t>30.11.22</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No assigned reviewers due to confidentiality issues related to financial and other-related management issues</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No assigned reviewers due to confidentiality issues related to financial and other-related management issues</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401027910"/>
                  </a:ext>
                </a:extLst>
              </a:tr>
              <a:tr h="440844">
                <a:tc>
                  <a:txBody>
                    <a:bodyPr/>
                    <a:lstStyle/>
                    <a:p>
                      <a:r>
                        <a:rPr lang="en-US" sz="800" b="1">
                          <a:effectLst/>
                        </a:rPr>
                        <a:t>WP7</a:t>
                      </a:r>
                      <a:br>
                        <a:rPr lang="en-US" sz="800" b="1">
                          <a:effectLst/>
                        </a:rPr>
                      </a:br>
                      <a:r>
                        <a:rPr lang="en-US" sz="800" b="1">
                          <a:effectLst/>
                        </a:rPr>
                        <a:t>(D7.5)</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pPr>
                        <a:spcBef>
                          <a:spcPts val="100"/>
                        </a:spcBef>
                        <a:spcAft>
                          <a:spcPts val="100"/>
                        </a:spcAft>
                      </a:pPr>
                      <a:r>
                        <a:rPr lang="en-US" sz="800" b="1">
                          <a:effectLst/>
                        </a:rPr>
                        <a:t>Activity reports such as integrated report on project progress, development of curricula, and QA areas </a:t>
                      </a:r>
                      <a:endParaRPr lang="en-CY" sz="800" b="1">
                        <a:effectLst/>
                      </a:endParaRPr>
                    </a:p>
                    <a:p>
                      <a:r>
                        <a:rPr lang="en-US" sz="800" b="1">
                          <a:effectLst/>
                        </a:rPr>
                        <a:t>(According to the PA between RTU and consortium partners)</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RTU</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15.11.19</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14.11.2022</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endParaRPr>
                    </a:p>
                    <a:p>
                      <a:r>
                        <a:rPr lang="en-US" sz="800" b="1">
                          <a:effectLst/>
                        </a:rPr>
                        <a:t> </a:t>
                      </a:r>
                      <a:endParaRPr lang="en-CY" sz="800" b="1">
                        <a:effectLst/>
                      </a:endParaRPr>
                    </a:p>
                    <a:p>
                      <a:r>
                        <a:rPr lang="en-US" sz="800" b="1">
                          <a:effectLst/>
                        </a:rPr>
                        <a:t> </a:t>
                      </a:r>
                      <a:endParaRPr lang="en-CY" sz="800" b="1">
                        <a:effectLst/>
                      </a:endParaRPr>
                    </a:p>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3103568920"/>
                  </a:ext>
                </a:extLst>
              </a:tr>
              <a:tr h="220422">
                <a:tc>
                  <a:txBody>
                    <a:bodyPr/>
                    <a:lstStyle/>
                    <a:p>
                      <a:r>
                        <a:rPr lang="en-US" sz="800" b="1">
                          <a:effectLst/>
                        </a:rPr>
                        <a:t>WP1</a:t>
                      </a:r>
                      <a:endParaRPr lang="en-CY" sz="800" b="1">
                        <a:effectLst/>
                      </a:endParaRPr>
                    </a:p>
                    <a:p>
                      <a:r>
                        <a:rPr lang="en-US" sz="800" b="1">
                          <a:effectLst/>
                        </a:rPr>
                        <a:t>(D1.2)</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Ex-Ante Reports elaboration report on the compatibilities of educational regulations</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RTU</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15.11.19</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31.03.20</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1972134663"/>
                  </a:ext>
                </a:extLst>
              </a:tr>
              <a:tr h="220422">
                <a:tc>
                  <a:txBody>
                    <a:bodyPr/>
                    <a:lstStyle/>
                    <a:p>
                      <a:r>
                        <a:rPr lang="en-US" sz="800" b="1">
                          <a:effectLst/>
                        </a:rPr>
                        <a:t>(D1.3)</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A survey of industry, research institutions, HEIs and professional association representatives</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RTU</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15.11.19</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14.03.20</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3756008788"/>
                  </a:ext>
                </a:extLst>
              </a:tr>
              <a:tr h="110211">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3354114867"/>
                  </a:ext>
                </a:extLst>
              </a:tr>
              <a:tr h="220422">
                <a:tc>
                  <a:txBody>
                    <a:bodyPr/>
                    <a:lstStyle/>
                    <a:p>
                      <a:r>
                        <a:rPr lang="en-US" sz="800" b="1">
                          <a:effectLst/>
                        </a:rPr>
                        <a:t>(D1.3)</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Study Report on survey results on the specific needs of the labor market</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RTU</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15.11.19</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14.03.20</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444736518"/>
                  </a:ext>
                </a:extLst>
              </a:tr>
              <a:tr h="661267">
                <a:tc>
                  <a:txBody>
                    <a:bodyPr/>
                    <a:lstStyle/>
                    <a:p>
                      <a:r>
                        <a:rPr lang="en-US" sz="800" b="1">
                          <a:effectLst/>
                        </a:rPr>
                        <a:t>(D2.8)</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Following first testing in January and second testing in June, 2022, partner’ reports on new curricula testing with feedback from teaching staff, students, student’ organizations, Ministry’ officers and entrepreneurs (professional associations, enterprises, etc.) involved in student teaching and curricula enhancement (covered also by D5.5)  </a:t>
                      </a:r>
                      <a:endParaRPr lang="en-CY" sz="800" b="1">
                        <a:effectLst/>
                      </a:endParaRPr>
                    </a:p>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KhNAHU </a:t>
                      </a:r>
                      <a:endParaRPr lang="en-CY" sz="800" b="1">
                        <a:effectLst/>
                      </a:endParaRPr>
                    </a:p>
                    <a:p>
                      <a:r>
                        <a:rPr lang="en-US" sz="800" b="1">
                          <a:effectLst/>
                        </a:rPr>
                        <a:t> </a:t>
                      </a:r>
                      <a:endParaRPr lang="en-CY" sz="800" b="1">
                        <a:effectLst/>
                      </a:endParaRPr>
                    </a:p>
                    <a:p>
                      <a:r>
                        <a:rPr lang="en-US" sz="800" b="1">
                          <a:effectLst/>
                        </a:rPr>
                        <a:t>(BSU)</a:t>
                      </a:r>
                      <a:endParaRPr lang="en-CY" sz="800" b="1">
                        <a:effectLst/>
                      </a:endParaRPr>
                    </a:p>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01.03.20</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14.08.22</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2453713085"/>
                  </a:ext>
                </a:extLst>
              </a:tr>
              <a:tr h="817399">
                <a:tc>
                  <a:txBody>
                    <a:bodyPr/>
                    <a:lstStyle/>
                    <a:p>
                      <a:pPr>
                        <a:spcBef>
                          <a:spcPts val="100"/>
                        </a:spcBef>
                        <a:spcAft>
                          <a:spcPts val="100"/>
                        </a:spcAft>
                      </a:pPr>
                      <a:r>
                        <a:rPr lang="en-US" sz="800" b="1">
                          <a:effectLst/>
                        </a:rPr>
                        <a:t>WP3</a:t>
                      </a:r>
                      <a:endParaRPr lang="en-CY" sz="800" b="1">
                        <a:effectLst/>
                      </a:endParaRPr>
                    </a:p>
                    <a:p>
                      <a:r>
                        <a:rPr lang="en-US" sz="800" b="1">
                          <a:effectLst/>
                        </a:rPr>
                        <a:t>(D3.1-3.3)</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Development of novel virtual environments for distance learning: </a:t>
                      </a:r>
                      <a:endParaRPr lang="en-CY" sz="800" b="1">
                        <a:effectLst/>
                      </a:endParaRPr>
                    </a:p>
                    <a:p>
                      <a:r>
                        <a:rPr lang="en-US" sz="800" b="1">
                          <a:effectLst/>
                        </a:rPr>
                        <a:t>D3.1 E-library</a:t>
                      </a:r>
                      <a:endParaRPr lang="en-CY" sz="800" b="1">
                        <a:effectLst/>
                      </a:endParaRPr>
                    </a:p>
                    <a:p>
                      <a:r>
                        <a:rPr lang="en-US" sz="800" b="1">
                          <a:effectLst/>
                        </a:rPr>
                        <a:t>D3.2 The number of teaching/didactic materials uploaded to e-Library</a:t>
                      </a:r>
                      <a:endParaRPr lang="en-CY" sz="800" b="1">
                        <a:effectLst/>
                      </a:endParaRPr>
                    </a:p>
                    <a:p>
                      <a:r>
                        <a:rPr lang="en-US" sz="800" b="1">
                          <a:effectLst/>
                        </a:rPr>
                        <a:t>3.3 Virtual lab practices in a framework of the developed SMSE platform</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endParaRPr>
                    </a:p>
                    <a:p>
                      <a:r>
                        <a:rPr lang="en-US" sz="800" b="1">
                          <a:effectLst/>
                        </a:rPr>
                        <a:t>BSU</a:t>
                      </a:r>
                      <a:endParaRPr lang="en-CY" sz="800" b="1">
                        <a:effectLst/>
                      </a:endParaRPr>
                    </a:p>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15.12.19</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14.08.22</a:t>
                      </a:r>
                      <a:endParaRPr lang="en-CY" sz="800" b="1" dirty="0">
                        <a:effectLst/>
                      </a:endParaRPr>
                    </a:p>
                    <a:p>
                      <a:r>
                        <a:rPr lang="en-US" sz="800" b="1" dirty="0">
                          <a:effectLst/>
                        </a:rPr>
                        <a:t> </a:t>
                      </a:r>
                      <a:endParaRPr lang="en-CY" sz="800" b="1" dirty="0">
                        <a:effectLst/>
                      </a:endParaRPr>
                    </a:p>
                    <a:p>
                      <a:r>
                        <a:rPr lang="en-US" sz="800" b="1" dirty="0">
                          <a:effectLst/>
                        </a:rPr>
                        <a:t> </a:t>
                      </a:r>
                      <a:endParaRPr lang="en-CY" sz="800" b="1" dirty="0">
                        <a:effectLst/>
                      </a:endParaRPr>
                    </a:p>
                    <a:p>
                      <a:pPr>
                        <a:spcBef>
                          <a:spcPts val="100"/>
                        </a:spcBef>
                        <a:spcAft>
                          <a:spcPts val="100"/>
                        </a:spcAft>
                      </a:pPr>
                      <a:r>
                        <a:rPr lang="en-US" sz="800" b="1" dirty="0">
                          <a:effectLst/>
                        </a:rPr>
                        <a:t>14.03.20</a:t>
                      </a:r>
                      <a:br>
                        <a:rPr lang="en-US" sz="800" b="1" dirty="0">
                          <a:effectLst/>
                        </a:rPr>
                      </a:br>
                      <a:r>
                        <a:rPr lang="en-US" sz="800" b="1" dirty="0">
                          <a:effectLst/>
                        </a:rPr>
                        <a:t>14.10.21</a:t>
                      </a:r>
                      <a:endParaRPr lang="en-CY" sz="800" b="1" dirty="0">
                        <a:effectLst/>
                      </a:endParaRPr>
                    </a:p>
                    <a:p>
                      <a:pPr>
                        <a:spcBef>
                          <a:spcPts val="100"/>
                        </a:spcBef>
                        <a:spcAft>
                          <a:spcPts val="100"/>
                        </a:spcAft>
                      </a:pPr>
                      <a:r>
                        <a:rPr lang="en-US" sz="800" b="1" dirty="0">
                          <a:effectLst/>
                        </a:rPr>
                        <a:t> </a:t>
                      </a:r>
                      <a:endParaRPr lang="en-CY" sz="800" b="1" dirty="0">
                        <a:effectLst/>
                      </a:endParaRPr>
                    </a:p>
                    <a:p>
                      <a:r>
                        <a:rPr lang="en-US" sz="800" b="1" dirty="0">
                          <a:effectLst/>
                        </a:rPr>
                        <a:t>14.10.22</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a:effectLst/>
                        </a:rPr>
                        <a:t> </a:t>
                      </a:r>
                      <a:endParaRPr lang="en-CY" sz="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964437382"/>
                  </a:ext>
                </a:extLst>
              </a:tr>
              <a:tr h="1920034">
                <a:tc>
                  <a:txBody>
                    <a:bodyPr/>
                    <a:lstStyle/>
                    <a:p>
                      <a:pPr>
                        <a:spcBef>
                          <a:spcPts val="100"/>
                        </a:spcBef>
                        <a:spcAft>
                          <a:spcPts val="100"/>
                        </a:spcAft>
                      </a:pPr>
                      <a:r>
                        <a:rPr lang="en-US" sz="800" b="1" dirty="0">
                          <a:effectLst/>
                        </a:rPr>
                        <a:t>WP4</a:t>
                      </a:r>
                      <a:endParaRPr lang="en-CY" sz="800" b="1" dirty="0">
                        <a:effectLst/>
                      </a:endParaRPr>
                    </a:p>
                    <a:p>
                      <a:r>
                        <a:rPr lang="en-US" sz="800" b="1" dirty="0">
                          <a:effectLst/>
                        </a:rPr>
                        <a:t>(D4.1-4.4)</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pPr>
                        <a:spcBef>
                          <a:spcPts val="100"/>
                        </a:spcBef>
                        <a:spcAft>
                          <a:spcPts val="100"/>
                        </a:spcAft>
                      </a:pPr>
                      <a:r>
                        <a:rPr lang="en-US" sz="800" b="1" dirty="0">
                          <a:effectLst/>
                        </a:rPr>
                        <a:t>Development of a Sharing Modelling and Simulation Environment for online and virtual laboratory work</a:t>
                      </a:r>
                      <a:endParaRPr lang="en-CY" sz="800" b="1" dirty="0">
                        <a:effectLst/>
                      </a:endParaRPr>
                    </a:p>
                    <a:p>
                      <a:pPr>
                        <a:spcBef>
                          <a:spcPts val="100"/>
                        </a:spcBef>
                        <a:spcAft>
                          <a:spcPts val="100"/>
                        </a:spcAft>
                      </a:pPr>
                      <a:r>
                        <a:rPr lang="en-US" sz="800" b="1" dirty="0">
                          <a:effectLst/>
                        </a:rPr>
                        <a:t>4.1 Analysis of experience of the contemporary technical solutions and development of a concept of the SMSE. </a:t>
                      </a:r>
                      <a:endParaRPr lang="en-CY" sz="800" b="1" dirty="0">
                        <a:effectLst/>
                      </a:endParaRPr>
                    </a:p>
                    <a:p>
                      <a:r>
                        <a:rPr lang="en-US" sz="800" b="1" dirty="0">
                          <a:effectLst/>
                        </a:rPr>
                        <a:t>4.2. Development of the technical platform of the SMSE and designing of web interface for SMSE platform. </a:t>
                      </a:r>
                      <a:endParaRPr lang="en-CY" sz="800" b="1" dirty="0">
                        <a:effectLst/>
                      </a:endParaRPr>
                    </a:p>
                    <a:p>
                      <a:r>
                        <a:rPr lang="en-US" sz="800" b="1" dirty="0">
                          <a:effectLst/>
                        </a:rPr>
                        <a:t>4.3. Development of computer classes with on-distance/ virtual laboratory in framework of SMSE platform</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CPNU</a:t>
                      </a:r>
                      <a:endParaRPr lang="en-CY" sz="800" b="1" dirty="0">
                        <a:effectLst/>
                      </a:endParaRPr>
                    </a:p>
                    <a:p>
                      <a:r>
                        <a:rPr lang="en-US" sz="800" b="1" dirty="0">
                          <a:effectLst/>
                        </a:rPr>
                        <a:t> </a:t>
                      </a:r>
                      <a:endParaRPr lang="en-CY" sz="800" b="1" dirty="0">
                        <a:effectLst/>
                      </a:endParaRPr>
                    </a:p>
                    <a:p>
                      <a:r>
                        <a:rPr lang="en-US" sz="800" b="1" dirty="0">
                          <a:effectLst/>
                        </a:rPr>
                        <a:t>BSU</a:t>
                      </a:r>
                      <a:endParaRPr lang="en-CY" sz="800" b="1" dirty="0">
                        <a:effectLst/>
                      </a:endParaRPr>
                    </a:p>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15.12.19</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pPr>
                        <a:spcBef>
                          <a:spcPts val="100"/>
                        </a:spcBef>
                        <a:spcAft>
                          <a:spcPts val="100"/>
                        </a:spcAft>
                      </a:pPr>
                      <a:r>
                        <a:rPr lang="en-US" sz="800" b="1" dirty="0">
                          <a:effectLst/>
                        </a:rPr>
                        <a:t>14.10.22</a:t>
                      </a:r>
                      <a:endParaRPr lang="en-CY" sz="800" b="1" dirty="0">
                        <a:effectLst/>
                      </a:endParaRPr>
                    </a:p>
                    <a:p>
                      <a:pPr>
                        <a:spcBef>
                          <a:spcPts val="100"/>
                        </a:spcBef>
                        <a:spcAft>
                          <a:spcPts val="100"/>
                        </a:spcAft>
                      </a:pPr>
                      <a:r>
                        <a:rPr lang="en-US" sz="800" b="1" dirty="0">
                          <a:effectLst/>
                        </a:rPr>
                        <a:t> </a:t>
                      </a:r>
                      <a:endParaRPr lang="en-CY" sz="800" b="1" dirty="0">
                        <a:effectLst/>
                      </a:endParaRPr>
                    </a:p>
                    <a:p>
                      <a:pPr>
                        <a:spcBef>
                          <a:spcPts val="100"/>
                        </a:spcBef>
                        <a:spcAft>
                          <a:spcPts val="100"/>
                        </a:spcAft>
                      </a:pPr>
                      <a:r>
                        <a:rPr lang="en-US" sz="800" b="1" dirty="0">
                          <a:effectLst/>
                        </a:rPr>
                        <a:t> </a:t>
                      </a:r>
                      <a:endParaRPr lang="en-CY" sz="800" b="1" dirty="0">
                        <a:effectLst/>
                      </a:endParaRPr>
                    </a:p>
                    <a:p>
                      <a:pPr>
                        <a:spcBef>
                          <a:spcPts val="100"/>
                        </a:spcBef>
                        <a:spcAft>
                          <a:spcPts val="100"/>
                        </a:spcAft>
                      </a:pPr>
                      <a:r>
                        <a:rPr lang="en-US" sz="800" b="1" dirty="0">
                          <a:effectLst/>
                        </a:rPr>
                        <a:t> </a:t>
                      </a:r>
                      <a:endParaRPr lang="en-CY" sz="800" b="1" dirty="0">
                        <a:effectLst/>
                      </a:endParaRPr>
                    </a:p>
                    <a:p>
                      <a:pPr>
                        <a:spcBef>
                          <a:spcPts val="100"/>
                        </a:spcBef>
                        <a:spcAft>
                          <a:spcPts val="100"/>
                        </a:spcAft>
                      </a:pPr>
                      <a:r>
                        <a:rPr lang="en-US" sz="800" b="1" dirty="0">
                          <a:effectLst/>
                        </a:rPr>
                        <a:t> </a:t>
                      </a:r>
                      <a:endParaRPr lang="en-CY" sz="800" b="1" dirty="0">
                        <a:effectLst/>
                      </a:endParaRPr>
                    </a:p>
                    <a:p>
                      <a:pPr>
                        <a:spcBef>
                          <a:spcPts val="100"/>
                        </a:spcBef>
                        <a:spcAft>
                          <a:spcPts val="100"/>
                        </a:spcAft>
                      </a:pPr>
                      <a:r>
                        <a:rPr lang="en-US" sz="800" b="1" dirty="0">
                          <a:effectLst/>
                        </a:rPr>
                        <a:t>14.12.20</a:t>
                      </a:r>
                      <a:endParaRPr lang="en-CY" sz="800" b="1" dirty="0">
                        <a:effectLst/>
                      </a:endParaRPr>
                    </a:p>
                    <a:p>
                      <a:r>
                        <a:rPr lang="en-US" sz="800" b="1" dirty="0">
                          <a:effectLst/>
                        </a:rPr>
                        <a:t> </a:t>
                      </a:r>
                      <a:endParaRPr lang="en-CY" sz="800" b="1" dirty="0">
                        <a:effectLst/>
                      </a:endParaRPr>
                    </a:p>
                    <a:p>
                      <a:r>
                        <a:rPr lang="en-US" sz="800" b="1" dirty="0">
                          <a:effectLst/>
                        </a:rPr>
                        <a:t> </a:t>
                      </a:r>
                      <a:endParaRPr lang="en-CY" sz="800" b="1" dirty="0">
                        <a:effectLst/>
                      </a:endParaRPr>
                    </a:p>
                    <a:p>
                      <a:pPr>
                        <a:spcBef>
                          <a:spcPts val="100"/>
                        </a:spcBef>
                        <a:spcAft>
                          <a:spcPts val="100"/>
                        </a:spcAft>
                      </a:pPr>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tc>
                  <a:txBody>
                    <a:bodyPr/>
                    <a:lstStyle/>
                    <a:p>
                      <a:r>
                        <a:rPr lang="en-US" sz="800" b="1" dirty="0">
                          <a:effectLst/>
                        </a:rPr>
                        <a:t> </a:t>
                      </a:r>
                      <a:endParaRPr lang="en-CY" sz="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80" marR="24880" marT="0" marB="0"/>
                </a:tc>
                <a:extLst>
                  <a:ext uri="{0D108BD9-81ED-4DB2-BD59-A6C34878D82A}">
                    <a16:rowId xmlns:a16="http://schemas.microsoft.com/office/drawing/2014/main" val="3461196085"/>
                  </a:ext>
                </a:extLst>
              </a:tr>
            </a:tbl>
          </a:graphicData>
        </a:graphic>
      </p:graphicFrame>
      <p:sp>
        <p:nvSpPr>
          <p:cNvPr id="11" name="Down Arrow 10">
            <a:extLst>
              <a:ext uri="{FF2B5EF4-FFF2-40B4-BE49-F238E27FC236}">
                <a16:creationId xmlns:a16="http://schemas.microsoft.com/office/drawing/2014/main" id="{616C0733-B329-65B7-D12F-30209337FE88}"/>
              </a:ext>
            </a:extLst>
          </p:cNvPr>
          <p:cNvSpPr/>
          <p:nvPr/>
        </p:nvSpPr>
        <p:spPr>
          <a:xfrm>
            <a:off x="10392303" y="298107"/>
            <a:ext cx="270934" cy="3551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E1"/>
              </a:solidFill>
              <a:effectLst/>
              <a:uLnTx/>
              <a:uFillTx/>
              <a:latin typeface="Arial"/>
              <a:ea typeface="ＭＳ Ｐゴシック"/>
              <a:cs typeface="+mn-cs"/>
            </a:endParaRPr>
          </a:p>
        </p:txBody>
      </p:sp>
      <p:sp>
        <p:nvSpPr>
          <p:cNvPr id="13" name="TextBox 12">
            <a:extLst>
              <a:ext uri="{FF2B5EF4-FFF2-40B4-BE49-F238E27FC236}">
                <a16:creationId xmlns:a16="http://schemas.microsoft.com/office/drawing/2014/main" id="{0AA7D7C3-2C7E-CBC6-2A26-EAE9E35033DB}"/>
              </a:ext>
            </a:extLst>
          </p:cNvPr>
          <p:cNvSpPr txBox="1"/>
          <p:nvPr/>
        </p:nvSpPr>
        <p:spPr>
          <a:xfrm>
            <a:off x="11360426" y="4542183"/>
            <a:ext cx="184731" cy="369332"/>
          </a:xfrm>
          <a:prstGeom prst="rect">
            <a:avLst/>
          </a:prstGeom>
          <a:noFill/>
        </p:spPr>
        <p:txBody>
          <a:bodyPr wrap="none" rtlCol="0">
            <a:spAutoFit/>
          </a:bodyPr>
          <a:lstStyle/>
          <a:p>
            <a:endParaRPr lang="en-CY" dirty="0"/>
          </a:p>
        </p:txBody>
      </p:sp>
    </p:spTree>
    <p:extLst>
      <p:ext uri="{BB962C8B-B14F-4D97-AF65-F5344CB8AC3E}">
        <p14:creationId xmlns:p14="http://schemas.microsoft.com/office/powerpoint/2010/main" val="161175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B308-0789-1451-5839-36132672195C}"/>
              </a:ext>
            </a:extLst>
          </p:cNvPr>
          <p:cNvSpPr>
            <a:spLocks noGrp="1"/>
          </p:cNvSpPr>
          <p:nvPr>
            <p:ph type="title"/>
          </p:nvPr>
        </p:nvSpPr>
        <p:spPr/>
        <p:txBody>
          <a:bodyPr/>
          <a:lstStyle/>
          <a:p>
            <a:r>
              <a:rPr lang="en-US" dirty="0">
                <a:ea typeface="MS PGothic"/>
              </a:rPr>
              <a:t>Actions Required</a:t>
            </a:r>
            <a:endParaRPr lang="en-US" dirty="0"/>
          </a:p>
        </p:txBody>
      </p:sp>
      <p:graphicFrame>
        <p:nvGraphicFramePr>
          <p:cNvPr id="8" name="Content Placeholder 7">
            <a:extLst>
              <a:ext uri="{FF2B5EF4-FFF2-40B4-BE49-F238E27FC236}">
                <a16:creationId xmlns:a16="http://schemas.microsoft.com/office/drawing/2014/main" id="{F40D87E4-CC1A-DA9D-C0EB-8D1380BC03B5}"/>
              </a:ext>
            </a:extLst>
          </p:cNvPr>
          <p:cNvGraphicFramePr>
            <a:graphicFrameLocks noGrp="1"/>
          </p:cNvGraphicFramePr>
          <p:nvPr>
            <p:ph idx="1"/>
            <p:extLst>
              <p:ext uri="{D42A27DB-BD31-4B8C-83A1-F6EECF244321}">
                <p14:modId xmlns:p14="http://schemas.microsoft.com/office/powerpoint/2010/main" val="2966563691"/>
              </p:ext>
            </p:extLst>
          </p:nvPr>
        </p:nvGraphicFramePr>
        <p:xfrm>
          <a:off x="814388" y="1158875"/>
          <a:ext cx="10768012" cy="5392274"/>
        </p:xfrm>
        <a:graphic>
          <a:graphicData uri="http://schemas.openxmlformats.org/drawingml/2006/table">
            <a:tbl>
              <a:tblPr firstRow="1" bandRow="1">
                <a:tableStyleId>{5C22544A-7EE6-4342-B048-85BDC9FD1C3A}</a:tableStyleId>
              </a:tblPr>
              <a:tblGrid>
                <a:gridCol w="10768012">
                  <a:extLst>
                    <a:ext uri="{9D8B030D-6E8A-4147-A177-3AD203B41FA5}">
                      <a16:colId xmlns:a16="http://schemas.microsoft.com/office/drawing/2014/main" val="2485870906"/>
                    </a:ext>
                  </a:extLst>
                </a:gridCol>
              </a:tblGrid>
              <a:tr h="287093">
                <a:tc>
                  <a:txBody>
                    <a:bodyPr/>
                    <a:lstStyle/>
                    <a:p>
                      <a:pPr algn="ctr" rtl="0" fontAlgn="base"/>
                      <a:r>
                        <a:rPr lang="en-GB" dirty="0">
                          <a:effectLst/>
                        </a:rPr>
                        <a:t>Areas for improvement​</a:t>
                      </a:r>
                      <a:endParaRPr lang="en-GB" b="1" i="0" dirty="0">
                        <a:solidFill>
                          <a:srgbClr val="FFFFE1"/>
                        </a:solidFill>
                        <a:effectLst/>
                      </a:endParaRPr>
                    </a:p>
                  </a:txBody>
                  <a:tcPr anchor="ctr"/>
                </a:tc>
                <a:extLst>
                  <a:ext uri="{0D108BD9-81ED-4DB2-BD59-A6C34878D82A}">
                    <a16:rowId xmlns:a16="http://schemas.microsoft.com/office/drawing/2014/main" val="2011224987"/>
                  </a:ext>
                </a:extLst>
              </a:tr>
              <a:tr h="1981200">
                <a:tc>
                  <a:txBody>
                    <a:bodyPr/>
                    <a:lstStyle/>
                    <a:p>
                      <a:pPr marL="342900" lvl="0" indent="-342900" algn="just" rtl="0" fontAlgn="base">
                        <a:buFont typeface="Arial" panose="020B0604020202020204" pitchFamily="34" charset="0"/>
                        <a:buChar char="•"/>
                      </a:pPr>
                      <a:r>
                        <a:rPr lang="en-GB" b="1" dirty="0">
                          <a:effectLst/>
                        </a:rPr>
                        <a:t>To review the annexes of the QAP and harmonise dates and titles of the tasks and deliverables with other project documentation;​</a:t>
                      </a:r>
                    </a:p>
                    <a:p>
                      <a:pPr marL="342900" lvl="0" indent="-342900" algn="just" rtl="0" fontAlgn="base">
                        <a:buFont typeface="Arial" panose="020B0604020202020204" pitchFamily="34" charset="0"/>
                        <a:buChar char="•"/>
                      </a:pPr>
                      <a:r>
                        <a:rPr lang="en-GB" b="1" dirty="0">
                          <a:effectLst/>
                        </a:rPr>
                        <a:t>In the next edition of the QAP and the Final Report to provide detailed information, how significant risks related to the mobility of staff and students, involvement of all groups of stakeholders, quality of didactical materials were eliminated or reduced, what are achieved results versus planned.​</a:t>
                      </a:r>
                      <a:endParaRPr lang="en-GB" b="1" i="0" dirty="0">
                        <a:solidFill>
                          <a:srgbClr val="000000"/>
                        </a:solidFill>
                        <a:effectLst/>
                        <a:latin typeface="Arial"/>
                      </a:endParaRPr>
                    </a:p>
                  </a:txBody>
                  <a:tcPr/>
                </a:tc>
                <a:extLst>
                  <a:ext uri="{0D108BD9-81ED-4DB2-BD59-A6C34878D82A}">
                    <a16:rowId xmlns:a16="http://schemas.microsoft.com/office/drawing/2014/main" val="697168049"/>
                  </a:ext>
                </a:extLst>
              </a:tr>
              <a:tr h="3045314">
                <a:tc>
                  <a:txBody>
                    <a:bodyPr/>
                    <a:lstStyle/>
                    <a:p>
                      <a:pPr marL="342900" lvl="0" indent="-342900" algn="just" rtl="0" fontAlgn="base">
                        <a:buFont typeface="Arial" panose="020B0604020202020204" pitchFamily="34" charset="0"/>
                        <a:buChar char="•"/>
                      </a:pPr>
                      <a:r>
                        <a:rPr lang="en-GB" b="1" dirty="0">
                          <a:effectLst/>
                        </a:rPr>
                        <a:t>To analyse subjects and aspects evaluated rather sceptically or critically, to find out what and how has to be improved and to take necessary actions.​</a:t>
                      </a:r>
                    </a:p>
                    <a:p>
                      <a:pPr marL="342900" lvl="0" indent="-342900" algn="just" rtl="0" fontAlgn="base">
                        <a:buFont typeface="Arial" panose="020B0604020202020204" pitchFamily="34" charset="0"/>
                        <a:buChar char="•"/>
                      </a:pPr>
                      <a:r>
                        <a:rPr lang="en-GB" b="1" dirty="0">
                          <a:effectLst/>
                        </a:rPr>
                        <a:t>To review and harmonise titles of study courses in different project documents.​</a:t>
                      </a:r>
                    </a:p>
                    <a:p>
                      <a:pPr marL="342900" lvl="0" indent="-342900" algn="just" rtl="0" fontAlgn="base">
                        <a:buFont typeface="Arial" panose="020B0604020202020204" pitchFamily="34" charset="0"/>
                        <a:buChar char="•"/>
                      </a:pPr>
                      <a:r>
                        <a:rPr lang="en-GB" b="1" dirty="0">
                          <a:effectLst/>
                        </a:rPr>
                        <a:t>To gather and provide in the Final Report quantitative data on all indicators, e.g. number of students taught, number of teachers trained, number of external stakeholders questioned etc.​</a:t>
                      </a:r>
                    </a:p>
                    <a:p>
                      <a:pPr marL="342900" lvl="0" indent="-342900" algn="just" rtl="0" fontAlgn="base">
                        <a:buFont typeface="Arial" panose="020B0604020202020204" pitchFamily="34" charset="0"/>
                        <a:buChar char="•"/>
                      </a:pPr>
                      <a:r>
                        <a:rPr lang="en-GB" b="1" dirty="0">
                          <a:effectLst/>
                        </a:rPr>
                        <a:t>To specify starting and end dates of the tasks, to harmonise them in different documents, e.g. in the reports and the QAP.​</a:t>
                      </a:r>
                    </a:p>
                    <a:p>
                      <a:pPr marL="342900" lvl="0" indent="-342900" algn="just" rtl="0" fontAlgn="base">
                        <a:buFont typeface="Arial" panose="020B0604020202020204" pitchFamily="34" charset="0"/>
                        <a:buChar char="•"/>
                      </a:pPr>
                      <a:r>
                        <a:rPr lang="en-GB" b="1" dirty="0">
                          <a:effectLst/>
                        </a:rPr>
                        <a:t>To define in the Final Report more precisely specific and measurable indicators, describe tasks carried out more clearly.​</a:t>
                      </a:r>
                      <a:endParaRPr lang="en-GB" b="1" i="0" dirty="0">
                        <a:solidFill>
                          <a:srgbClr val="000000"/>
                        </a:solidFill>
                        <a:effectLst/>
                        <a:latin typeface="Arial"/>
                      </a:endParaRPr>
                    </a:p>
                  </a:txBody>
                  <a:tcPr/>
                </a:tc>
                <a:extLst>
                  <a:ext uri="{0D108BD9-81ED-4DB2-BD59-A6C34878D82A}">
                    <a16:rowId xmlns:a16="http://schemas.microsoft.com/office/drawing/2014/main" val="1781277054"/>
                  </a:ext>
                </a:extLst>
              </a:tr>
            </a:tbl>
          </a:graphicData>
        </a:graphic>
      </p:graphicFrame>
      <p:sp>
        <p:nvSpPr>
          <p:cNvPr id="4" name="Date Placeholder 3">
            <a:extLst>
              <a:ext uri="{FF2B5EF4-FFF2-40B4-BE49-F238E27FC236}">
                <a16:creationId xmlns:a16="http://schemas.microsoft.com/office/drawing/2014/main" id="{67C66953-1859-ED57-D9FB-F991F0E542E6}"/>
              </a:ext>
            </a:extLst>
          </p:cNvPr>
          <p:cNvSpPr>
            <a:spLocks noGrp="1"/>
          </p:cNvSpPr>
          <p:nvPr>
            <p:ph type="dt" sz="half" idx="10"/>
          </p:nvPr>
        </p:nvSpPr>
        <p:spPr/>
        <p:txBody>
          <a:bodyPr/>
          <a:lstStyle/>
          <a:p>
            <a:r>
              <a:rPr lang="en-US"/>
              <a:t>16/03/2023</a:t>
            </a:r>
            <a:endParaRPr lang="en-GB" dirty="0"/>
          </a:p>
        </p:txBody>
      </p:sp>
      <p:sp>
        <p:nvSpPr>
          <p:cNvPr id="5" name="Footer Placeholder 4">
            <a:extLst>
              <a:ext uri="{FF2B5EF4-FFF2-40B4-BE49-F238E27FC236}">
                <a16:creationId xmlns:a16="http://schemas.microsoft.com/office/drawing/2014/main" id="{90F4B760-D79F-E87B-8B9D-24DA355211B8}"/>
              </a:ext>
            </a:extLst>
          </p:cNvPr>
          <p:cNvSpPr>
            <a:spLocks noGrp="1"/>
          </p:cNvSpPr>
          <p:nvPr>
            <p:ph type="ftr" sz="quarter" idx="11"/>
          </p:nvPr>
        </p:nvSpPr>
        <p:spPr/>
        <p:txBody>
          <a:bodyPr/>
          <a:lstStyle/>
          <a:p>
            <a:r>
              <a:rPr lang="en-GB"/>
              <a:t>CybPhys Project Meeting</a:t>
            </a:r>
            <a:endParaRPr lang="en-GB" dirty="0"/>
          </a:p>
        </p:txBody>
      </p:sp>
      <p:sp>
        <p:nvSpPr>
          <p:cNvPr id="6" name="Slide Number Placeholder 5">
            <a:extLst>
              <a:ext uri="{FF2B5EF4-FFF2-40B4-BE49-F238E27FC236}">
                <a16:creationId xmlns:a16="http://schemas.microsoft.com/office/drawing/2014/main" id="{0EAC7B7B-8D40-B69E-B0AC-B5A9B3BF285C}"/>
              </a:ext>
            </a:extLst>
          </p:cNvPr>
          <p:cNvSpPr>
            <a:spLocks noGrp="1"/>
          </p:cNvSpPr>
          <p:nvPr>
            <p:ph type="sldNum" sz="quarter" idx="12"/>
          </p:nvPr>
        </p:nvSpPr>
        <p:spPr/>
        <p:txBody>
          <a:bodyPr/>
          <a:lstStyle/>
          <a:p>
            <a:fld id="{C8416249-F1FA-1D46-A6DF-BA181D34A3A5}" type="slidenum">
              <a:rPr lang="en-US" smtClean="0"/>
              <a:pPr/>
              <a:t>29</a:t>
            </a:fld>
            <a:endParaRPr lang="en-US"/>
          </a:p>
        </p:txBody>
      </p:sp>
    </p:spTree>
    <p:extLst>
      <p:ext uri="{BB962C8B-B14F-4D97-AF65-F5344CB8AC3E}">
        <p14:creationId xmlns:p14="http://schemas.microsoft.com/office/powerpoint/2010/main" val="356761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90F5157-87A7-450C-B64E-2D013B0409AE}"/>
              </a:ext>
            </a:extLst>
          </p:cNvPr>
          <p:cNvSpPr>
            <a:spLocks noGrp="1"/>
          </p:cNvSpPr>
          <p:nvPr>
            <p:ph type="title"/>
          </p:nvPr>
        </p:nvSpPr>
        <p:spPr/>
        <p:txBody>
          <a:bodyPr/>
          <a:lstStyle/>
          <a:p>
            <a:r>
              <a:rPr lang="en-US" altLang="en-US" dirty="0"/>
              <a:t>Introduction</a:t>
            </a:r>
            <a:endParaRPr lang="en-GB" dirty="0"/>
          </a:p>
        </p:txBody>
      </p:sp>
      <p:sp>
        <p:nvSpPr>
          <p:cNvPr id="10" name="Content Placeholder 9">
            <a:extLst>
              <a:ext uri="{FF2B5EF4-FFF2-40B4-BE49-F238E27FC236}">
                <a16:creationId xmlns:a16="http://schemas.microsoft.com/office/drawing/2014/main" id="{7633401E-3AA3-4208-957D-1F69F8191871}"/>
              </a:ext>
            </a:extLst>
          </p:cNvPr>
          <p:cNvSpPr>
            <a:spLocks noGrp="1"/>
          </p:cNvSpPr>
          <p:nvPr>
            <p:ph idx="1"/>
          </p:nvPr>
        </p:nvSpPr>
        <p:spPr/>
        <p:txBody>
          <a:bodyPr/>
          <a:lstStyle/>
          <a:p>
            <a:r>
              <a:rPr lang="en-GB" altLang="en-US" dirty="0">
                <a:solidFill>
                  <a:schemeClr val="tx1"/>
                </a:solidFill>
              </a:rPr>
              <a:t>Objectives: </a:t>
            </a:r>
          </a:p>
          <a:p>
            <a:pPr lvl="1"/>
            <a:r>
              <a:rPr lang="en-GB" altLang="en-US" b="1" dirty="0">
                <a:solidFill>
                  <a:schemeClr val="tx1"/>
                </a:solidFill>
                <a:latin typeface="Calibri"/>
                <a:ea typeface="MS PGothic"/>
                <a:cs typeface="Calibri"/>
              </a:rPr>
              <a:t>To update consortium partners on the</a:t>
            </a:r>
            <a:r>
              <a:rPr lang="en-GB" altLang="en-US" b="1" dirty="0">
                <a:solidFill>
                  <a:schemeClr val="tx2">
                    <a:lumMod val="60000"/>
                    <a:lumOff val="40000"/>
                  </a:schemeClr>
                </a:solidFill>
                <a:latin typeface="Calibri"/>
                <a:ea typeface="MS PGothic"/>
                <a:cs typeface="Calibri"/>
              </a:rPr>
              <a:t> on-going </a:t>
            </a:r>
            <a:r>
              <a:rPr lang="en-GB" altLang="en-US" b="1" dirty="0">
                <a:solidFill>
                  <a:schemeClr val="tx1"/>
                </a:solidFill>
                <a:latin typeface="Calibri"/>
                <a:ea typeface="MS PGothic"/>
                <a:cs typeface="Calibri"/>
              </a:rPr>
              <a:t>WP 5 actions and </a:t>
            </a:r>
            <a:r>
              <a:rPr lang="en-GB" altLang="en-US" b="1" dirty="0">
                <a:solidFill>
                  <a:schemeClr val="tx2">
                    <a:lumMod val="60000"/>
                    <a:lumOff val="40000"/>
                  </a:schemeClr>
                </a:solidFill>
                <a:latin typeface="Calibri"/>
                <a:ea typeface="MS PGothic"/>
                <a:cs typeface="Calibri"/>
              </a:rPr>
              <a:t>on the actions</a:t>
            </a:r>
            <a:r>
              <a:rPr lang="en-GB" altLang="en-US" b="1" dirty="0">
                <a:solidFill>
                  <a:schemeClr val="tx1"/>
                </a:solidFill>
                <a:latin typeface="Calibri"/>
                <a:ea typeface="MS PGothic"/>
                <a:cs typeface="Calibri"/>
              </a:rPr>
              <a:t> undertaken/realized so far;</a:t>
            </a:r>
          </a:p>
          <a:p>
            <a:pPr lvl="1"/>
            <a:r>
              <a:rPr lang="en-GB" altLang="en-US" b="1" dirty="0">
                <a:solidFill>
                  <a:schemeClr val="tx1"/>
                </a:solidFill>
              </a:rPr>
              <a:t>To follow-up on the QA related measures that need to be undertaken by each WP leader; </a:t>
            </a:r>
          </a:p>
          <a:p>
            <a:pPr lvl="1"/>
            <a:r>
              <a:rPr lang="en-GB" altLang="en-US" b="1" dirty="0">
                <a:solidFill>
                  <a:schemeClr val="tx1"/>
                </a:solidFill>
              </a:rPr>
              <a:t>To ensure that we adhere to all QA requirements, realize all project tasks and deliverables. </a:t>
            </a:r>
          </a:p>
          <a:p>
            <a:endParaRPr lang="en-GB" dirty="0"/>
          </a:p>
        </p:txBody>
      </p:sp>
      <p:sp>
        <p:nvSpPr>
          <p:cNvPr id="15" name="Slide Number Placeholder 14">
            <a:extLst>
              <a:ext uri="{FF2B5EF4-FFF2-40B4-BE49-F238E27FC236}">
                <a16:creationId xmlns:a16="http://schemas.microsoft.com/office/drawing/2014/main" id="{DDD487DA-CD91-4115-A8A8-5368E3F91892}"/>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7" name="Footer Placeholder 16">
            <a:extLst>
              <a:ext uri="{FF2B5EF4-FFF2-40B4-BE49-F238E27FC236}">
                <a16:creationId xmlns:a16="http://schemas.microsoft.com/office/drawing/2014/main" id="{1742AFAF-F3B5-4990-B625-D14DF8926B6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7" name="Date Placeholder 15">
            <a:extLst>
              <a:ext uri="{FF2B5EF4-FFF2-40B4-BE49-F238E27FC236}">
                <a16:creationId xmlns:a16="http://schemas.microsoft.com/office/drawing/2014/main" id="{49DE187D-717C-C840-BB05-1B9279DA7C17}"/>
              </a:ext>
            </a:extLst>
          </p:cNvPr>
          <p:cNvSpPr txBox="1">
            <a:spLocks/>
          </p:cNvSpPr>
          <p:nvPr/>
        </p:nvSpPr>
        <p:spPr>
          <a:xfrm>
            <a:off x="21996" y="6595200"/>
            <a:ext cx="2743200" cy="2628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defRPr/>
            </a:pPr>
            <a:r>
              <a:rPr lang="en-GB" dirty="0">
                <a:solidFill>
                  <a:srgbClr val="FFFFE1"/>
                </a:solidFill>
              </a:rPr>
              <a:t>19/09/2022</a:t>
            </a:r>
          </a:p>
        </p:txBody>
      </p:sp>
      <p:sp>
        <p:nvSpPr>
          <p:cNvPr id="2" name="Date Placeholder 1">
            <a:extLst>
              <a:ext uri="{FF2B5EF4-FFF2-40B4-BE49-F238E27FC236}">
                <a16:creationId xmlns:a16="http://schemas.microsoft.com/office/drawing/2014/main" id="{31DADEC3-6E79-B9B1-2E99-E4CD71CFF1C3}"/>
              </a:ext>
            </a:extLst>
          </p:cNvPr>
          <p:cNvSpPr>
            <a:spLocks noGrp="1"/>
          </p:cNvSpPr>
          <p:nvPr>
            <p:ph type="dt" sz="half" idx="10"/>
          </p:nvPr>
        </p:nvSpPr>
        <p:spPr/>
        <p:txBody>
          <a:bodyPr/>
          <a:lstStyle/>
          <a:p>
            <a:r>
              <a:rPr lang="en-US"/>
              <a:t>16/03/2023</a:t>
            </a:r>
            <a:endParaRPr lang="en-GB" dirty="0"/>
          </a:p>
        </p:txBody>
      </p:sp>
    </p:spTree>
    <p:extLst>
      <p:ext uri="{BB962C8B-B14F-4D97-AF65-F5344CB8AC3E}">
        <p14:creationId xmlns:p14="http://schemas.microsoft.com/office/powerpoint/2010/main" val="14238670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938993-7C28-4CF8-AF33-B8604338F5C4}"/>
              </a:ext>
            </a:extLst>
          </p:cNvPr>
          <p:cNvSpPr>
            <a:spLocks noGrp="1"/>
          </p:cNvSpPr>
          <p:nvPr>
            <p:ph type="title"/>
          </p:nvPr>
        </p:nvSpPr>
        <p:spPr/>
        <p:txBody>
          <a:bodyPr/>
          <a:lstStyle/>
          <a:p>
            <a:pPr algn="ctr"/>
            <a:r>
              <a:rPr lang="en-AU" altLang="ja-JP" dirty="0"/>
              <a:t>Thanks for your attention</a:t>
            </a:r>
            <a:endParaRPr lang="en-GB" dirty="0"/>
          </a:p>
        </p:txBody>
      </p:sp>
      <p:sp>
        <p:nvSpPr>
          <p:cNvPr id="6" name="Text Placeholder 5">
            <a:extLst>
              <a:ext uri="{FF2B5EF4-FFF2-40B4-BE49-F238E27FC236}">
                <a16:creationId xmlns:a16="http://schemas.microsoft.com/office/drawing/2014/main" id="{E46A9067-881F-4482-B570-E25A76F34E80}"/>
              </a:ext>
            </a:extLst>
          </p:cNvPr>
          <p:cNvSpPr>
            <a:spLocks noGrp="1"/>
          </p:cNvSpPr>
          <p:nvPr>
            <p:ph type="body" idx="1"/>
          </p:nvPr>
        </p:nvSpPr>
        <p:spPr>
          <a:xfrm>
            <a:off x="1908313" y="2186014"/>
            <a:ext cx="8687082" cy="549235"/>
          </a:xfrm>
        </p:spPr>
        <p:txBody>
          <a:bodyPr>
            <a:normAutofit fontScale="85000" lnSpcReduction="20000"/>
          </a:bodyPr>
          <a:lstStyle/>
          <a:p>
            <a:pPr algn="ctr"/>
            <a:r>
              <a:rPr lang="en-US" altLang="en-US" sz="3600" dirty="0">
                <a:solidFill>
                  <a:schemeClr val="accent2">
                    <a:lumMod val="60000"/>
                    <a:lumOff val="40000"/>
                  </a:schemeClr>
                </a:solidFill>
              </a:rPr>
              <a:t>Questions &amp; Discussion</a:t>
            </a:r>
            <a:endParaRPr lang="en-GB" sz="3600" dirty="0">
              <a:solidFill>
                <a:schemeClr val="accent2">
                  <a:lumMod val="60000"/>
                  <a:lumOff val="40000"/>
                </a:schemeClr>
              </a:solidFill>
            </a:endParaRPr>
          </a:p>
        </p:txBody>
      </p:sp>
      <p:sp>
        <p:nvSpPr>
          <p:cNvPr id="17" name="Slide Number Placeholder 16">
            <a:extLst>
              <a:ext uri="{FF2B5EF4-FFF2-40B4-BE49-F238E27FC236}">
                <a16:creationId xmlns:a16="http://schemas.microsoft.com/office/drawing/2014/main" id="{D2FF493F-AC73-4252-9323-8D7595974C17}"/>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8" name="Date Placeholder 17">
            <a:extLst>
              <a:ext uri="{FF2B5EF4-FFF2-40B4-BE49-F238E27FC236}">
                <a16:creationId xmlns:a16="http://schemas.microsoft.com/office/drawing/2014/main" id="{70FB766B-3F2F-4540-89CF-F8E423876F91}"/>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9" name="Footer Placeholder 18">
            <a:extLst>
              <a:ext uri="{FF2B5EF4-FFF2-40B4-BE49-F238E27FC236}">
                <a16:creationId xmlns:a16="http://schemas.microsoft.com/office/drawing/2014/main" id="{066437AC-06F5-4AE5-8204-0C2B4B46FAF5}"/>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12238748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90F5157-87A7-450C-B64E-2D013B0409AE}"/>
              </a:ext>
            </a:extLst>
          </p:cNvPr>
          <p:cNvSpPr>
            <a:spLocks noGrp="1"/>
          </p:cNvSpPr>
          <p:nvPr>
            <p:ph type="title"/>
          </p:nvPr>
        </p:nvSpPr>
        <p:spPr/>
        <p:txBody>
          <a:bodyPr/>
          <a:lstStyle/>
          <a:p>
            <a:r>
              <a:rPr lang="en-US" altLang="en-US" dirty="0"/>
              <a:t>Introduction</a:t>
            </a:r>
            <a:endParaRPr lang="en-GB" dirty="0"/>
          </a:p>
        </p:txBody>
      </p:sp>
      <p:sp>
        <p:nvSpPr>
          <p:cNvPr id="10" name="Content Placeholder 9">
            <a:extLst>
              <a:ext uri="{FF2B5EF4-FFF2-40B4-BE49-F238E27FC236}">
                <a16:creationId xmlns:a16="http://schemas.microsoft.com/office/drawing/2014/main" id="{7633401E-3AA3-4208-957D-1F69F8191871}"/>
              </a:ext>
            </a:extLst>
          </p:cNvPr>
          <p:cNvSpPr>
            <a:spLocks noGrp="1"/>
          </p:cNvSpPr>
          <p:nvPr>
            <p:ph idx="1"/>
          </p:nvPr>
        </p:nvSpPr>
        <p:spPr/>
        <p:txBody>
          <a:bodyPr>
            <a:normAutofit fontScale="92500" lnSpcReduction="20000"/>
          </a:bodyPr>
          <a:lstStyle/>
          <a:p>
            <a:r>
              <a:rPr lang="en-GB" altLang="en-US" dirty="0">
                <a:solidFill>
                  <a:schemeClr val="tx1"/>
                </a:solidFill>
              </a:rPr>
              <a:t>WP5 runs from </a:t>
            </a:r>
            <a:r>
              <a:rPr lang="en-GB" altLang="en-US" dirty="0">
                <a:solidFill>
                  <a:schemeClr val="tx2">
                    <a:lumMod val="60000"/>
                    <a:lumOff val="40000"/>
                  </a:schemeClr>
                </a:solidFill>
              </a:rPr>
              <a:t>M1-M36 (M42) – end of the project after the extended period</a:t>
            </a:r>
            <a:r>
              <a:rPr lang="en-GB" altLang="en-US" dirty="0">
                <a:solidFill>
                  <a:schemeClr val="tx1"/>
                </a:solidFill>
              </a:rPr>
              <a:t>) </a:t>
            </a:r>
          </a:p>
          <a:p>
            <a:r>
              <a:rPr lang="en-GB" altLang="en-US" dirty="0">
                <a:solidFill>
                  <a:schemeClr val="tx1"/>
                </a:solidFill>
              </a:rPr>
              <a:t>Quality Assurance </a:t>
            </a:r>
          </a:p>
          <a:p>
            <a:pPr lvl="1"/>
            <a:r>
              <a:rPr lang="en-GB" altLang="en-US" b="1" dirty="0">
                <a:solidFill>
                  <a:schemeClr val="tx1"/>
                </a:solidFill>
              </a:rPr>
              <a:t>This QAP plan was updated several times</a:t>
            </a:r>
          </a:p>
          <a:p>
            <a:pPr lvl="2"/>
            <a:r>
              <a:rPr lang="en-GB" altLang="en-US" b="1" dirty="0">
                <a:solidFill>
                  <a:schemeClr val="tx1"/>
                </a:solidFill>
              </a:rPr>
              <a:t>after the Belarussian partners could no longer participate in the project</a:t>
            </a:r>
            <a:r>
              <a:rPr lang="en-GB" altLang="en-US" b="1" dirty="0">
                <a:solidFill>
                  <a:schemeClr val="tx2">
                    <a:lumMod val="60000"/>
                    <a:lumOff val="40000"/>
                  </a:schemeClr>
                </a:solidFill>
                <a:highlight>
                  <a:srgbClr val="FFFF00"/>
                </a:highlight>
              </a:rPr>
              <a:t> and redistribution of tasks &amp; re-evaluation of possible project results was needed; (Nov 2021)</a:t>
            </a:r>
          </a:p>
          <a:p>
            <a:pPr lvl="2"/>
            <a:r>
              <a:rPr lang="en-US" altLang="en-US" b="1" dirty="0">
                <a:solidFill>
                  <a:schemeClr val="tx2">
                    <a:lumMod val="60000"/>
                    <a:lumOff val="40000"/>
                  </a:schemeClr>
                </a:solidFill>
                <a:highlight>
                  <a:srgbClr val="FFFF00"/>
                </a:highlight>
              </a:rPr>
              <a:t>a</a:t>
            </a:r>
            <a:r>
              <a:rPr lang="en-GB" altLang="en-US" b="1" dirty="0" err="1">
                <a:solidFill>
                  <a:schemeClr val="tx2">
                    <a:lumMod val="60000"/>
                    <a:lumOff val="40000"/>
                  </a:schemeClr>
                </a:solidFill>
                <a:highlight>
                  <a:srgbClr val="FFFF00"/>
                </a:highlight>
              </a:rPr>
              <a:t>fter</a:t>
            </a:r>
            <a:r>
              <a:rPr lang="en-GB" altLang="en-US" b="1" dirty="0">
                <a:solidFill>
                  <a:schemeClr val="tx2">
                    <a:lumMod val="60000"/>
                    <a:lumOff val="40000"/>
                  </a:schemeClr>
                </a:solidFill>
                <a:highlight>
                  <a:srgbClr val="FFFF00"/>
                </a:highlight>
              </a:rPr>
              <a:t> further project implementation issues faced by the Ukrainian partners  due to the invasion of Ukraine by Russia (April 2022)</a:t>
            </a:r>
          </a:p>
          <a:p>
            <a:pPr lvl="3"/>
            <a:r>
              <a:rPr lang="en-GB" altLang="en-US" b="1" dirty="0">
                <a:solidFill>
                  <a:schemeClr val="tx2">
                    <a:lumMod val="60000"/>
                    <a:lumOff val="40000"/>
                  </a:schemeClr>
                </a:solidFill>
                <a:highlight>
                  <a:srgbClr val="FFFF00"/>
                </a:highlight>
              </a:rPr>
              <a:t>difficulty of hosting meetings and lectures, demolish of labs, accreditation delays, surveys collection, etc.</a:t>
            </a:r>
          </a:p>
          <a:p>
            <a:pPr lvl="2"/>
            <a:r>
              <a:rPr lang="en-US" altLang="en-US" b="1" dirty="0">
                <a:solidFill>
                  <a:schemeClr val="tx2">
                    <a:lumMod val="60000"/>
                    <a:lumOff val="40000"/>
                  </a:schemeClr>
                </a:solidFill>
                <a:highlight>
                  <a:srgbClr val="FFFF00"/>
                </a:highlight>
              </a:rPr>
              <a:t>after</a:t>
            </a:r>
            <a:r>
              <a:rPr lang="en-GB" altLang="en-US" b="1" dirty="0">
                <a:solidFill>
                  <a:schemeClr val="tx2">
                    <a:lumMod val="60000"/>
                    <a:lumOff val="40000"/>
                  </a:schemeClr>
                </a:solidFill>
                <a:highlight>
                  <a:srgbClr val="FFFF00"/>
                </a:highlight>
              </a:rPr>
              <a:t> the meeting with the external evaluator (March 2023)</a:t>
            </a:r>
          </a:p>
          <a:p>
            <a:pPr lvl="1"/>
            <a:r>
              <a:rPr lang="en-GB" altLang="en-US" b="1" dirty="0">
                <a:solidFill>
                  <a:schemeClr val="tx1"/>
                </a:solidFill>
              </a:rPr>
              <a:t>A report on the follow-up and monitoring assessment of QA measures expected by the end of the project (T5.4 &amp;T5.5)</a:t>
            </a:r>
          </a:p>
        </p:txBody>
      </p:sp>
      <p:sp>
        <p:nvSpPr>
          <p:cNvPr id="15" name="Slide Number Placeholder 14">
            <a:extLst>
              <a:ext uri="{FF2B5EF4-FFF2-40B4-BE49-F238E27FC236}">
                <a16:creationId xmlns:a16="http://schemas.microsoft.com/office/drawing/2014/main" id="{DDD487DA-CD91-4115-A8A8-5368E3F91892}"/>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6" name="Date Placeholder 15">
            <a:extLst>
              <a:ext uri="{FF2B5EF4-FFF2-40B4-BE49-F238E27FC236}">
                <a16:creationId xmlns:a16="http://schemas.microsoft.com/office/drawing/2014/main" id="{D1130C51-7A6D-4530-8CCF-7A38D1991C9C}"/>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7" name="Footer Placeholder 16">
            <a:extLst>
              <a:ext uri="{FF2B5EF4-FFF2-40B4-BE49-F238E27FC236}">
                <a16:creationId xmlns:a16="http://schemas.microsoft.com/office/drawing/2014/main" id="{1742AFAF-F3B5-4990-B625-D14DF8926B6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21214981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44661-1134-4E04-9904-680B5A44D816}"/>
              </a:ext>
            </a:extLst>
          </p:cNvPr>
          <p:cNvSpPr>
            <a:spLocks noGrp="1"/>
          </p:cNvSpPr>
          <p:nvPr>
            <p:ph type="title"/>
          </p:nvPr>
        </p:nvSpPr>
        <p:spPr>
          <a:xfrm>
            <a:off x="631651" y="34584"/>
            <a:ext cx="9779000" cy="774700"/>
          </a:xfrm>
        </p:spPr>
        <p:txBody>
          <a:bodyPr/>
          <a:lstStyle/>
          <a:p>
            <a:r>
              <a:rPr lang="en-US" altLang="en-US" dirty="0"/>
              <a:t>WP5 Tasks</a:t>
            </a:r>
            <a:endParaRPr lang="en-GB" dirty="0"/>
          </a:p>
        </p:txBody>
      </p:sp>
      <p:sp>
        <p:nvSpPr>
          <p:cNvPr id="6" name="Content Placeholder 5">
            <a:extLst>
              <a:ext uri="{FF2B5EF4-FFF2-40B4-BE49-F238E27FC236}">
                <a16:creationId xmlns:a16="http://schemas.microsoft.com/office/drawing/2014/main" id="{B1E56C39-CE47-4016-825C-154049AEA4EE}"/>
              </a:ext>
            </a:extLst>
          </p:cNvPr>
          <p:cNvSpPr>
            <a:spLocks noGrp="1"/>
          </p:cNvSpPr>
          <p:nvPr>
            <p:ph idx="1"/>
          </p:nvPr>
        </p:nvSpPr>
        <p:spPr>
          <a:xfrm>
            <a:off x="814917" y="801991"/>
            <a:ext cx="10767483" cy="5917354"/>
          </a:xfrm>
        </p:spPr>
        <p:txBody>
          <a:bodyPr>
            <a:normAutofit fontScale="62500" lnSpcReduction="20000"/>
          </a:bodyPr>
          <a:lstStyle/>
          <a:p>
            <a:pPr marL="0" indent="0">
              <a:buNone/>
            </a:pPr>
            <a:r>
              <a:rPr lang="en-GB" altLang="en-US" dirty="0">
                <a:solidFill>
                  <a:schemeClr val="tx1"/>
                </a:solidFill>
              </a:rPr>
              <a:t>WP5 runs from </a:t>
            </a:r>
            <a:r>
              <a:rPr lang="en-GB" altLang="en-US" dirty="0">
                <a:solidFill>
                  <a:schemeClr val="tx2">
                    <a:lumMod val="60000"/>
                    <a:lumOff val="40000"/>
                  </a:schemeClr>
                </a:solidFill>
              </a:rPr>
              <a:t>M1-M36 (M42) – end of the project after the extended period</a:t>
            </a:r>
            <a:r>
              <a:rPr lang="en-GB" altLang="en-US" dirty="0">
                <a:solidFill>
                  <a:schemeClr val="tx1"/>
                </a:solidFill>
              </a:rPr>
              <a:t>) </a:t>
            </a:r>
          </a:p>
          <a:p>
            <a:pPr marL="0" indent="0">
              <a:buNone/>
            </a:pPr>
            <a:r>
              <a:rPr lang="en-GB" altLang="en-US" dirty="0">
                <a:solidFill>
                  <a:schemeClr val="tx1"/>
                </a:solidFill>
              </a:rPr>
              <a:t>Task 5.1	Completion of the QAP with milestones </a:t>
            </a:r>
          </a:p>
          <a:p>
            <a:pPr lvl="1"/>
            <a:r>
              <a:rPr lang="en-GB" altLang="en-US" b="1" dirty="0">
                <a:solidFill>
                  <a:schemeClr val="tx1"/>
                </a:solidFill>
                <a:latin typeface="Calibri"/>
                <a:ea typeface="MS PGothic"/>
                <a:cs typeface="Calibri"/>
              </a:rPr>
              <a:t>This QAP was updated several times (3 main versions)</a:t>
            </a:r>
            <a:endParaRPr lang="en-GB" altLang="en-US" b="1" dirty="0">
              <a:solidFill>
                <a:schemeClr val="tx1"/>
              </a:solidFill>
            </a:endParaRPr>
          </a:p>
          <a:p>
            <a:pPr lvl="2"/>
            <a:r>
              <a:rPr lang="en-GB" altLang="en-US" b="1" dirty="0">
                <a:solidFill>
                  <a:schemeClr val="tx1"/>
                </a:solidFill>
                <a:latin typeface="Calibri"/>
                <a:ea typeface="MS PGothic"/>
                <a:cs typeface="Calibri"/>
              </a:rPr>
              <a:t>The initial version was delivered at the end of 2020, as planned (</a:t>
            </a:r>
            <a:r>
              <a:rPr lang="en-GB" u="sng" dirty="0">
                <a:latin typeface="Calibri"/>
                <a:ea typeface="MS PGothic"/>
                <a:cs typeface="Calibri"/>
              </a:rPr>
              <a:t>D5.2_Project </a:t>
            </a:r>
            <a:r>
              <a:rPr lang="en-GB" u="sng" dirty="0" err="1">
                <a:latin typeface="Calibri"/>
                <a:ea typeface="MS PGothic"/>
                <a:cs typeface="Calibri"/>
              </a:rPr>
              <a:t>Manual_CybPhys</a:t>
            </a:r>
            <a:r>
              <a:rPr lang="en-GB" u="sng" dirty="0">
                <a:latin typeface="Calibri"/>
                <a:ea typeface="MS PGothic"/>
                <a:cs typeface="Calibri"/>
              </a:rPr>
              <a:t> 09.10.2020(final).docx)</a:t>
            </a:r>
            <a:endParaRPr lang="en-GB" altLang="en-US" b="1" dirty="0">
              <a:solidFill>
                <a:schemeClr val="tx1"/>
              </a:solidFill>
              <a:latin typeface="Calibri"/>
              <a:ea typeface="MS PGothic"/>
              <a:cs typeface="Calibri"/>
            </a:endParaRPr>
          </a:p>
          <a:p>
            <a:pPr lvl="2">
              <a:lnSpc>
                <a:spcPct val="113999"/>
              </a:lnSpc>
            </a:pPr>
            <a:r>
              <a:rPr lang="en-GB" altLang="en-US" b="1" dirty="0">
                <a:solidFill>
                  <a:schemeClr val="tx1"/>
                </a:solidFill>
                <a:latin typeface="Calibri"/>
                <a:ea typeface="MS PGothic"/>
                <a:cs typeface="Calibri"/>
              </a:rPr>
              <a:t>after the Belarussian partners could no longer participate in the project</a:t>
            </a:r>
            <a:r>
              <a:rPr lang="en-GB" altLang="en-US" b="1" dirty="0">
                <a:solidFill>
                  <a:schemeClr val="tx2">
                    <a:lumMod val="60000"/>
                    <a:lumOff val="40000"/>
                  </a:schemeClr>
                </a:solidFill>
                <a:latin typeface="Calibri"/>
                <a:ea typeface="MS PGothic"/>
                <a:cs typeface="Calibri"/>
              </a:rPr>
              <a:t> and redistribution of tasks &amp; re-evaluation of possible project results was needed; (Nov 2021) (</a:t>
            </a:r>
            <a:r>
              <a:rPr lang="en-GB" dirty="0">
                <a:latin typeface="Calibri"/>
                <a:ea typeface="MS PGothic"/>
                <a:cs typeface="Calibri"/>
              </a:rPr>
              <a:t>5_D5.1_CybPhys_QAP_V1.6_draft_12.11.2021.docx)</a:t>
            </a:r>
            <a:endParaRPr lang="en-GB" dirty="0">
              <a:solidFill>
                <a:schemeClr val="tx2">
                  <a:lumMod val="60000"/>
                  <a:lumOff val="40000"/>
                </a:schemeClr>
              </a:solidFill>
              <a:latin typeface="Calibri"/>
              <a:ea typeface="MS PGothic"/>
              <a:cs typeface="Calibri"/>
            </a:endParaRPr>
          </a:p>
          <a:p>
            <a:pPr lvl="2"/>
            <a:r>
              <a:rPr lang="en-US" altLang="en-US" b="1" dirty="0">
                <a:solidFill>
                  <a:schemeClr val="tx2">
                    <a:lumMod val="60000"/>
                    <a:lumOff val="40000"/>
                  </a:schemeClr>
                </a:solidFill>
                <a:latin typeface="Calibri"/>
                <a:ea typeface="MS PGothic"/>
                <a:cs typeface="Calibri"/>
              </a:rPr>
              <a:t>a</a:t>
            </a:r>
            <a:r>
              <a:rPr lang="en-GB" altLang="en-US" b="1" dirty="0" err="1">
                <a:solidFill>
                  <a:schemeClr val="tx2">
                    <a:lumMod val="60000"/>
                    <a:lumOff val="40000"/>
                  </a:schemeClr>
                </a:solidFill>
                <a:latin typeface="Calibri"/>
                <a:ea typeface="MS PGothic"/>
                <a:cs typeface="Calibri"/>
              </a:rPr>
              <a:t>fter</a:t>
            </a:r>
            <a:r>
              <a:rPr lang="en-GB" altLang="en-US" b="1" dirty="0">
                <a:solidFill>
                  <a:schemeClr val="tx2">
                    <a:lumMod val="60000"/>
                    <a:lumOff val="40000"/>
                  </a:schemeClr>
                </a:solidFill>
                <a:latin typeface="Calibri"/>
                <a:ea typeface="MS PGothic"/>
                <a:cs typeface="Calibri"/>
              </a:rPr>
              <a:t> further project implementation issues faced by the Ukrainian partners  due to the invasion of Ukraine by Russia (April 2022) (</a:t>
            </a:r>
            <a:r>
              <a:rPr lang="en-GB" u="sng" dirty="0">
                <a:latin typeface="Calibri"/>
                <a:ea typeface="MS PGothic"/>
                <a:cs typeface="Calibri"/>
              </a:rPr>
              <a:t>5_D5.1_CybPhys_QAP_V2.0_(AZ-</a:t>
            </a:r>
            <a:r>
              <a:rPr lang="en-GB" u="sng" dirty="0" err="1">
                <a:latin typeface="Calibri"/>
                <a:ea typeface="MS PGothic"/>
                <a:cs typeface="Calibri"/>
              </a:rPr>
              <a:t>FinalFinal</a:t>
            </a:r>
            <a:r>
              <a:rPr lang="en-GB" u="sng" dirty="0">
                <a:latin typeface="Calibri"/>
                <a:ea typeface="MS PGothic"/>
                <a:cs typeface="Calibri"/>
              </a:rPr>
              <a:t>).docx)</a:t>
            </a:r>
          </a:p>
          <a:p>
            <a:pPr lvl="3"/>
            <a:r>
              <a:rPr lang="en-GB" altLang="en-US" b="1" dirty="0">
                <a:solidFill>
                  <a:schemeClr val="tx2">
                    <a:lumMod val="60000"/>
                    <a:lumOff val="40000"/>
                  </a:schemeClr>
                </a:solidFill>
                <a:latin typeface="Calibri"/>
                <a:ea typeface="MS PGothic"/>
                <a:cs typeface="Calibri"/>
              </a:rPr>
              <a:t>difficulty of hosting meetings and lectures, demolish of labs, accreditation delays, surveys collection, etc.</a:t>
            </a:r>
          </a:p>
          <a:p>
            <a:pPr lvl="3">
              <a:lnSpc>
                <a:spcPct val="113999"/>
              </a:lnSpc>
            </a:pPr>
            <a:r>
              <a:rPr lang="en-GB" altLang="en-US" sz="1600" b="1" dirty="0">
                <a:solidFill>
                  <a:schemeClr val="tx2">
                    <a:lumMod val="60000"/>
                    <a:lumOff val="40000"/>
                  </a:schemeClr>
                </a:solidFill>
                <a:latin typeface="Calibri"/>
                <a:ea typeface="MS PGothic"/>
                <a:cs typeface="Calibri"/>
              </a:rPr>
              <a:t>Where we also provided the templates for tasks and deliverables as an example of the </a:t>
            </a:r>
            <a:r>
              <a:rPr lang="en-GB" altLang="en-US" sz="1600" b="1" dirty="0">
                <a:solidFill>
                  <a:srgbClr val="FF0000"/>
                </a:solidFill>
                <a:latin typeface="Calibri"/>
                <a:ea typeface="MS PGothic"/>
                <a:cs typeface="Calibri"/>
              </a:rPr>
              <a:t>monitoring as a mechanism</a:t>
            </a:r>
            <a:r>
              <a:rPr lang="en-GB" altLang="en-US" sz="1600" b="1" dirty="0">
                <a:solidFill>
                  <a:schemeClr val="tx2">
                    <a:lumMod val="60000"/>
                    <a:lumOff val="40000"/>
                  </a:schemeClr>
                </a:solidFill>
                <a:latin typeface="Calibri"/>
                <a:ea typeface="MS PGothic"/>
                <a:cs typeface="Calibri"/>
              </a:rPr>
              <a:t> for following-up on project progress (T5.4 and T5.5)</a:t>
            </a:r>
            <a:endParaRPr lang="en-GB" altLang="en-US" sz="1600" b="1" dirty="0">
              <a:solidFill>
                <a:schemeClr val="tx2">
                  <a:lumMod val="60000"/>
                  <a:lumOff val="40000"/>
                </a:schemeClr>
              </a:solidFill>
            </a:endParaRPr>
          </a:p>
          <a:p>
            <a:pPr lvl="2"/>
            <a:endParaRPr lang="en-GB" altLang="en-US" b="1" dirty="0">
              <a:solidFill>
                <a:srgbClr val="0A0AFF"/>
              </a:solidFill>
              <a:highlight>
                <a:srgbClr val="FFFF00"/>
              </a:highlight>
            </a:endParaRPr>
          </a:p>
          <a:p>
            <a:pPr lvl="1"/>
            <a:r>
              <a:rPr lang="en-US" altLang="en-US" sz="2400" b="1" dirty="0">
                <a:solidFill>
                  <a:schemeClr val="tx1"/>
                </a:solidFill>
                <a:latin typeface="Calibri"/>
                <a:ea typeface="MS PGothic"/>
                <a:cs typeface="Calibri"/>
              </a:rPr>
              <a:t>UCY vision: t</a:t>
            </a:r>
            <a:r>
              <a:rPr lang="en-GB" altLang="en-US" sz="2400" b="1" dirty="0">
                <a:solidFill>
                  <a:schemeClr val="tx1"/>
                </a:solidFill>
                <a:latin typeface="Calibri"/>
                <a:ea typeface="MS PGothic"/>
                <a:cs typeface="Calibri"/>
              </a:rPr>
              <a:t>he QAP should not be further updated, but rather should be used as a guideline to develop the report for </a:t>
            </a:r>
            <a:r>
              <a:rPr lang="en-GB" sz="2400" b="1" dirty="0">
                <a:solidFill>
                  <a:schemeClr val="tx1"/>
                </a:solidFill>
                <a:latin typeface="Calibri"/>
                <a:ea typeface="MS PGothic"/>
                <a:cs typeface="Calibri"/>
              </a:rPr>
              <a:t>follow-up and monitoring assessment of QA </a:t>
            </a:r>
          </a:p>
          <a:p>
            <a:pPr marL="457200" lvl="1" indent="0">
              <a:lnSpc>
                <a:spcPct val="113999"/>
              </a:lnSpc>
              <a:buNone/>
            </a:pPr>
            <a:endParaRPr lang="en-GB" altLang="en-US" sz="1800" dirty="0">
              <a:solidFill>
                <a:schemeClr val="tx1"/>
              </a:solidFill>
              <a:latin typeface="Calibri"/>
              <a:ea typeface="MS PGothic"/>
              <a:cs typeface="Calibri"/>
            </a:endParaRPr>
          </a:p>
          <a:p>
            <a:pPr marL="0" indent="0">
              <a:lnSpc>
                <a:spcPct val="113999"/>
              </a:lnSpc>
              <a:buNone/>
            </a:pPr>
            <a:r>
              <a:rPr lang="en-GB" altLang="en-US" dirty="0">
                <a:solidFill>
                  <a:schemeClr val="tx1"/>
                </a:solidFill>
              </a:rPr>
              <a:t>Task 5.2	Completion of Project Manual </a:t>
            </a:r>
            <a:endParaRPr lang="en-US"/>
          </a:p>
          <a:p>
            <a:pPr marL="0" indent="0">
              <a:lnSpc>
                <a:spcPct val="113999"/>
              </a:lnSpc>
              <a:buNone/>
            </a:pPr>
            <a:r>
              <a:rPr lang="en-GB" altLang="en-US" dirty="0">
                <a:solidFill>
                  <a:schemeClr val="tx1"/>
                </a:solidFill>
              </a:rPr>
              <a:t>Task 5.3	Updated QAMT</a:t>
            </a:r>
            <a:endParaRPr lang="en-US"/>
          </a:p>
          <a:p>
            <a:pPr marL="0" indent="0">
              <a:lnSpc>
                <a:spcPct val="113999"/>
              </a:lnSpc>
              <a:buNone/>
            </a:pPr>
            <a:r>
              <a:rPr lang="en-GB" altLang="en-US" dirty="0">
                <a:solidFill>
                  <a:schemeClr val="tx2">
                    <a:lumMod val="60000"/>
                    <a:lumOff val="40000"/>
                  </a:schemeClr>
                </a:solidFill>
              </a:rPr>
              <a:t>Task 5.4	Follow-up the project progress, take corrective actions</a:t>
            </a:r>
            <a:endParaRPr lang="en-US"/>
          </a:p>
          <a:p>
            <a:pPr marL="0" indent="0">
              <a:lnSpc>
                <a:spcPct val="113999"/>
              </a:lnSpc>
              <a:buNone/>
            </a:pPr>
            <a:r>
              <a:rPr lang="en-US" altLang="en-US" dirty="0">
                <a:solidFill>
                  <a:schemeClr val="tx2">
                    <a:lumMod val="60000"/>
                    <a:lumOff val="40000"/>
                  </a:schemeClr>
                </a:solidFill>
              </a:rPr>
              <a:t>Task 5.5	QA updating, assessment and monitoring </a:t>
            </a:r>
            <a:endParaRPr lang="en-US"/>
          </a:p>
          <a:p>
            <a:pPr marL="0" indent="0">
              <a:lnSpc>
                <a:spcPct val="113999"/>
              </a:lnSpc>
              <a:buNone/>
            </a:pPr>
            <a:r>
              <a:rPr lang="en-GB" altLang="en-US" dirty="0">
                <a:solidFill>
                  <a:schemeClr val="tx1"/>
                </a:solidFill>
                <a:latin typeface="Calibri"/>
                <a:ea typeface="MS PGothic"/>
                <a:cs typeface="Calibri"/>
              </a:rPr>
              <a:t>        A report on the follow-up and monitoring assessment of QA measures expected by the </a:t>
            </a:r>
            <a:br>
              <a:rPr lang="en-GB" altLang="en-US" dirty="0">
                <a:solidFill>
                  <a:schemeClr val="tx1"/>
                </a:solidFill>
                <a:latin typeface="Calibri"/>
                <a:ea typeface="MS PGothic"/>
                <a:cs typeface="Calibri"/>
              </a:rPr>
            </a:br>
            <a:r>
              <a:rPr lang="en-GB" altLang="en-US" dirty="0">
                <a:solidFill>
                  <a:schemeClr val="tx1"/>
                </a:solidFill>
                <a:latin typeface="Calibri"/>
                <a:ea typeface="MS PGothic"/>
                <a:cs typeface="Calibri"/>
              </a:rPr>
              <a:t>        end of the project (T5.4 &amp;T5.5)</a:t>
            </a:r>
            <a:endParaRPr lang="en-US" dirty="0">
              <a:solidFill>
                <a:schemeClr val="tx1"/>
              </a:solidFill>
              <a:latin typeface="Calibri"/>
              <a:ea typeface="MS PGothic"/>
              <a:cs typeface="Calibri"/>
            </a:endParaRPr>
          </a:p>
          <a:p>
            <a:pPr marL="0" indent="0">
              <a:buNone/>
            </a:pPr>
            <a:endParaRPr lang="en-US" altLang="en-US" dirty="0">
              <a:solidFill>
                <a:schemeClr val="tx2">
                  <a:lumMod val="60000"/>
                  <a:lumOff val="40000"/>
                </a:schemeClr>
              </a:solidFill>
            </a:endParaRPr>
          </a:p>
          <a:p>
            <a:endParaRPr lang="en-GB" dirty="0"/>
          </a:p>
        </p:txBody>
      </p:sp>
      <p:sp>
        <p:nvSpPr>
          <p:cNvPr id="11" name="Slide Number Placeholder 10">
            <a:extLst>
              <a:ext uri="{FF2B5EF4-FFF2-40B4-BE49-F238E27FC236}">
                <a16:creationId xmlns:a16="http://schemas.microsoft.com/office/drawing/2014/main" id="{2CFAAA85-FFB3-48FE-9D57-F7ACE1789DC1}"/>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2" name="Date Placeholder 11">
            <a:extLst>
              <a:ext uri="{FF2B5EF4-FFF2-40B4-BE49-F238E27FC236}">
                <a16:creationId xmlns:a16="http://schemas.microsoft.com/office/drawing/2014/main" id="{1CEF6BAA-93A2-4210-9963-F2B96F4CC59E}"/>
              </a:ext>
            </a:extLst>
          </p:cNvPr>
          <p:cNvSpPr>
            <a:spLocks noGrp="1"/>
          </p:cNvSpPr>
          <p:nvPr>
            <p:ph type="dt" sz="half" idx="10"/>
          </p:nvPr>
        </p:nvSpPr>
        <p:spPr>
          <a:xfrm>
            <a:off x="0" y="6595200"/>
            <a:ext cx="2743200" cy="262800"/>
          </a:xfrm>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3" name="Footer Placeholder 12">
            <a:extLst>
              <a:ext uri="{FF2B5EF4-FFF2-40B4-BE49-F238E27FC236}">
                <a16:creationId xmlns:a16="http://schemas.microsoft.com/office/drawing/2014/main" id="{42A570AE-E4F2-4C5D-BCF3-EFDBE677515C}"/>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2931593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83A1F-EB6F-4426-868A-D315DD6261C3}"/>
              </a:ext>
            </a:extLst>
          </p:cNvPr>
          <p:cNvSpPr>
            <a:spLocks noGrp="1"/>
          </p:cNvSpPr>
          <p:nvPr>
            <p:ph type="title"/>
          </p:nvPr>
        </p:nvSpPr>
        <p:spPr>
          <a:xfrm>
            <a:off x="814917" y="188913"/>
            <a:ext cx="10237396" cy="774700"/>
          </a:xfrm>
        </p:spPr>
        <p:txBody>
          <a:bodyPr>
            <a:normAutofit fontScale="90000"/>
          </a:bodyPr>
          <a:lstStyle/>
          <a:p>
            <a:r>
              <a:rPr lang="en-US" sz="3200" dirty="0"/>
              <a:t>Task 5.1: Quality Assurance Plan (QAP) with milestones </a:t>
            </a:r>
            <a:endParaRPr lang="en-GB" sz="3200"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a:xfrm>
            <a:off x="814917" y="1095269"/>
            <a:ext cx="10767483" cy="5222874"/>
          </a:xfrm>
        </p:spPr>
        <p:txBody>
          <a:bodyPr>
            <a:normAutofit/>
          </a:bodyPr>
          <a:lstStyle/>
          <a:p>
            <a:pPr marL="0" indent="0">
              <a:buNone/>
            </a:pPr>
            <a:endParaRPr lang="en-GB" b="1" dirty="0">
              <a:solidFill>
                <a:schemeClr val="tx1"/>
              </a:solidFill>
            </a:endParaRPr>
          </a:p>
          <a:p>
            <a:r>
              <a:rPr lang="en-US" dirty="0">
                <a:solidFill>
                  <a:schemeClr val="tx1"/>
                </a:solidFill>
                <a:latin typeface="Calibri"/>
                <a:ea typeface="MS PGothic"/>
                <a:cs typeface="Calibri"/>
              </a:rPr>
              <a:t>The templates developed part of the QAP are to be used</a:t>
            </a:r>
            <a:r>
              <a:rPr lang="en-US" dirty="0">
                <a:solidFill>
                  <a:srgbClr val="FF0000"/>
                </a:solidFill>
                <a:latin typeface="Calibri"/>
                <a:ea typeface="MS PGothic"/>
                <a:cs typeface="Calibri"/>
              </a:rPr>
              <a:t> as a mechanism</a:t>
            </a:r>
            <a:r>
              <a:rPr lang="en-US" dirty="0">
                <a:solidFill>
                  <a:schemeClr val="tx1"/>
                </a:solidFill>
                <a:latin typeface="Calibri"/>
                <a:ea typeface="MS PGothic"/>
                <a:cs typeface="Calibri"/>
              </a:rPr>
              <a:t> to monitor, assess and report the progress of the project</a:t>
            </a:r>
            <a:r>
              <a:rPr lang="en-US" b="1" dirty="0">
                <a:solidFill>
                  <a:schemeClr val="tx1"/>
                </a:solidFill>
                <a:latin typeface="Calibri"/>
                <a:ea typeface="MS PGothic"/>
                <a:cs typeface="Calibri"/>
              </a:rPr>
              <a:t>	</a:t>
            </a:r>
          </a:p>
          <a:p>
            <a:pPr lvl="2"/>
            <a:r>
              <a:rPr lang="en-US" b="1" dirty="0">
                <a:solidFill>
                  <a:schemeClr val="tx1"/>
                </a:solidFill>
              </a:rPr>
              <a:t>D5.4 Template for Deliverable scheduling and Progress reporting for QAMT</a:t>
            </a:r>
          </a:p>
          <a:p>
            <a:pPr marL="914400" lvl="2" indent="0">
              <a:buNone/>
            </a:pPr>
            <a:r>
              <a:rPr lang="en-US" b="1" dirty="0">
                <a:solidFill>
                  <a:schemeClr val="tx1"/>
                </a:solidFill>
                <a:latin typeface="Calibri"/>
                <a:ea typeface="MS PGothic"/>
                <a:cs typeface="Calibri"/>
              </a:rPr>
              <a:t>(updated:</a:t>
            </a:r>
            <a:r>
              <a:rPr lang="en-US" b="1" dirty="0">
                <a:solidFill>
                  <a:schemeClr val="tx1"/>
                </a:solidFill>
                <a:latin typeface="Calibri"/>
                <a:ea typeface="Calibri"/>
                <a:cs typeface="Calibri"/>
              </a:rPr>
              <a:t>D5.4_Template for Deliverables Scheduling and Progress reporting for QAMT_March2023.xlsx)</a:t>
            </a:r>
          </a:p>
          <a:p>
            <a:pPr lvl="2"/>
            <a:r>
              <a:rPr lang="en-US" b="1" dirty="0">
                <a:solidFill>
                  <a:schemeClr val="tx1"/>
                </a:solidFill>
                <a:latin typeface="Calibri"/>
                <a:ea typeface="MS PGothic"/>
                <a:cs typeface="Calibri"/>
              </a:rPr>
              <a:t>D5.4_Template for </a:t>
            </a:r>
            <a:r>
              <a:rPr lang="en-US" b="1" dirty="0" err="1">
                <a:solidFill>
                  <a:schemeClr val="tx1"/>
                </a:solidFill>
                <a:latin typeface="Calibri"/>
                <a:ea typeface="MS PGothic"/>
                <a:cs typeface="Calibri"/>
              </a:rPr>
              <a:t>WP_Tasks</a:t>
            </a:r>
            <a:r>
              <a:rPr lang="en-US" b="1" dirty="0">
                <a:solidFill>
                  <a:schemeClr val="tx1"/>
                </a:solidFill>
                <a:latin typeface="Calibri"/>
                <a:ea typeface="MS PGothic"/>
                <a:cs typeface="Calibri"/>
              </a:rPr>
              <a:t> Progress reporting for QAMT and PC </a:t>
            </a:r>
          </a:p>
          <a:p>
            <a:pPr marL="1200150" lvl="2" indent="-285750">
              <a:lnSpc>
                <a:spcPct val="113999"/>
              </a:lnSpc>
              <a:buNone/>
            </a:pPr>
            <a:r>
              <a:rPr lang="en-US" b="1">
                <a:solidFill>
                  <a:schemeClr val="tx1"/>
                </a:solidFill>
                <a:latin typeface="Calibri"/>
                <a:ea typeface="MS PGothic"/>
                <a:cs typeface="Calibri"/>
              </a:rPr>
              <a:t>    (updated:</a:t>
            </a:r>
            <a:r>
              <a:rPr lang="en-US" b="1">
                <a:solidFill>
                  <a:schemeClr val="tx1"/>
                </a:solidFill>
                <a:latin typeface="MS PGothic"/>
                <a:ea typeface="MS PGothic"/>
                <a:cs typeface="Calibri"/>
              </a:rPr>
              <a:t> </a:t>
            </a:r>
            <a:r>
              <a:rPr lang="en-US" b="1">
                <a:solidFill>
                  <a:schemeClr val="tx1"/>
                </a:solidFill>
                <a:latin typeface="Calibri"/>
                <a:ea typeface="Calibri"/>
                <a:cs typeface="Calibri"/>
              </a:rPr>
              <a:t>D5.4_Template for </a:t>
            </a:r>
            <a:r>
              <a:rPr lang="en-US" b="1" err="1">
                <a:solidFill>
                  <a:schemeClr val="tx1"/>
                </a:solidFill>
                <a:latin typeface="Calibri"/>
                <a:ea typeface="Calibri"/>
                <a:cs typeface="Calibri"/>
              </a:rPr>
              <a:t>WP_Tasks</a:t>
            </a:r>
            <a:r>
              <a:rPr lang="en-US" b="1" dirty="0">
                <a:solidFill>
                  <a:schemeClr val="tx1"/>
                </a:solidFill>
                <a:latin typeface="Calibri"/>
                <a:ea typeface="Calibri"/>
                <a:cs typeface="Calibri"/>
              </a:rPr>
              <a:t> Progress reporting for QAMT and PC_WP5_UCY (2)March2023.xlsx)</a:t>
            </a:r>
          </a:p>
        </p:txBody>
      </p:sp>
      <p:sp>
        <p:nvSpPr>
          <p:cNvPr id="8" name="Date Placeholder 7">
            <a:extLst>
              <a:ext uri="{FF2B5EF4-FFF2-40B4-BE49-F238E27FC236}">
                <a16:creationId xmlns:a16="http://schemas.microsoft.com/office/drawing/2014/main" id="{93489194-0018-4060-A01B-89DA2F9B33C7}"/>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9" name="Footer Placeholder 8">
            <a:extLst>
              <a:ext uri="{FF2B5EF4-FFF2-40B4-BE49-F238E27FC236}">
                <a16:creationId xmlns:a16="http://schemas.microsoft.com/office/drawing/2014/main" id="{F8A6725A-1F49-4C16-9F00-AADBC1C2722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7" name="Slide Number Placeholder 6">
            <a:extLst>
              <a:ext uri="{FF2B5EF4-FFF2-40B4-BE49-F238E27FC236}">
                <a16:creationId xmlns:a16="http://schemas.microsoft.com/office/drawing/2014/main" id="{BF67A3E4-CE84-4D61-A368-E8683BBB264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99504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583A1F-EB6F-4426-868A-D315DD6261C3}"/>
              </a:ext>
            </a:extLst>
          </p:cNvPr>
          <p:cNvSpPr>
            <a:spLocks noGrp="1"/>
          </p:cNvSpPr>
          <p:nvPr>
            <p:ph type="title"/>
          </p:nvPr>
        </p:nvSpPr>
        <p:spPr/>
        <p:txBody>
          <a:bodyPr>
            <a:normAutofit/>
          </a:bodyPr>
          <a:lstStyle/>
          <a:p>
            <a:r>
              <a:rPr lang="en-US" sz="3200" dirty="0"/>
              <a:t>Task 5.1: Updated QAP with milestones </a:t>
            </a:r>
            <a:endParaRPr lang="en-GB" sz="3200"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p:txBody>
          <a:bodyPr>
            <a:normAutofit/>
          </a:bodyPr>
          <a:lstStyle/>
          <a:p>
            <a:pPr marL="0" indent="0">
              <a:buNone/>
            </a:pPr>
            <a:r>
              <a:rPr lang="en-US" dirty="0">
                <a:solidFill>
                  <a:schemeClr val="tx1"/>
                </a:solidFill>
                <a:latin typeface="Calibri"/>
                <a:ea typeface="MS PGothic"/>
                <a:cs typeface="Calibri"/>
              </a:rPr>
              <a:t>The QAP developed will be a guiding principle for:</a:t>
            </a:r>
          </a:p>
          <a:p>
            <a:pPr lvl="0"/>
            <a:r>
              <a:rPr lang="en-US" sz="1800" dirty="0">
                <a:solidFill>
                  <a:schemeClr val="tx1"/>
                </a:solidFill>
                <a:latin typeface="Calibri"/>
                <a:ea typeface="MS PGothic"/>
                <a:cs typeface="Calibri"/>
              </a:rPr>
              <a:t>Adhering to key provisions in the Consortium Agreement(s) and the Grant Agreement to realize the remaining project tasks and deliverables;</a:t>
            </a:r>
          </a:p>
          <a:p>
            <a:pPr lvl="0"/>
            <a:r>
              <a:rPr lang="en-US" sz="1800" dirty="0">
                <a:solidFill>
                  <a:schemeClr val="tx1"/>
                </a:solidFill>
                <a:latin typeface="Calibri"/>
                <a:ea typeface="MS PGothic"/>
                <a:cs typeface="Calibri"/>
              </a:rPr>
              <a:t>Ensuring the active involvement of QAMT in the decision-making process of QA measures and tools, which is crucial considering the current situation in Ukraine;</a:t>
            </a:r>
          </a:p>
          <a:p>
            <a:pPr lvl="0"/>
            <a:r>
              <a:rPr lang="en-US" sz="1800" dirty="0">
                <a:solidFill>
                  <a:schemeClr val="tx1"/>
                </a:solidFill>
                <a:latin typeface="Calibri"/>
                <a:ea typeface="MS PGothic"/>
                <a:cs typeface="Calibri"/>
              </a:rPr>
              <a:t>Implementing QA tools and procedures to realize the project objectives;</a:t>
            </a:r>
          </a:p>
          <a:p>
            <a:pPr lvl="0"/>
            <a:r>
              <a:rPr lang="en-US" sz="1800" dirty="0">
                <a:solidFill>
                  <a:schemeClr val="tx1"/>
                </a:solidFill>
                <a:latin typeface="Calibri"/>
                <a:ea typeface="MS PGothic"/>
                <a:cs typeface="Calibri"/>
              </a:rPr>
              <a:t>Deploying processes and tools for the periodic monitoring of the project’s progress, such as the provision of guidelines and support for the preparation and provision of all required documentation to the PC and delivery of management and financial reports;</a:t>
            </a:r>
          </a:p>
          <a:p>
            <a:r>
              <a:rPr lang="en-US" sz="1800" dirty="0">
                <a:solidFill>
                  <a:schemeClr val="tx1"/>
                </a:solidFill>
                <a:latin typeface="Calibri"/>
                <a:ea typeface="MS PGothic"/>
                <a:cs typeface="Calibri"/>
              </a:rPr>
              <a:t>Implementing reviewing procedures prior to the formal approval of project deliverables; </a:t>
            </a:r>
            <a:endParaRPr lang="en-US" sz="1800" dirty="0">
              <a:solidFill>
                <a:schemeClr val="tx1"/>
              </a:solidFill>
            </a:endParaRPr>
          </a:p>
          <a:p>
            <a:pPr marL="0" lvl="0" indent="0">
              <a:buNone/>
            </a:pPr>
            <a:r>
              <a:rPr lang="en-US" sz="1800" dirty="0">
                <a:solidFill>
                  <a:schemeClr val="tx1"/>
                </a:solidFill>
              </a:rPr>
              <a:t>				</a:t>
            </a:r>
          </a:p>
        </p:txBody>
      </p:sp>
      <p:sp>
        <p:nvSpPr>
          <p:cNvPr id="8" name="Date Placeholder 7">
            <a:extLst>
              <a:ext uri="{FF2B5EF4-FFF2-40B4-BE49-F238E27FC236}">
                <a16:creationId xmlns:a16="http://schemas.microsoft.com/office/drawing/2014/main" id="{93489194-0018-4060-A01B-89DA2F9B33C7}"/>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9" name="Footer Placeholder 8">
            <a:extLst>
              <a:ext uri="{FF2B5EF4-FFF2-40B4-BE49-F238E27FC236}">
                <a16:creationId xmlns:a16="http://schemas.microsoft.com/office/drawing/2014/main" id="{F8A6725A-1F49-4C16-9F00-AADBC1C2722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
        <p:nvSpPr>
          <p:cNvPr id="7" name="Slide Number Placeholder 6">
            <a:extLst>
              <a:ext uri="{FF2B5EF4-FFF2-40B4-BE49-F238E27FC236}">
                <a16:creationId xmlns:a16="http://schemas.microsoft.com/office/drawing/2014/main" id="{BF67A3E4-CE84-4D61-A368-E8683BBB264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00261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r>
              <a:rPr lang="en-US" dirty="0"/>
              <a:t>Task 5.1: QAP with milestones (Completed) </a:t>
            </a:r>
            <a:endParaRPr lang="en-US" altLang="en-US" dirty="0"/>
          </a:p>
        </p:txBody>
      </p:sp>
      <p:sp>
        <p:nvSpPr>
          <p:cNvPr id="3" name="Content Placeholder 2">
            <a:extLst>
              <a:ext uri="{FF2B5EF4-FFF2-40B4-BE49-F238E27FC236}">
                <a16:creationId xmlns:a16="http://schemas.microsoft.com/office/drawing/2014/main" id="{A1DC6366-94F7-449A-B3F4-43382E6F5133}"/>
              </a:ext>
            </a:extLst>
          </p:cNvPr>
          <p:cNvSpPr>
            <a:spLocks noGrp="1"/>
          </p:cNvSpPr>
          <p:nvPr>
            <p:ph idx="1"/>
          </p:nvPr>
        </p:nvSpPr>
        <p:spPr/>
        <p:txBody>
          <a:bodyPr>
            <a:noAutofit/>
          </a:bodyPr>
          <a:lstStyle/>
          <a:p>
            <a:pPr algn="just">
              <a:lnSpc>
                <a:spcPct val="100000"/>
              </a:lnSpc>
            </a:pPr>
            <a:r>
              <a:rPr lang="en-US" sz="2400" dirty="0">
                <a:solidFill>
                  <a:schemeClr val="tx1"/>
                </a:solidFill>
              </a:rPr>
              <a:t>The QAP with milestones was revised based on EACEA’s suggestions where more rigid QA measures were introduced to monitor the project’s progress (last revision was made on 08/04/2022); </a:t>
            </a:r>
          </a:p>
          <a:p>
            <a:pPr algn="just">
              <a:lnSpc>
                <a:spcPct val="100000"/>
              </a:lnSpc>
            </a:pPr>
            <a:r>
              <a:rPr lang="en-US" sz="2400" dirty="0">
                <a:solidFill>
                  <a:schemeClr val="tx1"/>
                </a:solidFill>
              </a:rPr>
              <a:t> The plan included implementation of risk assessment procedures for risk evaluation, monitoring and deployment of mitigation actions to realize the project objectives and deliverables in a timely manner; </a:t>
            </a:r>
            <a:r>
              <a:rPr lang="en-US" altLang="en-US" sz="2400" dirty="0">
                <a:solidFill>
                  <a:schemeClr val="tx1"/>
                </a:solidFill>
              </a:rPr>
              <a:t> </a:t>
            </a:r>
            <a:endParaRPr lang="en-US" sz="2400" dirty="0">
              <a:solidFill>
                <a:schemeClr val="tx1"/>
              </a:solidFill>
            </a:endParaRPr>
          </a:p>
          <a:p>
            <a:pPr algn="just">
              <a:lnSpc>
                <a:spcPct val="100000"/>
              </a:lnSpc>
            </a:pPr>
            <a:r>
              <a:rPr lang="en-US" sz="2400" dirty="0">
                <a:solidFill>
                  <a:schemeClr val="tx1"/>
                </a:solidFill>
              </a:rPr>
              <a:t>The identification of further critical challenges and corrective actions;</a:t>
            </a:r>
          </a:p>
          <a:p>
            <a:pPr algn="just">
              <a:lnSpc>
                <a:spcPct val="100000"/>
              </a:lnSpc>
            </a:pPr>
            <a:r>
              <a:rPr lang="en-US" sz="2400" dirty="0">
                <a:solidFill>
                  <a:schemeClr val="tx1"/>
                </a:solidFill>
              </a:rPr>
              <a:t>The aim was to undertake all required actions to ensure involvement and contribution of all consortium partners and delivery of activities within the indicated time frame and under the challenges emerging from the war in Ukraine.  </a:t>
            </a:r>
          </a:p>
        </p:txBody>
      </p:sp>
      <p:sp>
        <p:nvSpPr>
          <p:cNvPr id="19" name="Date Placeholder 18">
            <a:extLst>
              <a:ext uri="{FF2B5EF4-FFF2-40B4-BE49-F238E27FC236}">
                <a16:creationId xmlns:a16="http://schemas.microsoft.com/office/drawing/2014/main" id="{639DA335-3649-4272-A3F8-DED4389402C0}"/>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6" name="Slide Number Placeholder 5">
            <a:extLst>
              <a:ext uri="{FF2B5EF4-FFF2-40B4-BE49-F238E27FC236}">
                <a16:creationId xmlns:a16="http://schemas.microsoft.com/office/drawing/2014/main" id="{A3E0F26F-C25F-4D8C-BD0D-18421C383EF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7" name="Footer Placeholder 4">
            <a:extLst>
              <a:ext uri="{FF2B5EF4-FFF2-40B4-BE49-F238E27FC236}">
                <a16:creationId xmlns:a16="http://schemas.microsoft.com/office/drawing/2014/main" id="{ADDBF585-485F-47B9-8ECC-B98BFE18234C}"/>
              </a:ext>
            </a:extLst>
          </p:cNvPr>
          <p:cNvSpPr>
            <a:spLocks noGrp="1"/>
          </p:cNvSpPr>
          <p:nvPr>
            <p:ph type="ftr" sz="quarter" idx="11"/>
          </p:nvPr>
        </p:nvSpPr>
        <p:spPr>
          <a:xfrm>
            <a:off x="4038600" y="6591599"/>
            <a:ext cx="4114800" cy="262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a:t>
            </a:r>
            <a:r>
              <a:rPr lang="en-GB" sz="1200" dirty="0">
                <a:solidFill>
                  <a:srgbClr val="FFFFE1"/>
                </a:solidFill>
                <a:latin typeface="Verdana" panose="020B0604030504040204" pitchFamily="34" charset="0"/>
                <a:ea typeface="Verdana" panose="020B0604030504040204" pitchFamily="34" charset="0"/>
              </a:rPr>
              <a:t>Project </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Meeting</a:t>
            </a:r>
          </a:p>
        </p:txBody>
      </p:sp>
    </p:spTree>
    <p:extLst>
      <p:ext uri="{BB962C8B-B14F-4D97-AF65-F5344CB8AC3E}">
        <p14:creationId xmlns:p14="http://schemas.microsoft.com/office/powerpoint/2010/main" val="38856891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6556-F2C5-4287-8A05-3AAD249945D1}"/>
              </a:ext>
            </a:extLst>
          </p:cNvPr>
          <p:cNvSpPr>
            <a:spLocks noGrp="1"/>
          </p:cNvSpPr>
          <p:nvPr>
            <p:ph type="title"/>
          </p:nvPr>
        </p:nvSpPr>
        <p:spPr/>
        <p:txBody>
          <a:bodyPr>
            <a:normAutofit/>
          </a:bodyPr>
          <a:lstStyle/>
          <a:p>
            <a:r>
              <a:rPr lang="en-US" altLang="en-US" sz="3200" dirty="0"/>
              <a:t>Task </a:t>
            </a:r>
            <a:r>
              <a:rPr lang="en-US" sz="3200" dirty="0"/>
              <a:t>5.2: Development of a Project Manual </a:t>
            </a:r>
            <a:endParaRPr lang="en-GB" sz="3200"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p:txBody>
          <a:bodyPr>
            <a:normAutofit fontScale="77500" lnSpcReduction="20000"/>
          </a:bodyPr>
          <a:lstStyle/>
          <a:p>
            <a:r>
              <a:rPr lang="en-GB" dirty="0">
                <a:solidFill>
                  <a:schemeClr val="tx1"/>
                </a:solidFill>
              </a:rPr>
              <a:t>First version: </a:t>
            </a:r>
            <a:r>
              <a:rPr lang="en-US" dirty="0">
                <a:solidFill>
                  <a:schemeClr val="tx2">
                    <a:lumMod val="60000"/>
                    <a:lumOff val="40000"/>
                  </a:schemeClr>
                </a:solidFill>
              </a:rPr>
              <a:t>30/02/2020  </a:t>
            </a:r>
            <a:r>
              <a:rPr lang="en-US" sz="1500" dirty="0">
                <a:solidFill>
                  <a:schemeClr val="tx2">
                    <a:lumMod val="60000"/>
                    <a:lumOff val="40000"/>
                  </a:schemeClr>
                </a:solidFill>
              </a:rPr>
              <a:t>(</a:t>
            </a:r>
            <a:r>
              <a:rPr lang="en-US" sz="1500" dirty="0">
                <a:solidFill>
                  <a:schemeClr val="tx2">
                    <a:lumMod val="60000"/>
                    <a:lumOff val="40000"/>
                  </a:schemeClr>
                </a:solidFill>
                <a:hlinkClick r:id="rId2"/>
              </a:rPr>
              <a:t>https://eln.stu.cn.ua/mod/folder/view.php?id=198164</a:t>
            </a:r>
            <a:endParaRPr lang="en-US" sz="1500" dirty="0">
              <a:solidFill>
                <a:schemeClr val="tx2">
                  <a:lumMod val="60000"/>
                  <a:lumOff val="40000"/>
                </a:schemeClr>
              </a:solidFill>
            </a:endParaRPr>
          </a:p>
          <a:p>
            <a:r>
              <a:rPr lang="en-US" dirty="0">
                <a:solidFill>
                  <a:schemeClr val="tx1"/>
                </a:solidFill>
              </a:rPr>
              <a:t>To continue the clear flow of communication with internal and external stakeholders;</a:t>
            </a:r>
          </a:p>
          <a:p>
            <a:r>
              <a:rPr lang="en-US" dirty="0">
                <a:solidFill>
                  <a:schemeClr val="tx1"/>
                </a:solidFill>
              </a:rPr>
              <a:t>To maintain the indicated reporting system; </a:t>
            </a:r>
          </a:p>
          <a:p>
            <a:r>
              <a:rPr lang="en-US" dirty="0">
                <a:solidFill>
                  <a:schemeClr val="tx1"/>
                </a:solidFill>
              </a:rPr>
              <a:t>The “Project Manual" is a summary of rules, methods and tools that sets:</a:t>
            </a:r>
          </a:p>
          <a:p>
            <a:pPr lvl="1"/>
            <a:r>
              <a:rPr lang="en-US" dirty="0">
                <a:solidFill>
                  <a:schemeClr val="tx1"/>
                </a:solidFill>
              </a:rPr>
              <a:t> the project objectives and their analyses, in terms of products, tasks and necessary resources </a:t>
            </a:r>
          </a:p>
          <a:p>
            <a:pPr lvl="1"/>
            <a:r>
              <a:rPr lang="en-US" dirty="0">
                <a:solidFill>
                  <a:schemeClr val="tx1"/>
                </a:solidFill>
              </a:rPr>
              <a:t>a reliable time and financial schedule </a:t>
            </a:r>
          </a:p>
          <a:p>
            <a:pPr lvl="1"/>
            <a:r>
              <a:rPr lang="en-US" dirty="0">
                <a:solidFill>
                  <a:schemeClr val="tx1"/>
                </a:solidFill>
              </a:rPr>
              <a:t>the specific project procedures, in accordance with Erasmus+ requirements </a:t>
            </a:r>
          </a:p>
          <a:p>
            <a:pPr lvl="1"/>
            <a:r>
              <a:rPr lang="en-US" dirty="0">
                <a:solidFill>
                  <a:schemeClr val="tx1"/>
                </a:solidFill>
              </a:rPr>
              <a:t>the measures to reach cost and objectives of the project </a:t>
            </a:r>
          </a:p>
          <a:p>
            <a:r>
              <a:rPr lang="en-US" dirty="0">
                <a:solidFill>
                  <a:schemeClr val="tx1"/>
                </a:solidFill>
              </a:rPr>
              <a:t>The Project Manual has already been presented and discussed with consortium partners;</a:t>
            </a:r>
          </a:p>
          <a:p>
            <a:r>
              <a:rPr lang="en-US" dirty="0">
                <a:solidFill>
                  <a:schemeClr val="tx1"/>
                </a:solidFill>
              </a:rPr>
              <a:t>The PC, with the assistance of the Project Manager, will continue to ensure the responsibility of offering technical management and administrative support.</a:t>
            </a:r>
          </a:p>
          <a:p>
            <a:endParaRPr lang="en-US" dirty="0"/>
          </a:p>
        </p:txBody>
      </p:sp>
      <p:sp>
        <p:nvSpPr>
          <p:cNvPr id="9" name="Slide Number Placeholder 8">
            <a:extLst>
              <a:ext uri="{FF2B5EF4-FFF2-40B4-BE49-F238E27FC236}">
                <a16:creationId xmlns:a16="http://schemas.microsoft.com/office/drawing/2014/main" id="{D7E63B50-C785-42D6-ABC3-F6DBB0E079E7}"/>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0" name="Date Placeholder 9">
            <a:extLst>
              <a:ext uri="{FF2B5EF4-FFF2-40B4-BE49-F238E27FC236}">
                <a16:creationId xmlns:a16="http://schemas.microsoft.com/office/drawing/2014/main" id="{2956BBF5-3C8C-463F-BA73-621A33554684}"/>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1" name="Footer Placeholder 10">
            <a:extLst>
              <a:ext uri="{FF2B5EF4-FFF2-40B4-BE49-F238E27FC236}">
                <a16:creationId xmlns:a16="http://schemas.microsoft.com/office/drawing/2014/main" id="{20BDD82D-2B0C-4CF7-952A-CBF07EA97DD4}"/>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spTree>
    <p:extLst>
      <p:ext uri="{BB962C8B-B14F-4D97-AF65-F5344CB8AC3E}">
        <p14:creationId xmlns:p14="http://schemas.microsoft.com/office/powerpoint/2010/main" val="126942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996F5D-D03D-4F95-83DC-A04D96406B2E}"/>
              </a:ext>
            </a:extLst>
          </p:cNvPr>
          <p:cNvSpPr>
            <a:spLocks noGrp="1"/>
          </p:cNvSpPr>
          <p:nvPr>
            <p:ph type="title"/>
          </p:nvPr>
        </p:nvSpPr>
        <p:spPr/>
        <p:txBody>
          <a:bodyPr>
            <a:normAutofit fontScale="90000"/>
          </a:bodyPr>
          <a:lstStyle/>
          <a:p>
            <a:r>
              <a:rPr lang="en-US" altLang="en-US" sz="3200" dirty="0"/>
              <a:t>Task </a:t>
            </a:r>
            <a:r>
              <a:rPr lang="en-GB" altLang="en-US" sz="3200" dirty="0"/>
              <a:t>5.3: Establishment of QA and Monitoring Team </a:t>
            </a:r>
            <a:endParaRPr lang="en-GB" sz="3200" dirty="0"/>
          </a:p>
        </p:txBody>
      </p:sp>
      <p:sp>
        <p:nvSpPr>
          <p:cNvPr id="3" name="Text Placeholder 2">
            <a:extLst>
              <a:ext uri="{FF2B5EF4-FFF2-40B4-BE49-F238E27FC236}">
                <a16:creationId xmlns:a16="http://schemas.microsoft.com/office/drawing/2014/main" id="{AAFAB0FF-43A6-1A4B-967D-E771EA2B34F3}"/>
              </a:ext>
            </a:extLst>
          </p:cNvPr>
          <p:cNvSpPr>
            <a:spLocks noGrp="1"/>
          </p:cNvSpPr>
          <p:nvPr>
            <p:ph idx="1"/>
          </p:nvPr>
        </p:nvSpPr>
        <p:spPr>
          <a:xfrm>
            <a:off x="814917" y="864411"/>
            <a:ext cx="11072283" cy="5222874"/>
          </a:xfrm>
        </p:spPr>
        <p:txBody>
          <a:bodyPr>
            <a:normAutofit/>
          </a:bodyPr>
          <a:lstStyle/>
          <a:p>
            <a:r>
              <a:rPr lang="en-GB" sz="2000" dirty="0">
                <a:solidFill>
                  <a:schemeClr val="tx1"/>
                </a:solidFill>
              </a:rPr>
              <a:t>QA and Monitoring Team </a:t>
            </a:r>
          </a:p>
          <a:p>
            <a:pPr lvl="1"/>
            <a:r>
              <a:rPr lang="en-GB" sz="2000" b="1" dirty="0">
                <a:solidFill>
                  <a:schemeClr val="tx1"/>
                </a:solidFill>
              </a:rPr>
              <a:t>Was establishment on </a:t>
            </a:r>
            <a:r>
              <a:rPr lang="en-US" sz="2000" b="1" dirty="0">
                <a:solidFill>
                  <a:schemeClr val="tx1"/>
                </a:solidFill>
              </a:rPr>
              <a:t>30/12/2019 </a:t>
            </a:r>
          </a:p>
          <a:p>
            <a:pPr lvl="1"/>
            <a:r>
              <a:rPr lang="en-US" sz="2000" b="1" dirty="0">
                <a:solidFill>
                  <a:schemeClr val="tx1"/>
                </a:solidFill>
              </a:rPr>
              <a:t>Was updated on</a:t>
            </a:r>
            <a:r>
              <a:rPr lang="en-US" sz="2000" b="1" dirty="0">
                <a:solidFill>
                  <a:schemeClr val="tx2">
                    <a:lumMod val="60000"/>
                    <a:lumOff val="40000"/>
                  </a:schemeClr>
                </a:solidFill>
              </a:rPr>
              <a:t> 10/11/2021 </a:t>
            </a:r>
            <a:r>
              <a:rPr lang="en-US" sz="2000" b="1" dirty="0">
                <a:solidFill>
                  <a:schemeClr val="tx1"/>
                </a:solidFill>
              </a:rPr>
              <a:t>[excludes Belarusian HEIs]</a:t>
            </a:r>
          </a:p>
          <a:p>
            <a:r>
              <a:rPr lang="en-US" sz="2000" dirty="0">
                <a:solidFill>
                  <a:schemeClr val="tx1"/>
                </a:solidFill>
              </a:rPr>
              <a:t>The consortium members who are part the QAMT; </a:t>
            </a:r>
          </a:p>
        </p:txBody>
      </p:sp>
      <p:sp>
        <p:nvSpPr>
          <p:cNvPr id="10" name="Slide Number Placeholder 9">
            <a:extLst>
              <a:ext uri="{FF2B5EF4-FFF2-40B4-BE49-F238E27FC236}">
                <a16:creationId xmlns:a16="http://schemas.microsoft.com/office/drawing/2014/main" id="{5C77DCC2-13AC-4CC6-8BA0-1A556F5858A2}"/>
              </a:ext>
            </a:extLst>
          </p:cNvPr>
          <p:cNvSpPr>
            <a:spLocks noGrp="1"/>
          </p:cNvSpPr>
          <p:nvPr>
            <p:ph type="sldNum" sz="quarter" idx="12"/>
          </p:nvPr>
        </p:nvSpPr>
        <p:spPr>
          <a:xfrm>
            <a:off x="10663237" y="6591302"/>
            <a:ext cx="1521619" cy="26193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416249-F1FA-1D46-A6DF-BA181D34A3A5}" type="slidenum">
              <a:rPr kumimoji="0" lang="en-US" sz="1200" b="0" i="0" u="none" strike="noStrike" kern="1200" cap="none" spc="0" normalizeH="0" baseline="0" noProof="0" smtClean="0">
                <a:ln>
                  <a:noFill/>
                </a:ln>
                <a:solidFill>
                  <a:srgbClr val="FFFFE1"/>
                </a:solidFill>
                <a:effectLst/>
                <a:uLnTx/>
                <a:uFillTx/>
                <a:latin typeface="Verdana" panose="020B0604030504040204" pitchFamily="34" charset="0"/>
                <a:ea typeface="Verdana" panose="020B060403050404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FFFFE1"/>
              </a:solidFill>
              <a:effectLst/>
              <a:uLnTx/>
              <a:uFillTx/>
              <a:latin typeface="Verdana" panose="020B0604030504040204" pitchFamily="34" charset="0"/>
              <a:ea typeface="Verdana" panose="020B0604030504040204" pitchFamily="34" charset="0"/>
              <a:cs typeface="+mn-cs"/>
            </a:endParaRPr>
          </a:p>
        </p:txBody>
      </p:sp>
      <p:sp>
        <p:nvSpPr>
          <p:cNvPr id="11" name="Date Placeholder 10">
            <a:extLst>
              <a:ext uri="{FF2B5EF4-FFF2-40B4-BE49-F238E27FC236}">
                <a16:creationId xmlns:a16="http://schemas.microsoft.com/office/drawing/2014/main" id="{9185BAEF-1277-4D6A-8CB8-6C8923BDFF78}"/>
              </a:ext>
            </a:extLst>
          </p:cNvPr>
          <p:cNvSpPr>
            <a:spLocks noGrp="1"/>
          </p:cNvSpPr>
          <p:nvPr>
            <p:ph type="dt" sz="half" idx="10"/>
          </p:nvPr>
        </p:nvSpPr>
        <p:spPr/>
        <p:txBody>
          <a:bodyPr/>
          <a:lstStyle/>
          <a:p>
            <a:pPr lvl="0" fontAlgn="base">
              <a:spcBef>
                <a:spcPct val="0"/>
              </a:spcBef>
              <a:spcAft>
                <a:spcPct val="0"/>
              </a:spcAft>
              <a:defRPr/>
            </a:pPr>
            <a:r>
              <a:rPr lang="en-US">
                <a:solidFill>
                  <a:srgbClr val="FFFFE1"/>
                </a:solidFill>
              </a:rPr>
              <a:t>16/03/2023</a:t>
            </a:r>
            <a:endParaRPr lang="en-GB" dirty="0">
              <a:solidFill>
                <a:srgbClr val="FFFFE1"/>
              </a:solidFill>
            </a:endParaRPr>
          </a:p>
        </p:txBody>
      </p:sp>
      <p:sp>
        <p:nvSpPr>
          <p:cNvPr id="12" name="Footer Placeholder 11">
            <a:extLst>
              <a:ext uri="{FF2B5EF4-FFF2-40B4-BE49-F238E27FC236}">
                <a16:creationId xmlns:a16="http://schemas.microsoft.com/office/drawing/2014/main" id="{C89C1810-3495-4D8B-9E6F-56FD197E2ED6}"/>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err="1">
                <a:ln>
                  <a:noFill/>
                </a:ln>
                <a:solidFill>
                  <a:srgbClr val="FFFFE1"/>
                </a:solidFill>
                <a:effectLst/>
                <a:uLnTx/>
                <a:uFillTx/>
                <a:latin typeface="Verdana" panose="020B0604030504040204" pitchFamily="34" charset="0"/>
                <a:ea typeface="Verdana" panose="020B0604030504040204" pitchFamily="34" charset="0"/>
                <a:cs typeface="+mn-cs"/>
              </a:rPr>
              <a:t>CybPhys</a:t>
            </a:r>
            <a:r>
              <a:rPr kumimoji="0" lang="en-GB" sz="1200" b="0" i="0" u="none" strike="noStrike" kern="1200" cap="none" spc="0" normalizeH="0" baseline="0" noProof="0" dirty="0">
                <a:ln>
                  <a:noFill/>
                </a:ln>
                <a:solidFill>
                  <a:srgbClr val="FFFFE1"/>
                </a:solidFill>
                <a:effectLst/>
                <a:uLnTx/>
                <a:uFillTx/>
                <a:latin typeface="Verdana" panose="020B0604030504040204" pitchFamily="34" charset="0"/>
                <a:ea typeface="Verdana" panose="020B0604030504040204" pitchFamily="34" charset="0"/>
                <a:cs typeface="+mn-cs"/>
              </a:rPr>
              <a:t> Project Meeting</a:t>
            </a:r>
          </a:p>
        </p:txBody>
      </p:sp>
      <p:graphicFrame>
        <p:nvGraphicFramePr>
          <p:cNvPr id="8" name="Table 7">
            <a:extLst>
              <a:ext uri="{FF2B5EF4-FFF2-40B4-BE49-F238E27FC236}">
                <a16:creationId xmlns:a16="http://schemas.microsoft.com/office/drawing/2014/main" id="{EC9DC44D-4928-2A40-AAC4-4C2F55C194CF}"/>
              </a:ext>
            </a:extLst>
          </p:cNvPr>
          <p:cNvGraphicFramePr>
            <a:graphicFrameLocks noGrp="1"/>
          </p:cNvGraphicFramePr>
          <p:nvPr>
            <p:extLst>
              <p:ext uri="{D42A27DB-BD31-4B8C-83A1-F6EECF244321}">
                <p14:modId xmlns:p14="http://schemas.microsoft.com/office/powerpoint/2010/main" val="2950177827"/>
              </p:ext>
            </p:extLst>
          </p:nvPr>
        </p:nvGraphicFramePr>
        <p:xfrm>
          <a:off x="1746250" y="2706437"/>
          <a:ext cx="7684832" cy="3994843"/>
        </p:xfrm>
        <a:graphic>
          <a:graphicData uri="http://schemas.openxmlformats.org/drawingml/2006/table">
            <a:tbl>
              <a:tblPr firstRow="1">
                <a:tableStyleId>{9DCAF9ED-07DC-4A11-8D7F-57B35C25682E}</a:tableStyleId>
              </a:tblPr>
              <a:tblGrid>
                <a:gridCol w="2381477">
                  <a:extLst>
                    <a:ext uri="{9D8B030D-6E8A-4147-A177-3AD203B41FA5}">
                      <a16:colId xmlns:a16="http://schemas.microsoft.com/office/drawing/2014/main" val="2835476162"/>
                    </a:ext>
                  </a:extLst>
                </a:gridCol>
                <a:gridCol w="2178053">
                  <a:extLst>
                    <a:ext uri="{9D8B030D-6E8A-4147-A177-3AD203B41FA5}">
                      <a16:colId xmlns:a16="http://schemas.microsoft.com/office/drawing/2014/main" val="3990103469"/>
                    </a:ext>
                  </a:extLst>
                </a:gridCol>
                <a:gridCol w="3125302">
                  <a:extLst>
                    <a:ext uri="{9D8B030D-6E8A-4147-A177-3AD203B41FA5}">
                      <a16:colId xmlns:a16="http://schemas.microsoft.com/office/drawing/2014/main" val="3136159246"/>
                    </a:ext>
                  </a:extLst>
                </a:gridCol>
              </a:tblGrid>
              <a:tr h="258644">
                <a:tc>
                  <a:txBody>
                    <a:bodyPr/>
                    <a:lstStyle/>
                    <a:p>
                      <a:pPr>
                        <a:lnSpc>
                          <a:spcPct val="150000"/>
                        </a:lnSpc>
                        <a:spcBef>
                          <a:spcPts val="100"/>
                        </a:spcBef>
                        <a:spcAft>
                          <a:spcPts val="100"/>
                        </a:spcAft>
                      </a:pPr>
                      <a:r>
                        <a:rPr lang="en-US" sz="1200" b="1" dirty="0">
                          <a:effectLst/>
                        </a:rPr>
                        <a:t>Name of Consortium Member </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Academic Institution </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pPr>
                      <a:r>
                        <a:rPr lang="en-US" sz="1200" b="1" dirty="0">
                          <a:effectLst/>
                        </a:rPr>
                        <a:t>                            Email Address: </a:t>
                      </a:r>
                      <a:endParaRPr lang="en-US" b="1" dirty="0"/>
                    </a:p>
                  </a:txBody>
                  <a:tcPr marL="68063" marR="68063" marT="0" marB="0"/>
                </a:tc>
                <a:extLst>
                  <a:ext uri="{0D108BD9-81ED-4DB2-BD59-A6C34878D82A}">
                    <a16:rowId xmlns:a16="http://schemas.microsoft.com/office/drawing/2014/main" val="3709170335"/>
                  </a:ext>
                </a:extLst>
              </a:tr>
              <a:tr h="258644">
                <a:tc>
                  <a:txBody>
                    <a:bodyPr/>
                    <a:lstStyle/>
                    <a:p>
                      <a:pPr>
                        <a:lnSpc>
                          <a:spcPct val="150000"/>
                        </a:lnSpc>
                        <a:spcAft>
                          <a:spcPts val="0"/>
                        </a:spcAft>
                      </a:pPr>
                      <a:r>
                        <a:rPr lang="en-US" sz="1200" b="1" dirty="0">
                          <a:effectLst/>
                        </a:rPr>
                        <a:t>Anastasija </a:t>
                      </a:r>
                      <a:r>
                        <a:rPr lang="en-US" sz="1200" b="1" dirty="0" err="1">
                          <a:effectLst/>
                        </a:rPr>
                        <a:t>Žiravecka</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Riga Technical University</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Aft>
                          <a:spcPts val="0"/>
                        </a:spcAft>
                      </a:pPr>
                      <a:r>
                        <a:rPr lang="en-US" sz="1200" b="1" dirty="0">
                          <a:effectLst/>
                        </a:rPr>
                        <a:t>Anastasija.Ziravecka@rtu.lv</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3599847018"/>
                  </a:ext>
                </a:extLst>
              </a:tr>
              <a:tr h="786710">
                <a:tc>
                  <a:txBody>
                    <a:bodyPr/>
                    <a:lstStyle/>
                    <a:p>
                      <a:pPr>
                        <a:lnSpc>
                          <a:spcPct val="150000"/>
                        </a:lnSpc>
                        <a:spcBef>
                          <a:spcPts val="100"/>
                        </a:spcBef>
                        <a:spcAft>
                          <a:spcPts val="100"/>
                        </a:spcAft>
                      </a:pPr>
                      <a:r>
                        <a:rPr lang="en-US" sz="1200" b="1" dirty="0">
                          <a:effectLst/>
                        </a:rPr>
                        <a:t>Joan </a:t>
                      </a:r>
                      <a:r>
                        <a:rPr lang="en-US" sz="1200" b="1" dirty="0" err="1">
                          <a:effectLst/>
                        </a:rPr>
                        <a:t>Peuteman</a:t>
                      </a:r>
                      <a:r>
                        <a:rPr lang="en-US" sz="1200" b="1" dirty="0">
                          <a:effectLst/>
                        </a:rPr>
                        <a:t> </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Aft>
                          <a:spcPts val="0"/>
                        </a:spcAft>
                      </a:pPr>
                      <a:r>
                        <a:rPr lang="fr-FR" sz="1200" b="1" dirty="0" err="1">
                          <a:effectLst/>
                        </a:rPr>
                        <a:t>Katholieke</a:t>
                      </a:r>
                      <a:r>
                        <a:rPr lang="fr-FR" sz="1200" b="1" dirty="0">
                          <a:effectLst/>
                        </a:rPr>
                        <a:t> </a:t>
                      </a:r>
                      <a:r>
                        <a:rPr lang="fr-FR" sz="1200" b="1" dirty="0" err="1">
                          <a:effectLst/>
                        </a:rPr>
                        <a:t>Universiteit</a:t>
                      </a:r>
                      <a:r>
                        <a:rPr lang="fr-FR" sz="1200" b="1" dirty="0">
                          <a:effectLst/>
                        </a:rPr>
                        <a:t> Leuven</a:t>
                      </a:r>
                      <a:endParaRPr lang="en-US" sz="1200" b="1" dirty="0">
                        <a:effectLst/>
                      </a:endParaRPr>
                    </a:p>
                    <a:p>
                      <a:pPr>
                        <a:lnSpc>
                          <a:spcPct val="150000"/>
                        </a:lnSpc>
                        <a:spcBef>
                          <a:spcPts val="100"/>
                        </a:spcBef>
                        <a:spcAft>
                          <a:spcPts val="100"/>
                        </a:spcAft>
                      </a:pPr>
                      <a:r>
                        <a:rPr lang="en-US" sz="1200" b="1" dirty="0">
                          <a:effectLst/>
                        </a:rPr>
                        <a:t>(KU Leuven) </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joan.peuteman@kuleuven.be</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3328071178"/>
                  </a:ext>
                </a:extLst>
              </a:tr>
              <a:tr h="269421">
                <a:tc>
                  <a:txBody>
                    <a:bodyPr/>
                    <a:lstStyle/>
                    <a:p>
                      <a:pPr>
                        <a:lnSpc>
                          <a:spcPct val="150000"/>
                        </a:lnSpc>
                        <a:spcBef>
                          <a:spcPts val="100"/>
                        </a:spcBef>
                        <a:spcAft>
                          <a:spcPts val="100"/>
                        </a:spcAft>
                      </a:pPr>
                      <a:r>
                        <a:rPr lang="en-US" sz="1200" b="1" dirty="0">
                          <a:effectLst/>
                        </a:rPr>
                        <a:t>Stella K. </a:t>
                      </a:r>
                      <a:r>
                        <a:rPr lang="en-US" sz="1200" b="1" dirty="0" err="1">
                          <a:effectLst/>
                        </a:rPr>
                        <a:t>Hadjistassou</a:t>
                      </a:r>
                      <a:endParaRPr lang="en-US" sz="1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University of Cyprus (UCY)</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u="sng" dirty="0">
                          <a:effectLst/>
                          <a:hlinkClick r:id="rId2"/>
                        </a:rPr>
                        <a:t>stella1@asu.edu</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2371468457"/>
                  </a:ext>
                </a:extLst>
              </a:tr>
              <a:tr h="775934">
                <a:tc>
                  <a:txBody>
                    <a:bodyPr/>
                    <a:lstStyle/>
                    <a:p>
                      <a:pPr>
                        <a:lnSpc>
                          <a:spcPct val="150000"/>
                        </a:lnSpc>
                        <a:spcAft>
                          <a:spcPts val="0"/>
                        </a:spcAft>
                      </a:pPr>
                      <a:r>
                        <a:rPr lang="en-US" sz="1200" b="1" dirty="0">
                          <a:effectLst/>
                        </a:rPr>
                        <a:t>Iryna </a:t>
                      </a:r>
                      <a:r>
                        <a:rPr lang="en-US" sz="1200" b="1" dirty="0" err="1">
                          <a:effectLst/>
                        </a:rPr>
                        <a:t>Yakymenko</a:t>
                      </a:r>
                      <a:r>
                        <a:rPr lang="en-US" sz="1200" b="1" dirty="0">
                          <a:effectLst/>
                        </a:rPr>
                        <a:t>, </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Chernihiv National Technological University (CNTU)</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Aft>
                          <a:spcPts val="0"/>
                        </a:spcAft>
                      </a:pPr>
                      <a:r>
                        <a:rPr lang="en-US" sz="1200" b="1" dirty="0">
                          <a:effectLst/>
                        </a:rPr>
                        <a:t>irynayakymenko93@gmail.com</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2741150966"/>
                  </a:ext>
                </a:extLst>
              </a:tr>
              <a:tr h="775934">
                <a:tc>
                  <a:txBody>
                    <a:bodyPr/>
                    <a:lstStyle/>
                    <a:p>
                      <a:pPr>
                        <a:lnSpc>
                          <a:spcPct val="150000"/>
                        </a:lnSpc>
                        <a:spcAft>
                          <a:spcPts val="0"/>
                        </a:spcAft>
                      </a:pPr>
                      <a:r>
                        <a:rPr lang="en-US" sz="1200" b="1" dirty="0">
                          <a:effectLst/>
                        </a:rPr>
                        <a:t>Andrii </a:t>
                      </a:r>
                      <a:r>
                        <a:rPr lang="en-US" sz="1200" b="1" dirty="0" err="1">
                          <a:effectLst/>
                        </a:rPr>
                        <a:t>Hnatov</a:t>
                      </a:r>
                      <a:endPar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Kharkiv National Automobile and Highway University (</a:t>
                      </a:r>
                      <a:r>
                        <a:rPr lang="en-US" sz="1200" b="1" dirty="0" err="1">
                          <a:effectLst/>
                        </a:rPr>
                        <a:t>KhNAHU</a:t>
                      </a:r>
                      <a:r>
                        <a:rPr lang="en-US" sz="1200" b="1" dirty="0">
                          <a:effectLst/>
                        </a:rPr>
                        <a:t>)</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Aft>
                          <a:spcPts val="0"/>
                        </a:spcAft>
                      </a:pPr>
                      <a:r>
                        <a:rPr lang="en-US" sz="1200" b="1" dirty="0">
                          <a:effectLst/>
                        </a:rPr>
                        <a:t>kalifus76@gmail.com</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2096341139"/>
                  </a:ext>
                </a:extLst>
              </a:tr>
              <a:tr h="567159">
                <a:tc>
                  <a:txBody>
                    <a:bodyPr/>
                    <a:lstStyle/>
                    <a:p>
                      <a:pPr>
                        <a:lnSpc>
                          <a:spcPct val="150000"/>
                        </a:lnSpc>
                        <a:spcAft>
                          <a:spcPts val="0"/>
                        </a:spcAft>
                      </a:pPr>
                      <a:r>
                        <a:rPr lang="en-US" sz="1200" b="1" dirty="0">
                          <a:effectLst/>
                        </a:rPr>
                        <a:t>Volodymyr </a:t>
                      </a:r>
                      <a:r>
                        <a:rPr lang="en-US" sz="1200" b="1" dirty="0" err="1">
                          <a:effectLst/>
                        </a:rPr>
                        <a:t>Sistuk</a:t>
                      </a:r>
                      <a:endParaRPr lang="en-US" sz="1200" b="1" dirty="0" err="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r>
                        <a:rPr lang="en-US" sz="1200" b="1" dirty="0">
                          <a:effectLst/>
                        </a:rPr>
                        <a:t>Kryvyi Rih National University (KNU)</a:t>
                      </a:r>
                      <a:endParaRPr lang="en-U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Aft>
                          <a:spcPts val="0"/>
                        </a:spcAft>
                      </a:pPr>
                      <a:r>
                        <a:rPr lang="en-US" sz="1200" b="1" u="sng" dirty="0">
                          <a:effectLst/>
                          <a:hlinkClick r:id="rId3"/>
                        </a:rPr>
                        <a:t>sistuk07@gmail.com</a:t>
                      </a:r>
                      <a:r>
                        <a:rPr lang="en-US" sz="1200" b="1" dirty="0">
                          <a:effectLst/>
                        </a:rPr>
                        <a:t>.</a:t>
                      </a:r>
                    </a:p>
                    <a:p>
                      <a:pPr>
                        <a:lnSpc>
                          <a:spcPct val="150000"/>
                        </a:lnSpc>
                        <a:spcAft>
                          <a:spcPts val="0"/>
                        </a:spcAft>
                      </a:pPr>
                      <a:r>
                        <a:rPr lang="en-US" sz="1200" b="1" dirty="0">
                          <a:effectLst/>
                        </a:rPr>
                        <a:t> </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2815935077"/>
                  </a:ext>
                </a:extLst>
              </a:tr>
              <a:tr h="258644">
                <a:tc>
                  <a:txBody>
                    <a:bodyPr/>
                    <a:lstStyle/>
                    <a:p>
                      <a:pPr>
                        <a:lnSpc>
                          <a:spcPct val="150000"/>
                        </a:lnSpc>
                        <a:spcBef>
                          <a:spcPts val="100"/>
                        </a:spcBef>
                        <a:spcAft>
                          <a:spcPts val="10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tc>
                  <a:txBody>
                    <a:bodyPr/>
                    <a:lstStyle/>
                    <a:p>
                      <a:pPr>
                        <a:lnSpc>
                          <a:spcPct val="150000"/>
                        </a:lnSpc>
                        <a:spcBef>
                          <a:spcPts val="100"/>
                        </a:spcBef>
                        <a:spcAft>
                          <a:spcPts val="100"/>
                        </a:spcAft>
                      </a:pP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63" marR="68063" marT="0" marB="0"/>
                </a:tc>
                <a:extLst>
                  <a:ext uri="{0D108BD9-81ED-4DB2-BD59-A6C34878D82A}">
                    <a16:rowId xmlns:a16="http://schemas.microsoft.com/office/drawing/2014/main" val="298156343"/>
                  </a:ext>
                </a:extLst>
              </a:tr>
            </a:tbl>
          </a:graphicData>
        </a:graphic>
      </p:graphicFrame>
      <p:sp>
        <p:nvSpPr>
          <p:cNvPr id="9" name="Rectangle 4">
            <a:extLst>
              <a:ext uri="{FF2B5EF4-FFF2-40B4-BE49-F238E27FC236}">
                <a16:creationId xmlns:a16="http://schemas.microsoft.com/office/drawing/2014/main" id="{BE403FEC-6B75-3640-A0DE-24F1ABCAEE7D}"/>
              </a:ext>
            </a:extLst>
          </p:cNvPr>
          <p:cNvSpPr>
            <a:spLocks noChangeArrowheads="1"/>
          </p:cNvSpPr>
          <p:nvPr/>
        </p:nvSpPr>
        <p:spPr bwMode="auto">
          <a:xfrm>
            <a:off x="3371320" y="2465554"/>
            <a:ext cx="39946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Table 1: Quality Assurance and Monitoring Team</a:t>
            </a:r>
            <a:endParaRPr kumimoji="0" lang="en-US" altLang="en-US"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3219514"/>
      </p:ext>
    </p:extLst>
  </p:cSld>
  <p:clrMapOvr>
    <a:masterClrMapping/>
  </p:clrMapOvr>
</p:sld>
</file>

<file path=ppt/theme/theme1.xml><?xml version="1.0" encoding="utf-8"?>
<a:theme xmlns:a="http://schemas.openxmlformats.org/drawingml/2006/main" name="Theme7">
  <a:themeElements>
    <a:clrScheme name="KIOS">
      <a:dk1>
        <a:srgbClr val="000000"/>
      </a:dk1>
      <a:lt1>
        <a:srgbClr val="FFFFE1"/>
      </a:lt1>
      <a:dk2>
        <a:srgbClr val="000066"/>
      </a:dk2>
      <a:lt2>
        <a:srgbClr val="B2B2B2"/>
      </a:lt2>
      <a:accent1>
        <a:srgbClr val="CCCC99"/>
      </a:accent1>
      <a:accent2>
        <a:srgbClr val="D70000"/>
      </a:accent2>
      <a:accent3>
        <a:srgbClr val="E2E2CA"/>
      </a:accent3>
      <a:accent4>
        <a:srgbClr val="000000"/>
      </a:accent4>
      <a:accent5>
        <a:srgbClr val="D7871F"/>
      </a:accent5>
      <a:accent6>
        <a:srgbClr val="AD0000"/>
      </a:accent6>
      <a:hlink>
        <a:srgbClr val="0000FF"/>
      </a:hlink>
      <a:folHlink>
        <a:srgbClr val="7F007F"/>
      </a:folHlink>
    </a:clrScheme>
    <a:fontScheme name="Layers design template">
      <a:majorFont>
        <a:latin typeface="Century Gothic"/>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yers design templat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design templat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design templat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design templat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design templat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design templat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design templat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design templat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design templat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design templat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7" id="{25F10840-F560-4521-8274-55E5D6818869}" vid="{ECB685F2-C1BC-47D3-A513-BB7EF2618E8D}"/>
    </a:ext>
  </a:extLst>
</a:theme>
</file>

<file path=ppt/theme/theme2.xml><?xml version="1.0" encoding="utf-8"?>
<a:theme xmlns:a="http://schemas.openxmlformats.org/drawingml/2006/main" name="1_Theme7">
  <a:themeElements>
    <a:clrScheme name="KIOS">
      <a:dk1>
        <a:srgbClr val="000000"/>
      </a:dk1>
      <a:lt1>
        <a:srgbClr val="FFFFE1"/>
      </a:lt1>
      <a:dk2>
        <a:srgbClr val="000066"/>
      </a:dk2>
      <a:lt2>
        <a:srgbClr val="B2B2B2"/>
      </a:lt2>
      <a:accent1>
        <a:srgbClr val="CCCC99"/>
      </a:accent1>
      <a:accent2>
        <a:srgbClr val="D70000"/>
      </a:accent2>
      <a:accent3>
        <a:srgbClr val="E2E2CA"/>
      </a:accent3>
      <a:accent4>
        <a:srgbClr val="000000"/>
      </a:accent4>
      <a:accent5>
        <a:srgbClr val="D7871F"/>
      </a:accent5>
      <a:accent6>
        <a:srgbClr val="AD0000"/>
      </a:accent6>
      <a:hlink>
        <a:srgbClr val="0000FF"/>
      </a:hlink>
      <a:folHlink>
        <a:srgbClr val="7F007F"/>
      </a:folHlink>
    </a:clrScheme>
    <a:fontScheme name="Layers design template">
      <a:majorFont>
        <a:latin typeface="Century Gothic"/>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yers design templat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design templat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design templat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design templat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design templat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design templat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design templat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design templat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design templat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design templat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7" id="{25F10840-F560-4521-8274-55E5D6818869}" vid="{ECB685F2-C1BC-47D3-A513-BB7EF2618E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12933</TotalTime>
  <Words>3896</Words>
  <Application>Microsoft Office PowerPoint</Application>
  <PresentationFormat>Widescreen</PresentationFormat>
  <Paragraphs>456</Paragraphs>
  <Slides>31</Slides>
  <Notes>1</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MS PGothic</vt:lpstr>
      <vt:lpstr>MS PGothic</vt:lpstr>
      <vt:lpstr>Arial</vt:lpstr>
      <vt:lpstr>Calibri</vt:lpstr>
      <vt:lpstr>Century Gothic</vt:lpstr>
      <vt:lpstr>Copperplate</vt:lpstr>
      <vt:lpstr>Times New Roman</vt:lpstr>
      <vt:lpstr>Verdana</vt:lpstr>
      <vt:lpstr>Wingdings</vt:lpstr>
      <vt:lpstr>Theme7</vt:lpstr>
      <vt:lpstr>1_Theme7</vt:lpstr>
      <vt:lpstr>CybPhys Meeting  WP5: Updated Quality Assurance </vt:lpstr>
      <vt:lpstr>Presentation Outline</vt:lpstr>
      <vt:lpstr>Introduction</vt:lpstr>
      <vt:lpstr>WP5 Tasks</vt:lpstr>
      <vt:lpstr>Task 5.1: Quality Assurance Plan (QAP) with milestones </vt:lpstr>
      <vt:lpstr>Task 5.1: Updated QAP with milestones </vt:lpstr>
      <vt:lpstr>Task 5.1: QAP with milestones (Completed) </vt:lpstr>
      <vt:lpstr>Task 5.2: Development of a Project Manual </vt:lpstr>
      <vt:lpstr>Task 5.3: Establishment of QA and Monitoring Team </vt:lpstr>
      <vt:lpstr>Task 5.3: Establishment of QAMT </vt:lpstr>
      <vt:lpstr>Task 5.4: Progress, corrective actions procedures  </vt:lpstr>
      <vt:lpstr>Task 5.5: QA set-up, assessment and monitoring </vt:lpstr>
      <vt:lpstr>Monitoring, Reviewing and Reporting Method</vt:lpstr>
      <vt:lpstr>Updated Internal Review Process for Tasks</vt:lpstr>
      <vt:lpstr>Updated Internal Review Process for Tasks</vt:lpstr>
      <vt:lpstr>Updates on Internal Review for Tasks </vt:lpstr>
      <vt:lpstr>Internal Review Process for Deliverables</vt:lpstr>
      <vt:lpstr>Internal Review Process for Deliverables</vt:lpstr>
      <vt:lpstr>Internal Review Process for Deliverables</vt:lpstr>
      <vt:lpstr>Internal Review Process for Deliverables</vt:lpstr>
      <vt:lpstr>Task 5.5: QA set-up, assessment and monitoring </vt:lpstr>
      <vt:lpstr>Feedback from External Quality Evaluation of the Project</vt:lpstr>
      <vt:lpstr>Feedback from External Quality Evaluation of the Project</vt:lpstr>
      <vt:lpstr>Feedback from External Quality Evaluation of the Project</vt:lpstr>
      <vt:lpstr>Feedback from External Quality Evaluation of the Project</vt:lpstr>
      <vt:lpstr>Feedback from External Quality Evaluation of the Project</vt:lpstr>
      <vt:lpstr>Required Actions</vt:lpstr>
      <vt:lpstr>Actions Required</vt:lpstr>
      <vt:lpstr>Actions Required</vt:lpstr>
      <vt:lpstr>Thanks for your attention</vt:lpstr>
      <vt:lpstr>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CybPhys Meeting  WP5: Updated Quality Assurance </dc:title>
  <dc:creator>Elias Kyriakides</dc:creator>
  <cp:lastModifiedBy>Irina Ciornei</cp:lastModifiedBy>
  <cp:revision>351</cp:revision>
  <dcterms:created xsi:type="dcterms:W3CDTF">2022-01-25T19:40:39Z</dcterms:created>
  <dcterms:modified xsi:type="dcterms:W3CDTF">2023-03-17T08:00:25Z</dcterms:modified>
</cp:coreProperties>
</file>