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1"/>
  </p:notesMasterIdLst>
  <p:sldIdLst>
    <p:sldId id="257" r:id="rId2"/>
    <p:sldId id="333" r:id="rId3"/>
    <p:sldId id="258" r:id="rId4"/>
    <p:sldId id="282" r:id="rId5"/>
    <p:sldId id="308" r:id="rId6"/>
    <p:sldId id="309" r:id="rId7"/>
    <p:sldId id="310" r:id="rId8"/>
    <p:sldId id="311" r:id="rId9"/>
    <p:sldId id="312" r:id="rId10"/>
    <p:sldId id="313" r:id="rId11"/>
    <p:sldId id="314" r:id="rId12"/>
    <p:sldId id="315" r:id="rId13"/>
    <p:sldId id="316" r:id="rId14"/>
    <p:sldId id="317" r:id="rId15"/>
    <p:sldId id="325" r:id="rId16"/>
    <p:sldId id="319" r:id="rId17"/>
    <p:sldId id="318" r:id="rId18"/>
    <p:sldId id="320" r:id="rId19"/>
    <p:sldId id="321" r:id="rId20"/>
    <p:sldId id="322" r:id="rId21"/>
    <p:sldId id="326" r:id="rId22"/>
    <p:sldId id="323" r:id="rId23"/>
    <p:sldId id="324" r:id="rId24"/>
    <p:sldId id="327" r:id="rId25"/>
    <p:sldId id="328" r:id="rId26"/>
    <p:sldId id="329" r:id="rId27"/>
    <p:sldId id="330" r:id="rId28"/>
    <p:sldId id="331" r:id="rId29"/>
    <p:sldId id="27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rina Ciornei" initials="IC" lastIdx="1" clrIdx="0">
    <p:extLst>
      <p:ext uri="{19B8F6BF-5375-455C-9EA6-DF929625EA0E}">
        <p15:presenceInfo xmlns:p15="http://schemas.microsoft.com/office/powerpoint/2012/main" userId="S-1-5-21-3244330370-710286947-636655351-1448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EF8FF"/>
    <a:srgbClr val="E9B3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37"/>
    <p:restoredTop sz="94653"/>
  </p:normalViewPr>
  <p:slideViewPr>
    <p:cSldViewPr snapToGrid="0" snapToObjects="1">
      <p:cViewPr varScale="1">
        <p:scale>
          <a:sx n="85" d="100"/>
          <a:sy n="85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76EE0E-C9AD-4028-80C4-03C98E44B2A7}" type="doc">
      <dgm:prSet loTypeId="urn:microsoft.com/office/officeart/2005/8/layout/chevronAccent+Icon" loCatId="process" qsTypeId="urn:microsoft.com/office/officeart/2005/8/quickstyle/simple1" qsCatId="simple" csTypeId="urn:microsoft.com/office/officeart/2005/8/colors/accent1_2" csCatId="accent1" phldr="1"/>
      <dgm:spPr/>
    </dgm:pt>
    <dgm:pt modelId="{94473C1F-BEBF-4E27-BC97-F83831C55809}">
      <dgm:prSet phldrT="[Text]"/>
      <dgm:spPr>
        <a:solidFill>
          <a:schemeClr val="accent5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b="1" dirty="0"/>
            <a:t>Connection</a:t>
          </a:r>
          <a:r>
            <a:rPr lang="en-US" dirty="0"/>
            <a:t> (receive external information form field sensors)</a:t>
          </a:r>
          <a:endParaRPr lang="en-GB" dirty="0"/>
        </a:p>
      </dgm:t>
    </dgm:pt>
    <dgm:pt modelId="{046E52F9-CB49-4936-9E42-D4A5D61489D4}" type="parTrans" cxnId="{86353AE1-749D-41DD-B025-7334DAB92FB3}">
      <dgm:prSet/>
      <dgm:spPr/>
      <dgm:t>
        <a:bodyPr/>
        <a:lstStyle/>
        <a:p>
          <a:endParaRPr lang="en-GB"/>
        </a:p>
      </dgm:t>
    </dgm:pt>
    <dgm:pt modelId="{484FA192-4EEE-458C-A5B7-50D22840ACC9}" type="sibTrans" cxnId="{86353AE1-749D-41DD-B025-7334DAB92FB3}">
      <dgm:prSet/>
      <dgm:spPr/>
      <dgm:t>
        <a:bodyPr/>
        <a:lstStyle/>
        <a:p>
          <a:endParaRPr lang="en-GB"/>
        </a:p>
      </dgm:t>
    </dgm:pt>
    <dgm:pt modelId="{C687B23A-5CA1-4CFF-BC58-41482E6B75BD}">
      <dgm:prSet phldrT="[Text]"/>
      <dgm:spPr>
        <a:solidFill>
          <a:schemeClr val="bg2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US" b="1" dirty="0"/>
            <a:t>Conver</a:t>
          </a:r>
          <a:r>
            <a:rPr lang="en-US" b="0" dirty="0"/>
            <a:t>sion</a:t>
          </a:r>
          <a:r>
            <a:rPr lang="en-US" dirty="0"/>
            <a:t> (data to information, data processing and analysis)</a:t>
          </a:r>
          <a:endParaRPr lang="en-GB" dirty="0"/>
        </a:p>
      </dgm:t>
    </dgm:pt>
    <dgm:pt modelId="{666A40EA-6510-46F6-805B-C0502F1A0C16}" type="parTrans" cxnId="{43D0CAA5-1DCC-4489-B50D-C1FE2BAB63C8}">
      <dgm:prSet/>
      <dgm:spPr/>
      <dgm:t>
        <a:bodyPr/>
        <a:lstStyle/>
        <a:p>
          <a:endParaRPr lang="en-GB"/>
        </a:p>
      </dgm:t>
    </dgm:pt>
    <dgm:pt modelId="{4754DC40-17D1-4FFE-BE6A-A878497646B5}" type="sibTrans" cxnId="{43D0CAA5-1DCC-4489-B50D-C1FE2BAB63C8}">
      <dgm:prSet/>
      <dgm:spPr/>
      <dgm:t>
        <a:bodyPr/>
        <a:lstStyle/>
        <a:p>
          <a:endParaRPr lang="en-GB"/>
        </a:p>
      </dgm:t>
    </dgm:pt>
    <dgm:pt modelId="{CB21087D-B831-4F46-8DE2-02F8F7DB08BD}">
      <dgm:prSet phldrT="[Text]"/>
      <dgm:spPr>
        <a:solidFill>
          <a:schemeClr val="bg1">
            <a:lumMod val="90000"/>
            <a:alpha val="90000"/>
          </a:schemeClr>
        </a:solidFill>
      </dgm:spPr>
      <dgm:t>
        <a:bodyPr/>
        <a:lstStyle/>
        <a:p>
          <a:r>
            <a:rPr lang="en-US" b="1" dirty="0"/>
            <a:t>Computation</a:t>
          </a:r>
          <a:r>
            <a:rPr lang="en-US" dirty="0"/>
            <a:t> (collect and analyze information from all nodes of the CPS)</a:t>
          </a:r>
          <a:endParaRPr lang="en-GB" dirty="0"/>
        </a:p>
      </dgm:t>
    </dgm:pt>
    <dgm:pt modelId="{9F3732D6-EDAE-4A38-A127-6F826C0A1EC5}" type="sibTrans" cxnId="{1C4BDCF4-FD75-4F03-B1B8-5F1BCBF2DFB8}">
      <dgm:prSet/>
      <dgm:spPr/>
      <dgm:t>
        <a:bodyPr/>
        <a:lstStyle/>
        <a:p>
          <a:endParaRPr lang="en-GB"/>
        </a:p>
      </dgm:t>
    </dgm:pt>
    <dgm:pt modelId="{7BA32BE3-636A-4F78-B2D6-6917F4F81944}" type="parTrans" cxnId="{1C4BDCF4-FD75-4F03-B1B8-5F1BCBF2DFB8}">
      <dgm:prSet/>
      <dgm:spPr/>
      <dgm:t>
        <a:bodyPr/>
        <a:lstStyle/>
        <a:p>
          <a:endParaRPr lang="en-GB"/>
        </a:p>
      </dgm:t>
    </dgm:pt>
    <dgm:pt modelId="{BCCC6AB8-0A12-4AF4-8E43-7D65DD8A356E}">
      <dgm:prSet phldrT="[Text]"/>
      <dgm:spPr>
        <a:solidFill>
          <a:srgbClr val="6EF8FF">
            <a:alpha val="90000"/>
          </a:srgbClr>
        </a:solidFill>
      </dgm:spPr>
      <dgm:t>
        <a:bodyPr/>
        <a:lstStyle/>
        <a:p>
          <a:r>
            <a:rPr lang="en-US" b="1" dirty="0"/>
            <a:t>Cognition </a:t>
          </a:r>
          <a:r>
            <a:rPr lang="en-US" dirty="0"/>
            <a:t>(decision making analysis)</a:t>
          </a:r>
          <a:endParaRPr lang="en-GB" dirty="0"/>
        </a:p>
      </dgm:t>
    </dgm:pt>
    <dgm:pt modelId="{3D3761B8-51AB-468C-B240-F297382EFA3D}" type="parTrans" cxnId="{60F4BD7A-D959-42DD-B1C1-0ACB7A3CF56E}">
      <dgm:prSet/>
      <dgm:spPr/>
      <dgm:t>
        <a:bodyPr/>
        <a:lstStyle/>
        <a:p>
          <a:endParaRPr lang="en-GB"/>
        </a:p>
      </dgm:t>
    </dgm:pt>
    <dgm:pt modelId="{A23E6A0F-E652-43D8-9314-C65491967CFF}" type="sibTrans" cxnId="{60F4BD7A-D959-42DD-B1C1-0ACB7A3CF56E}">
      <dgm:prSet/>
      <dgm:spPr/>
      <dgm:t>
        <a:bodyPr/>
        <a:lstStyle/>
        <a:p>
          <a:endParaRPr lang="en-GB"/>
        </a:p>
      </dgm:t>
    </dgm:pt>
    <dgm:pt modelId="{DA9CAB4D-556F-4EF5-B9AB-E5F6C8D27DED}">
      <dgm:prSet phldrT="[Text]"/>
      <dgm:spPr>
        <a:solidFill>
          <a:srgbClr val="92D050">
            <a:alpha val="90000"/>
          </a:srgbClr>
        </a:solidFill>
      </dgm:spPr>
      <dgm:t>
        <a:bodyPr/>
        <a:lstStyle/>
        <a:p>
          <a:r>
            <a:rPr lang="en-US" b="1" dirty="0"/>
            <a:t>Configuration</a:t>
          </a:r>
          <a:r>
            <a:rPr lang="en-US" dirty="0"/>
            <a:t> (control and adjustment of CPS components)</a:t>
          </a:r>
          <a:endParaRPr lang="en-GB" dirty="0"/>
        </a:p>
      </dgm:t>
    </dgm:pt>
    <dgm:pt modelId="{CF306AB7-E02F-4495-9F4D-C43A82F43BF2}" type="parTrans" cxnId="{8A1714D3-58DD-4152-880A-0A46393909A6}">
      <dgm:prSet/>
      <dgm:spPr/>
      <dgm:t>
        <a:bodyPr/>
        <a:lstStyle/>
        <a:p>
          <a:endParaRPr lang="en-GB"/>
        </a:p>
      </dgm:t>
    </dgm:pt>
    <dgm:pt modelId="{45919A70-118F-4232-9FE1-75AB6C6B627A}" type="sibTrans" cxnId="{8A1714D3-58DD-4152-880A-0A46393909A6}">
      <dgm:prSet/>
      <dgm:spPr/>
      <dgm:t>
        <a:bodyPr/>
        <a:lstStyle/>
        <a:p>
          <a:endParaRPr lang="en-GB"/>
        </a:p>
      </dgm:t>
    </dgm:pt>
    <dgm:pt modelId="{09E6FE82-B025-4B1D-8AC9-16E52CF278BA}" type="pres">
      <dgm:prSet presAssocID="{3776EE0E-C9AD-4028-80C4-03C98E44B2A7}" presName="Name0" presStyleCnt="0">
        <dgm:presLayoutVars>
          <dgm:dir/>
          <dgm:resizeHandles val="exact"/>
        </dgm:presLayoutVars>
      </dgm:prSet>
      <dgm:spPr/>
    </dgm:pt>
    <dgm:pt modelId="{A706F918-C0CE-4EC8-90A2-9A948A9ED870}" type="pres">
      <dgm:prSet presAssocID="{94473C1F-BEBF-4E27-BC97-F83831C55809}" presName="composite" presStyleCnt="0"/>
      <dgm:spPr/>
    </dgm:pt>
    <dgm:pt modelId="{4E04AFEB-E496-4023-9D12-9387367A4B85}" type="pres">
      <dgm:prSet presAssocID="{94473C1F-BEBF-4E27-BC97-F83831C55809}" presName="bgChev" presStyleLbl="node1" presStyleIdx="0" presStyleCnt="5"/>
      <dgm:spPr>
        <a:solidFill>
          <a:srgbClr val="FFC000"/>
        </a:solidFill>
      </dgm:spPr>
    </dgm:pt>
    <dgm:pt modelId="{B7DB1EA5-8B87-472B-9EB9-86E2A71BD8A7}" type="pres">
      <dgm:prSet presAssocID="{94473C1F-BEBF-4E27-BC97-F83831C55809}" presName="txNode" presStyleLbl="fgAcc1" presStyleIdx="0" presStyleCnt="5">
        <dgm:presLayoutVars>
          <dgm:bulletEnabled val="1"/>
        </dgm:presLayoutVars>
      </dgm:prSet>
      <dgm:spPr/>
    </dgm:pt>
    <dgm:pt modelId="{54F3E373-6140-48C5-9311-C05EE60747D1}" type="pres">
      <dgm:prSet presAssocID="{484FA192-4EEE-458C-A5B7-50D22840ACC9}" presName="compositeSpace" presStyleCnt="0"/>
      <dgm:spPr/>
    </dgm:pt>
    <dgm:pt modelId="{AE3F3D36-7E4A-460D-9351-83FBF75196F2}" type="pres">
      <dgm:prSet presAssocID="{C687B23A-5CA1-4CFF-BC58-41482E6B75BD}" presName="composite" presStyleCnt="0"/>
      <dgm:spPr/>
    </dgm:pt>
    <dgm:pt modelId="{4FBAE79A-9B6D-4B8A-AA96-BC32E0E45F40}" type="pres">
      <dgm:prSet presAssocID="{C687B23A-5CA1-4CFF-BC58-41482E6B75BD}" presName="bgChev" presStyleLbl="node1" presStyleIdx="1" presStyleCnt="5"/>
      <dgm:spPr>
        <a:solidFill>
          <a:schemeClr val="bg2">
            <a:lumMod val="75000"/>
          </a:schemeClr>
        </a:solidFill>
      </dgm:spPr>
    </dgm:pt>
    <dgm:pt modelId="{0799E04B-F988-4F4E-A58C-3E840221DB7E}" type="pres">
      <dgm:prSet presAssocID="{C687B23A-5CA1-4CFF-BC58-41482E6B75BD}" presName="txNode" presStyleLbl="fgAcc1" presStyleIdx="1" presStyleCnt="5" custLinFactNeighborX="2274" custLinFactNeighborY="1136">
        <dgm:presLayoutVars>
          <dgm:bulletEnabled val="1"/>
        </dgm:presLayoutVars>
      </dgm:prSet>
      <dgm:spPr/>
    </dgm:pt>
    <dgm:pt modelId="{A7635902-5A46-47A0-97FB-39D3E9E1F3E3}" type="pres">
      <dgm:prSet presAssocID="{4754DC40-17D1-4FFE-BE6A-A878497646B5}" presName="compositeSpace" presStyleCnt="0"/>
      <dgm:spPr/>
    </dgm:pt>
    <dgm:pt modelId="{C47FFD0E-A447-46DC-A595-FCB7F38F83CC}" type="pres">
      <dgm:prSet presAssocID="{CB21087D-B831-4F46-8DE2-02F8F7DB08BD}" presName="composite" presStyleCnt="0"/>
      <dgm:spPr/>
    </dgm:pt>
    <dgm:pt modelId="{36FE36B5-E0B5-443A-854F-109909A9187D}" type="pres">
      <dgm:prSet presAssocID="{CB21087D-B831-4F46-8DE2-02F8F7DB08BD}" presName="bgChev" presStyleLbl="node1" presStyleIdx="2" presStyleCnt="5"/>
      <dgm:spPr>
        <a:solidFill>
          <a:srgbClr val="FFFF00"/>
        </a:solidFill>
      </dgm:spPr>
    </dgm:pt>
    <dgm:pt modelId="{2F393BEA-CAD6-4841-9BB1-732E503311F4}" type="pres">
      <dgm:prSet presAssocID="{CB21087D-B831-4F46-8DE2-02F8F7DB08BD}" presName="txNode" presStyleLbl="fgAcc1" presStyleIdx="2" presStyleCnt="5">
        <dgm:presLayoutVars>
          <dgm:bulletEnabled val="1"/>
        </dgm:presLayoutVars>
      </dgm:prSet>
      <dgm:spPr/>
    </dgm:pt>
    <dgm:pt modelId="{8F9518FD-3494-4F1D-BF8F-4F2E86AB428E}" type="pres">
      <dgm:prSet presAssocID="{9F3732D6-EDAE-4A38-A127-6F826C0A1EC5}" presName="compositeSpace" presStyleCnt="0"/>
      <dgm:spPr/>
    </dgm:pt>
    <dgm:pt modelId="{0B69452A-4DB7-4B27-B094-FE2801C4B7F0}" type="pres">
      <dgm:prSet presAssocID="{BCCC6AB8-0A12-4AF4-8E43-7D65DD8A356E}" presName="composite" presStyleCnt="0"/>
      <dgm:spPr/>
    </dgm:pt>
    <dgm:pt modelId="{187E863E-09E4-43D6-80B0-CBB2BEB2BC4C}" type="pres">
      <dgm:prSet presAssocID="{BCCC6AB8-0A12-4AF4-8E43-7D65DD8A356E}" presName="bgChev" presStyleLbl="node1" presStyleIdx="3" presStyleCnt="5"/>
      <dgm:spPr>
        <a:solidFill>
          <a:srgbClr val="00B0F0"/>
        </a:solidFill>
      </dgm:spPr>
    </dgm:pt>
    <dgm:pt modelId="{07B9A84C-3B0C-4082-8DAE-FA8E9999D391}" type="pres">
      <dgm:prSet presAssocID="{BCCC6AB8-0A12-4AF4-8E43-7D65DD8A356E}" presName="txNode" presStyleLbl="fgAcc1" presStyleIdx="3" presStyleCnt="5">
        <dgm:presLayoutVars>
          <dgm:bulletEnabled val="1"/>
        </dgm:presLayoutVars>
      </dgm:prSet>
      <dgm:spPr/>
    </dgm:pt>
    <dgm:pt modelId="{E3DBE068-AE56-4344-A9EE-9CDBF8CB0762}" type="pres">
      <dgm:prSet presAssocID="{A23E6A0F-E652-43D8-9314-C65491967CFF}" presName="compositeSpace" presStyleCnt="0"/>
      <dgm:spPr/>
    </dgm:pt>
    <dgm:pt modelId="{F6D0258B-B305-4C18-8C6A-AC53FBCB6492}" type="pres">
      <dgm:prSet presAssocID="{DA9CAB4D-556F-4EF5-B9AB-E5F6C8D27DED}" presName="composite" presStyleCnt="0"/>
      <dgm:spPr/>
    </dgm:pt>
    <dgm:pt modelId="{3AB0106F-2A20-4557-9B29-6DF16621092E}" type="pres">
      <dgm:prSet presAssocID="{DA9CAB4D-556F-4EF5-B9AB-E5F6C8D27DED}" presName="bgChev" presStyleLbl="node1" presStyleIdx="4" presStyleCnt="5"/>
      <dgm:spPr>
        <a:solidFill>
          <a:srgbClr val="00B050"/>
        </a:solidFill>
      </dgm:spPr>
    </dgm:pt>
    <dgm:pt modelId="{51CC645E-8B33-45CD-A723-9BA368A12E99}" type="pres">
      <dgm:prSet presAssocID="{DA9CAB4D-556F-4EF5-B9AB-E5F6C8D27DED}" presName="txNode" presStyleLbl="fgAcc1" presStyleIdx="4" presStyleCnt="5">
        <dgm:presLayoutVars>
          <dgm:bulletEnabled val="1"/>
        </dgm:presLayoutVars>
      </dgm:prSet>
      <dgm:spPr/>
    </dgm:pt>
  </dgm:ptLst>
  <dgm:cxnLst>
    <dgm:cxn modelId="{4A417D01-A135-483C-8CE6-13052A63EC4B}" type="presOf" srcId="{BCCC6AB8-0A12-4AF4-8E43-7D65DD8A356E}" destId="{07B9A84C-3B0C-4082-8DAE-FA8E9999D391}" srcOrd="0" destOrd="0" presId="urn:microsoft.com/office/officeart/2005/8/layout/chevronAccent+Icon"/>
    <dgm:cxn modelId="{2A95532D-64A8-4C98-9346-ED8017CDB54B}" type="presOf" srcId="{DA9CAB4D-556F-4EF5-B9AB-E5F6C8D27DED}" destId="{51CC645E-8B33-45CD-A723-9BA368A12E99}" srcOrd="0" destOrd="0" presId="urn:microsoft.com/office/officeart/2005/8/layout/chevronAccent+Icon"/>
    <dgm:cxn modelId="{17696046-2A59-4D48-8054-36976FFEAEB2}" type="presOf" srcId="{94473C1F-BEBF-4E27-BC97-F83831C55809}" destId="{B7DB1EA5-8B87-472B-9EB9-86E2A71BD8A7}" srcOrd="0" destOrd="0" presId="urn:microsoft.com/office/officeart/2005/8/layout/chevronAccent+Icon"/>
    <dgm:cxn modelId="{8E4EA54D-2812-4173-92F8-B93F67805E93}" type="presOf" srcId="{3776EE0E-C9AD-4028-80C4-03C98E44B2A7}" destId="{09E6FE82-B025-4B1D-8AC9-16E52CF278BA}" srcOrd="0" destOrd="0" presId="urn:microsoft.com/office/officeart/2005/8/layout/chevronAccent+Icon"/>
    <dgm:cxn modelId="{60F4BD7A-D959-42DD-B1C1-0ACB7A3CF56E}" srcId="{3776EE0E-C9AD-4028-80C4-03C98E44B2A7}" destId="{BCCC6AB8-0A12-4AF4-8E43-7D65DD8A356E}" srcOrd="3" destOrd="0" parTransId="{3D3761B8-51AB-468C-B240-F297382EFA3D}" sibTransId="{A23E6A0F-E652-43D8-9314-C65491967CFF}"/>
    <dgm:cxn modelId="{43D0CAA5-1DCC-4489-B50D-C1FE2BAB63C8}" srcId="{3776EE0E-C9AD-4028-80C4-03C98E44B2A7}" destId="{C687B23A-5CA1-4CFF-BC58-41482E6B75BD}" srcOrd="1" destOrd="0" parTransId="{666A40EA-6510-46F6-805B-C0502F1A0C16}" sibTransId="{4754DC40-17D1-4FFE-BE6A-A878497646B5}"/>
    <dgm:cxn modelId="{42A01EB9-CE10-4F6E-B721-471EE498B9A1}" type="presOf" srcId="{CB21087D-B831-4F46-8DE2-02F8F7DB08BD}" destId="{2F393BEA-CAD6-4841-9BB1-732E503311F4}" srcOrd="0" destOrd="0" presId="urn:microsoft.com/office/officeart/2005/8/layout/chevronAccent+Icon"/>
    <dgm:cxn modelId="{8A1714D3-58DD-4152-880A-0A46393909A6}" srcId="{3776EE0E-C9AD-4028-80C4-03C98E44B2A7}" destId="{DA9CAB4D-556F-4EF5-B9AB-E5F6C8D27DED}" srcOrd="4" destOrd="0" parTransId="{CF306AB7-E02F-4495-9F4D-C43A82F43BF2}" sibTransId="{45919A70-118F-4232-9FE1-75AB6C6B627A}"/>
    <dgm:cxn modelId="{86353AE1-749D-41DD-B025-7334DAB92FB3}" srcId="{3776EE0E-C9AD-4028-80C4-03C98E44B2A7}" destId="{94473C1F-BEBF-4E27-BC97-F83831C55809}" srcOrd="0" destOrd="0" parTransId="{046E52F9-CB49-4936-9E42-D4A5D61489D4}" sibTransId="{484FA192-4EEE-458C-A5B7-50D22840ACC9}"/>
    <dgm:cxn modelId="{1C4BDCF4-FD75-4F03-B1B8-5F1BCBF2DFB8}" srcId="{3776EE0E-C9AD-4028-80C4-03C98E44B2A7}" destId="{CB21087D-B831-4F46-8DE2-02F8F7DB08BD}" srcOrd="2" destOrd="0" parTransId="{7BA32BE3-636A-4F78-B2D6-6917F4F81944}" sibTransId="{9F3732D6-EDAE-4A38-A127-6F826C0A1EC5}"/>
    <dgm:cxn modelId="{20BCF7F4-F3C6-458A-995D-BCECBACB01F3}" type="presOf" srcId="{C687B23A-5CA1-4CFF-BC58-41482E6B75BD}" destId="{0799E04B-F988-4F4E-A58C-3E840221DB7E}" srcOrd="0" destOrd="0" presId="urn:microsoft.com/office/officeart/2005/8/layout/chevronAccent+Icon"/>
    <dgm:cxn modelId="{12E2E7F8-0B72-40FD-8EC3-E8E5475133E8}" type="presParOf" srcId="{09E6FE82-B025-4B1D-8AC9-16E52CF278BA}" destId="{A706F918-C0CE-4EC8-90A2-9A948A9ED870}" srcOrd="0" destOrd="0" presId="urn:microsoft.com/office/officeart/2005/8/layout/chevronAccent+Icon"/>
    <dgm:cxn modelId="{038E5F15-FF17-409C-AD97-6AC47F068669}" type="presParOf" srcId="{A706F918-C0CE-4EC8-90A2-9A948A9ED870}" destId="{4E04AFEB-E496-4023-9D12-9387367A4B85}" srcOrd="0" destOrd="0" presId="urn:microsoft.com/office/officeart/2005/8/layout/chevronAccent+Icon"/>
    <dgm:cxn modelId="{6AFD3007-05DC-4705-8112-6DAAD4F1C55A}" type="presParOf" srcId="{A706F918-C0CE-4EC8-90A2-9A948A9ED870}" destId="{B7DB1EA5-8B87-472B-9EB9-86E2A71BD8A7}" srcOrd="1" destOrd="0" presId="urn:microsoft.com/office/officeart/2005/8/layout/chevronAccent+Icon"/>
    <dgm:cxn modelId="{8D19CB8C-4C15-4C33-804A-10FE0AEBFDA7}" type="presParOf" srcId="{09E6FE82-B025-4B1D-8AC9-16E52CF278BA}" destId="{54F3E373-6140-48C5-9311-C05EE60747D1}" srcOrd="1" destOrd="0" presId="urn:microsoft.com/office/officeart/2005/8/layout/chevronAccent+Icon"/>
    <dgm:cxn modelId="{BE6D89D8-E8AB-4361-A9F7-8E3111527447}" type="presParOf" srcId="{09E6FE82-B025-4B1D-8AC9-16E52CF278BA}" destId="{AE3F3D36-7E4A-460D-9351-83FBF75196F2}" srcOrd="2" destOrd="0" presId="urn:microsoft.com/office/officeart/2005/8/layout/chevronAccent+Icon"/>
    <dgm:cxn modelId="{7AE904DE-20C8-401B-ACE2-81CF00006A2C}" type="presParOf" srcId="{AE3F3D36-7E4A-460D-9351-83FBF75196F2}" destId="{4FBAE79A-9B6D-4B8A-AA96-BC32E0E45F40}" srcOrd="0" destOrd="0" presId="urn:microsoft.com/office/officeart/2005/8/layout/chevronAccent+Icon"/>
    <dgm:cxn modelId="{9F474165-10DA-4603-A97D-F58F183BE27D}" type="presParOf" srcId="{AE3F3D36-7E4A-460D-9351-83FBF75196F2}" destId="{0799E04B-F988-4F4E-A58C-3E840221DB7E}" srcOrd="1" destOrd="0" presId="urn:microsoft.com/office/officeart/2005/8/layout/chevronAccent+Icon"/>
    <dgm:cxn modelId="{2B1C9531-F902-4829-AB28-4073E358FD96}" type="presParOf" srcId="{09E6FE82-B025-4B1D-8AC9-16E52CF278BA}" destId="{A7635902-5A46-47A0-97FB-39D3E9E1F3E3}" srcOrd="3" destOrd="0" presId="urn:microsoft.com/office/officeart/2005/8/layout/chevronAccent+Icon"/>
    <dgm:cxn modelId="{AAE1DD45-F8D4-4B5B-85C5-890A75F4DC1E}" type="presParOf" srcId="{09E6FE82-B025-4B1D-8AC9-16E52CF278BA}" destId="{C47FFD0E-A447-46DC-A595-FCB7F38F83CC}" srcOrd="4" destOrd="0" presId="urn:microsoft.com/office/officeart/2005/8/layout/chevronAccent+Icon"/>
    <dgm:cxn modelId="{B5AB869A-7DBC-4D38-BA0D-B8658F71B27B}" type="presParOf" srcId="{C47FFD0E-A447-46DC-A595-FCB7F38F83CC}" destId="{36FE36B5-E0B5-443A-854F-109909A9187D}" srcOrd="0" destOrd="0" presId="urn:microsoft.com/office/officeart/2005/8/layout/chevronAccent+Icon"/>
    <dgm:cxn modelId="{DD4238D3-C17F-439D-81BA-9B152D2B7D45}" type="presParOf" srcId="{C47FFD0E-A447-46DC-A595-FCB7F38F83CC}" destId="{2F393BEA-CAD6-4841-9BB1-732E503311F4}" srcOrd="1" destOrd="0" presId="urn:microsoft.com/office/officeart/2005/8/layout/chevronAccent+Icon"/>
    <dgm:cxn modelId="{A47A3359-BAD0-4310-A14E-69A9CC5A6E3F}" type="presParOf" srcId="{09E6FE82-B025-4B1D-8AC9-16E52CF278BA}" destId="{8F9518FD-3494-4F1D-BF8F-4F2E86AB428E}" srcOrd="5" destOrd="0" presId="urn:microsoft.com/office/officeart/2005/8/layout/chevronAccent+Icon"/>
    <dgm:cxn modelId="{F75955FB-A6E7-4304-880E-76135A62B692}" type="presParOf" srcId="{09E6FE82-B025-4B1D-8AC9-16E52CF278BA}" destId="{0B69452A-4DB7-4B27-B094-FE2801C4B7F0}" srcOrd="6" destOrd="0" presId="urn:microsoft.com/office/officeart/2005/8/layout/chevronAccent+Icon"/>
    <dgm:cxn modelId="{604755A6-F64D-41DC-90F0-77770BD1ED1C}" type="presParOf" srcId="{0B69452A-4DB7-4B27-B094-FE2801C4B7F0}" destId="{187E863E-09E4-43D6-80B0-CBB2BEB2BC4C}" srcOrd="0" destOrd="0" presId="urn:microsoft.com/office/officeart/2005/8/layout/chevronAccent+Icon"/>
    <dgm:cxn modelId="{64275C63-B7B8-44A9-9F0C-290EBA7B2FAD}" type="presParOf" srcId="{0B69452A-4DB7-4B27-B094-FE2801C4B7F0}" destId="{07B9A84C-3B0C-4082-8DAE-FA8E9999D391}" srcOrd="1" destOrd="0" presId="urn:microsoft.com/office/officeart/2005/8/layout/chevronAccent+Icon"/>
    <dgm:cxn modelId="{3B9B3AB8-E83C-4BFE-ADC3-76E98B57C366}" type="presParOf" srcId="{09E6FE82-B025-4B1D-8AC9-16E52CF278BA}" destId="{E3DBE068-AE56-4344-A9EE-9CDBF8CB0762}" srcOrd="7" destOrd="0" presId="urn:microsoft.com/office/officeart/2005/8/layout/chevronAccent+Icon"/>
    <dgm:cxn modelId="{E6B82E9C-3193-4CFF-B080-0D4775CD4453}" type="presParOf" srcId="{09E6FE82-B025-4B1D-8AC9-16E52CF278BA}" destId="{F6D0258B-B305-4C18-8C6A-AC53FBCB6492}" srcOrd="8" destOrd="0" presId="urn:microsoft.com/office/officeart/2005/8/layout/chevronAccent+Icon"/>
    <dgm:cxn modelId="{6EFC4C3F-11C1-4F53-92E1-89CAD00C1B3F}" type="presParOf" srcId="{F6D0258B-B305-4C18-8C6A-AC53FBCB6492}" destId="{3AB0106F-2A20-4557-9B29-6DF16621092E}" srcOrd="0" destOrd="0" presId="urn:microsoft.com/office/officeart/2005/8/layout/chevronAccent+Icon"/>
    <dgm:cxn modelId="{FBC9F65C-B5AD-426E-8E67-9671B471316F}" type="presParOf" srcId="{F6D0258B-B305-4C18-8C6A-AC53FBCB6492}" destId="{51CC645E-8B33-45CD-A723-9BA368A12E99}" srcOrd="1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04AFEB-E496-4023-9D12-9387367A4B85}">
      <dsp:nvSpPr>
        <dsp:cNvPr id="0" name=""/>
        <dsp:cNvSpPr/>
      </dsp:nvSpPr>
      <dsp:spPr>
        <a:xfrm>
          <a:off x="1474" y="2445008"/>
          <a:ext cx="1650836" cy="637222"/>
        </a:xfrm>
        <a:prstGeom prst="chevron">
          <a:avLst>
            <a:gd name="adj" fmla="val 4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DB1EA5-8B87-472B-9EB9-86E2A71BD8A7}">
      <dsp:nvSpPr>
        <dsp:cNvPr id="0" name=""/>
        <dsp:cNvSpPr/>
      </dsp:nvSpPr>
      <dsp:spPr>
        <a:xfrm>
          <a:off x="441697" y="2604314"/>
          <a:ext cx="1394039" cy="637222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/>
            <a:t>Connection</a:t>
          </a:r>
          <a:r>
            <a:rPr lang="en-US" sz="800" kern="1200" dirty="0"/>
            <a:t> (receive external information form field sensors)</a:t>
          </a:r>
          <a:endParaRPr lang="en-GB" sz="800" kern="1200" dirty="0"/>
        </a:p>
      </dsp:txBody>
      <dsp:txXfrm>
        <a:off x="460361" y="2622978"/>
        <a:ext cx="1356711" cy="599894"/>
      </dsp:txXfrm>
    </dsp:sp>
    <dsp:sp modelId="{4FBAE79A-9B6D-4B8A-AA96-BC32E0E45F40}">
      <dsp:nvSpPr>
        <dsp:cNvPr id="0" name=""/>
        <dsp:cNvSpPr/>
      </dsp:nvSpPr>
      <dsp:spPr>
        <a:xfrm>
          <a:off x="1887096" y="2445008"/>
          <a:ext cx="1650836" cy="637222"/>
        </a:xfrm>
        <a:prstGeom prst="chevron">
          <a:avLst>
            <a:gd name="adj" fmla="val 40000"/>
          </a:avLst>
        </a:prstGeom>
        <a:solidFill>
          <a:schemeClr val="bg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99E04B-F988-4F4E-A58C-3E840221DB7E}">
      <dsp:nvSpPr>
        <dsp:cNvPr id="0" name=""/>
        <dsp:cNvSpPr/>
      </dsp:nvSpPr>
      <dsp:spPr>
        <a:xfrm>
          <a:off x="2359020" y="2611553"/>
          <a:ext cx="1394039" cy="637222"/>
        </a:xfrm>
        <a:prstGeom prst="roundRect">
          <a:avLst>
            <a:gd name="adj" fmla="val 10000"/>
          </a:avLst>
        </a:prstGeom>
        <a:solidFill>
          <a:schemeClr val="bg2">
            <a:lumMod val="60000"/>
            <a:lumOff val="4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/>
            <a:t>Conver</a:t>
          </a:r>
          <a:r>
            <a:rPr lang="en-US" sz="800" b="0" kern="1200" dirty="0"/>
            <a:t>sion</a:t>
          </a:r>
          <a:r>
            <a:rPr lang="en-US" sz="800" kern="1200" dirty="0"/>
            <a:t> (data to information, data processing and analysis)</a:t>
          </a:r>
          <a:endParaRPr lang="en-GB" sz="800" kern="1200" dirty="0"/>
        </a:p>
      </dsp:txBody>
      <dsp:txXfrm>
        <a:off x="2377684" y="2630217"/>
        <a:ext cx="1356711" cy="599894"/>
      </dsp:txXfrm>
    </dsp:sp>
    <dsp:sp modelId="{36FE36B5-E0B5-443A-854F-109909A9187D}">
      <dsp:nvSpPr>
        <dsp:cNvPr id="0" name=""/>
        <dsp:cNvSpPr/>
      </dsp:nvSpPr>
      <dsp:spPr>
        <a:xfrm>
          <a:off x="3772719" y="2445008"/>
          <a:ext cx="1650836" cy="637222"/>
        </a:xfrm>
        <a:prstGeom prst="chevron">
          <a:avLst>
            <a:gd name="adj" fmla="val 40000"/>
          </a:avLst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393BEA-CAD6-4841-9BB1-732E503311F4}">
      <dsp:nvSpPr>
        <dsp:cNvPr id="0" name=""/>
        <dsp:cNvSpPr/>
      </dsp:nvSpPr>
      <dsp:spPr>
        <a:xfrm>
          <a:off x="4212942" y="2604314"/>
          <a:ext cx="1394039" cy="637222"/>
        </a:xfrm>
        <a:prstGeom prst="roundRect">
          <a:avLst>
            <a:gd name="adj" fmla="val 10000"/>
          </a:avLst>
        </a:prstGeom>
        <a:solidFill>
          <a:schemeClr val="bg1">
            <a:lumMod val="9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/>
            <a:t>Computation</a:t>
          </a:r>
          <a:r>
            <a:rPr lang="en-US" sz="800" kern="1200" dirty="0"/>
            <a:t> (collect and analyze information from all nodes of the CPS)</a:t>
          </a:r>
          <a:endParaRPr lang="en-GB" sz="800" kern="1200" dirty="0"/>
        </a:p>
      </dsp:txBody>
      <dsp:txXfrm>
        <a:off x="4231606" y="2622978"/>
        <a:ext cx="1356711" cy="599894"/>
      </dsp:txXfrm>
    </dsp:sp>
    <dsp:sp modelId="{187E863E-09E4-43D6-80B0-CBB2BEB2BC4C}">
      <dsp:nvSpPr>
        <dsp:cNvPr id="0" name=""/>
        <dsp:cNvSpPr/>
      </dsp:nvSpPr>
      <dsp:spPr>
        <a:xfrm>
          <a:off x="5658341" y="2445008"/>
          <a:ext cx="1650836" cy="637222"/>
        </a:xfrm>
        <a:prstGeom prst="chevron">
          <a:avLst>
            <a:gd name="adj" fmla="val 40000"/>
          </a:avLst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B9A84C-3B0C-4082-8DAE-FA8E9999D391}">
      <dsp:nvSpPr>
        <dsp:cNvPr id="0" name=""/>
        <dsp:cNvSpPr/>
      </dsp:nvSpPr>
      <dsp:spPr>
        <a:xfrm>
          <a:off x="6098564" y="2604314"/>
          <a:ext cx="1394039" cy="637222"/>
        </a:xfrm>
        <a:prstGeom prst="roundRect">
          <a:avLst>
            <a:gd name="adj" fmla="val 10000"/>
          </a:avLst>
        </a:prstGeom>
        <a:solidFill>
          <a:srgbClr val="6EF8FF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/>
            <a:t>Cognition </a:t>
          </a:r>
          <a:r>
            <a:rPr lang="en-US" sz="800" kern="1200" dirty="0"/>
            <a:t>(decision making analysis)</a:t>
          </a:r>
          <a:endParaRPr lang="en-GB" sz="800" kern="1200" dirty="0"/>
        </a:p>
      </dsp:txBody>
      <dsp:txXfrm>
        <a:off x="6117228" y="2622978"/>
        <a:ext cx="1356711" cy="599894"/>
      </dsp:txXfrm>
    </dsp:sp>
    <dsp:sp modelId="{3AB0106F-2A20-4557-9B29-6DF16621092E}">
      <dsp:nvSpPr>
        <dsp:cNvPr id="0" name=""/>
        <dsp:cNvSpPr/>
      </dsp:nvSpPr>
      <dsp:spPr>
        <a:xfrm>
          <a:off x="7543963" y="2445008"/>
          <a:ext cx="1650836" cy="637222"/>
        </a:xfrm>
        <a:prstGeom prst="chevron">
          <a:avLst>
            <a:gd name="adj" fmla="val 4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CC645E-8B33-45CD-A723-9BA368A12E99}">
      <dsp:nvSpPr>
        <dsp:cNvPr id="0" name=""/>
        <dsp:cNvSpPr/>
      </dsp:nvSpPr>
      <dsp:spPr>
        <a:xfrm>
          <a:off x="7984186" y="2604314"/>
          <a:ext cx="1394039" cy="637222"/>
        </a:xfrm>
        <a:prstGeom prst="roundRect">
          <a:avLst>
            <a:gd name="adj" fmla="val 10000"/>
          </a:avLst>
        </a:prstGeom>
        <a:solidFill>
          <a:srgbClr val="92D050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/>
            <a:t>Configuration</a:t>
          </a:r>
          <a:r>
            <a:rPr lang="en-US" sz="800" kern="1200" dirty="0"/>
            <a:t> (control and adjustment of CPS components)</a:t>
          </a:r>
          <a:endParaRPr lang="en-GB" sz="800" kern="1200" dirty="0"/>
        </a:p>
      </dsp:txBody>
      <dsp:txXfrm>
        <a:off x="8002850" y="2622978"/>
        <a:ext cx="1356711" cy="5998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73CE57-B4BE-1D45-8C00-4535AEB74938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20DEA8-6075-6B4C-A68D-BF70C0E0E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091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50888" indent="-288925" defTabSz="9779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55700" indent="-230188" defTabSz="9779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19250" indent="-230188" defTabSz="9779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81213" indent="-230188" defTabSz="9779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38413" indent="-230188" defTabSz="977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95613" indent="-230188" defTabSz="977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52813" indent="-230188" defTabSz="977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910013" indent="-230188" defTabSz="977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r" defTabSz="977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28E494-9638-5644-BBCD-1A6810399EA0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panose="020B0600070205080204" pitchFamily="34" charset="-128"/>
                <a:cs typeface="+mn-cs"/>
              </a:rPr>
              <a:pPr marL="0" marR="0" lvl="0" indent="0" algn="r" defTabSz="9779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1813"/>
            <a:ext cx="5486400" cy="41163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92874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el-GR" sz="12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Greek mythology: </a:t>
            </a:r>
            <a:r>
              <a:rPr lang="en-GB" altLang="el-GR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“Kios” from the Greek </a:t>
            </a:r>
            <a:r>
              <a:rPr lang="en-GB" altLang="el-GR" sz="1200" i="1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Κο</a:t>
            </a:r>
            <a:r>
              <a:rPr lang="el-GR" altLang="el-GR" sz="1200" i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ῖ</a:t>
            </a:r>
            <a:r>
              <a:rPr lang="en-GB" altLang="el-GR" sz="1200" i="1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ος</a:t>
            </a:r>
            <a:r>
              <a:rPr lang="en-GB" altLang="el-GR" sz="1200" i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GB" altLang="el-GR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(</a:t>
            </a:r>
            <a:r>
              <a:rPr lang="en-GB" altLang="el-GR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Kee-os</a:t>
            </a:r>
            <a:r>
              <a:rPr lang="en-GB" altLang="el-GR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),  was the Titan of inquisitive mind and the questioning intelligence</a:t>
            </a:r>
          </a:p>
          <a:p>
            <a:endParaRPr lang="en-US" dirty="0"/>
          </a:p>
          <a:p>
            <a:pPr algn="just">
              <a:spcBef>
                <a:spcPts val="599"/>
              </a:spcBef>
              <a:spcAft>
                <a:spcPts val="1801"/>
              </a:spcAft>
              <a:buClrTx/>
              <a:defRPr/>
            </a:pPr>
            <a:r>
              <a:rPr lang="en-US" b="1" dirty="0"/>
              <a:t>Mission &amp; Vision:  </a:t>
            </a:r>
          </a:p>
          <a:p>
            <a:pPr marL="171450" indent="-171450" algn="just">
              <a:spcBef>
                <a:spcPts val="599"/>
              </a:spcBef>
              <a:spcAft>
                <a:spcPts val="1801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US" altLang="el-GR" sz="1200" dirty="0">
                <a:solidFill>
                  <a:srgbClr val="595959"/>
                </a:solidFill>
                <a:cs typeface="Arial" panose="020B0604020202020204" pitchFamily="34" charset="0"/>
              </a:rPr>
              <a:t>To conduct multidisciplinary research and innovation in the area of Information and Communication Technologies (ICT) with emphasis on the Monitoring, Control, Security and Management of Critical Infrastructures</a:t>
            </a:r>
          </a:p>
          <a:p>
            <a:pPr marL="171450" indent="-171450" algn="just">
              <a:spcBef>
                <a:spcPts val="599"/>
              </a:spcBef>
              <a:spcAft>
                <a:spcPts val="1801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US" altLang="el-GR" sz="1200" dirty="0">
                <a:solidFill>
                  <a:srgbClr val="595959"/>
                </a:solidFill>
                <a:cs typeface="Arial" panose="020B0604020202020204" pitchFamily="34" charset="0"/>
              </a:rPr>
              <a:t>To provide an inspiring environment for conducting excellent, cutting-edge research at a global scale, producing new knowledge that can be applied to solve timely and real-life problems in the considered Critical Infrastructure Systems (CIS)</a:t>
            </a:r>
          </a:p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602966-B7C2-415A-9EE0-A3B33D7B7ED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7909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jpeg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" y="7200"/>
            <a:ext cx="2000250" cy="5143500"/>
          </a:xfrm>
          <a:prstGeom prst="rect">
            <a:avLst/>
          </a:prstGeom>
        </p:spPr>
      </p:pic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578664" y="1003980"/>
            <a:ext cx="2448000" cy="288000"/>
          </a:xfrm>
          <a:prstGeom prst="rect">
            <a:avLst/>
          </a:prstGeom>
          <a:solidFill>
            <a:srgbClr val="282828">
              <a:alpha val="49804"/>
            </a:srgbClr>
          </a:solidFill>
          <a:ln w="3175">
            <a:solidFill>
              <a:srgbClr val="969696"/>
            </a:solidFill>
            <a:miter lim="800000"/>
            <a:headEnd/>
            <a:tailEnd/>
          </a:ln>
          <a:effectLst>
            <a:softEdge rad="12700"/>
          </a:effec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l-GR" sz="2400">
              <a:latin typeface="Times New Roman" pitchFamily="18" charset="0"/>
            </a:endParaRPr>
          </a:p>
        </p:txBody>
      </p:sp>
      <p:pic>
        <p:nvPicPr>
          <p:cNvPr id="7" name="Picture 17" descr="010-KIOS LOGO FINAL NEW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6" t="28323" r="10815" b="27921"/>
          <a:stretch>
            <a:fillRect/>
          </a:stretch>
        </p:blipFill>
        <p:spPr bwMode="auto">
          <a:xfrm>
            <a:off x="8923970" y="100800"/>
            <a:ext cx="2967463" cy="1165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62" descr="http://www.eng.ucy.ac.cy/gmitsis/Lab/PolProEp/images/ucy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00" y="5475293"/>
            <a:ext cx="1825729" cy="647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5" descr="Imperial_1_Pantone_solid.ep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0" y="6192000"/>
            <a:ext cx="1792113" cy="472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6"/>
          <p:cNvSpPr txBox="1">
            <a:spLocks noChangeArrowheads="1"/>
          </p:cNvSpPr>
          <p:nvPr/>
        </p:nvSpPr>
        <p:spPr bwMode="auto">
          <a:xfrm>
            <a:off x="9395145" y="5229225"/>
            <a:ext cx="24962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800" b="1" dirty="0">
                <a:solidFill>
                  <a:srgbClr val="646464"/>
                </a:solidFill>
                <a:latin typeface="Copperplate" charset="0"/>
                <a:cs typeface="Copperplate" charset="0"/>
              </a:rPr>
              <a:t>Funded by:</a:t>
            </a:r>
          </a:p>
        </p:txBody>
      </p:sp>
      <p:pic>
        <p:nvPicPr>
          <p:cNvPr id="11" name="Picture 17" descr="Republic of Cyprus logo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99" r="20799" b="19444"/>
          <a:stretch>
            <a:fillRect/>
          </a:stretch>
        </p:blipFill>
        <p:spPr bwMode="auto">
          <a:xfrm>
            <a:off x="9460212" y="5645339"/>
            <a:ext cx="966537" cy="1008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8" descr="5000100-flag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4201" y="5672324"/>
            <a:ext cx="1367942" cy="909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317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2613600" y="1270800"/>
            <a:ext cx="8967600" cy="1494000"/>
          </a:xfrm>
        </p:spPr>
        <p:txBody>
          <a:bodyPr/>
          <a:lstStyle>
            <a:lvl1pPr>
              <a:defRPr sz="36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l-GR" noProof="0" dirty="0"/>
          </a:p>
        </p:txBody>
      </p:sp>
      <p:sp>
        <p:nvSpPr>
          <p:cNvPr id="263174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613599" y="2959200"/>
            <a:ext cx="8967600" cy="194421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None/>
              <a:defRPr sz="2200" b="0">
                <a:solidFill>
                  <a:srgbClr val="646464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l-GR" noProof="0" dirty="0"/>
          </a:p>
        </p:txBody>
      </p:sp>
      <p:sp>
        <p:nvSpPr>
          <p:cNvPr id="13" name="Rectangle 12"/>
          <p:cNvSpPr/>
          <p:nvPr/>
        </p:nvSpPr>
        <p:spPr>
          <a:xfrm>
            <a:off x="836966" y="1129980"/>
            <a:ext cx="7920000" cy="36000"/>
          </a:xfrm>
          <a:prstGeom prst="rect">
            <a:avLst/>
          </a:prstGeom>
          <a:solidFill>
            <a:schemeClr val="accent6"/>
          </a:solidFill>
          <a:ln w="19050">
            <a:solidFill>
              <a:schemeClr val="accent6"/>
            </a:solidFill>
          </a:ln>
          <a:effectLst>
            <a:softEdge rad="127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ln w="19050">
                <a:solidFill>
                  <a:schemeClr val="accent6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866672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F71A75F-B5A1-4866-B37A-EA18CA346FBE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814917" y="1158877"/>
            <a:ext cx="10767483" cy="5222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62E1B2-215D-4787-9C05-CBB3323D2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16/03/2023</a:t>
            </a:r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8167BF-85AE-4EC9-A95E-A24D5C4AD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CybPhys Project Meeting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A5F57E-DFD5-4F40-867D-5A46D2B2A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16249-F1FA-1D46-A6DF-BA181D34A3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602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600" y="4320000"/>
            <a:ext cx="10728000" cy="1620000"/>
          </a:xfrm>
        </p:spPr>
        <p:txBody>
          <a:bodyPr anchor="t">
            <a:normAutofit/>
          </a:bodyPr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600" y="2710800"/>
            <a:ext cx="10728000" cy="14940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1E146A-E9FA-4A72-9603-5C7A7C878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16/03/2023</a:t>
            </a:r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5DC35B-200B-4D13-82DF-52F9C34EE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CybPhys Project Meeting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5BE81D-C7C4-4447-871C-330760662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16249-F1FA-1D46-A6DF-BA181D34A3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839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D5DD4AB3-6DFB-4198-AD39-19226A5BC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917" y="188913"/>
            <a:ext cx="9779000" cy="7747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A39AF9C6-D167-4217-A97D-5DCE9726BC3D}"/>
              </a:ext>
            </a:extLst>
          </p:cNvPr>
          <p:cNvSpPr>
            <a:spLocks noGrp="1" noChangeArrowheads="1"/>
          </p:cNvSpPr>
          <p:nvPr>
            <p:ph idx="11"/>
          </p:nvPr>
        </p:nvSpPr>
        <p:spPr bwMode="auto">
          <a:xfrm>
            <a:off x="814917" y="1158877"/>
            <a:ext cx="5328000" cy="5222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 dirty="0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D815FFD7-EFA0-4054-934A-0A75F63FB8A6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6249600" y="1158877"/>
            <a:ext cx="5328000" cy="5222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A055E3-FE9D-4CFA-B94C-4E718A131E1D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16/03/2023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0A929E-CE76-4963-B8AE-703F68678C8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CybPhys Project Meeting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69BE4D-73DB-40CB-A905-C75EC253249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C8416249-F1FA-1D46-A6DF-BA181D34A3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409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600" y="1159200"/>
            <a:ext cx="5328000" cy="63976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accent5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600" y="1879200"/>
            <a:ext cx="5328000" cy="45036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600" y="1159200"/>
            <a:ext cx="5328000" cy="63976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accent5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600" y="1879200"/>
            <a:ext cx="5328000" cy="45036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A76782F-468D-40CF-BC12-1758AE87E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917" y="188913"/>
            <a:ext cx="9779000" cy="7747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8FCE03A-3025-4F56-8C81-3DFDD735D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16/03/2023</a:t>
            </a:r>
            <a:endParaRPr lang="en-GB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7ABEE55-CA0E-4FCF-B94A-62CA338C2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CybPhys Project Meeting</a:t>
            </a:r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AE1A080-8E1D-4382-807C-54249C28E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16249-F1FA-1D46-A6DF-BA181D34A3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626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43DFB38-044E-4EA6-8316-D50DDD34A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16/03/2023</a:t>
            </a:r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8B0648C-E911-4464-BDAF-8036BB402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CybPhys Project Meeting</a:t>
            </a: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393F808-B7B6-4DB5-80C5-D45BCC919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16249-F1FA-1D46-A6DF-BA181D34A3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265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A8407-4D4B-4CEF-8ADB-AAC5664CA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16/03/2023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71D7C7-731F-4583-BCDF-0844F1556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CybPhys Project Meeting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792D60-8698-4463-BFFF-2BE7B8461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16249-F1FA-1D46-A6DF-BA181D34A3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9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mplete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814917" y="188913"/>
            <a:ext cx="9779000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normAutofit/>
          </a:bodyPr>
          <a:lstStyle/>
          <a:p>
            <a:pPr lvl="0"/>
            <a:r>
              <a:rPr lang="en-US"/>
              <a:t>Click to edit Master title style</a:t>
            </a:r>
            <a:endParaRPr lang="el-GR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idx="1"/>
          </p:nvPr>
        </p:nvSpPr>
        <p:spPr bwMode="auto">
          <a:xfrm>
            <a:off x="814917" y="1158877"/>
            <a:ext cx="10728000" cy="5222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 dirty="0"/>
          </a:p>
        </p:txBody>
      </p:sp>
      <p:pic>
        <p:nvPicPr>
          <p:cNvPr id="4" name="Picture 2" descr="kios_logo_transparen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54701" y="5490831"/>
            <a:ext cx="1292190" cy="489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RED GLOBE-0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15" t="35374"/>
          <a:stretch>
            <a:fillRect/>
          </a:stretch>
        </p:blipFill>
        <p:spPr bwMode="auto">
          <a:xfrm rot="5400000">
            <a:off x="10671839" y="-126033"/>
            <a:ext cx="1395980" cy="1646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9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0663237" y="6591302"/>
            <a:ext cx="1521619" cy="261936"/>
          </a:xfrm>
          <a:prstGeom prst="rect">
            <a:avLst/>
          </a:prstGeom>
        </p:spPr>
        <p:txBody>
          <a:bodyPr anchor="b"/>
          <a:lstStyle>
            <a:lvl1pPr algn="r">
              <a:defRPr sz="1200" b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C8416249-F1FA-1D46-A6DF-BA181D34A3A5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0" y="7200"/>
            <a:ext cx="571500" cy="5000625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0E72E33-B448-4DC9-9E03-E303223AA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16/03/2023</a:t>
            </a:r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6BC6F33-CB30-4BAA-8A73-13CD65F2E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GB"/>
              <a:t>CybPhys Project Meeting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0053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omplete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RED GLOBE-0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15" t="35374"/>
          <a:stretch>
            <a:fillRect/>
          </a:stretch>
        </p:blipFill>
        <p:spPr bwMode="auto">
          <a:xfrm rot="5400000">
            <a:off x="10671839" y="-126033"/>
            <a:ext cx="1395980" cy="1646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0"/>
            <a:ext cx="3960000" cy="6853238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ln w="19050">
                <a:solidFill>
                  <a:schemeClr val="accent6"/>
                </a:solidFill>
              </a:ln>
              <a:solidFill>
                <a:schemeClr val="accent6"/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048125" y="1152526"/>
            <a:ext cx="7529475" cy="521427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2" descr="kios_logo_transparen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54701" y="5490831"/>
            <a:ext cx="1292190" cy="489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0" y="7200"/>
            <a:ext cx="571500" cy="5000625"/>
          </a:xfrm>
          <a:prstGeom prst="rect">
            <a:avLst/>
          </a:prstGeom>
        </p:spPr>
      </p:pic>
      <p:sp>
        <p:nvSpPr>
          <p:cNvPr id="14" name="Content Placeholder 3"/>
          <p:cNvSpPr>
            <a:spLocks noGrp="1"/>
          </p:cNvSpPr>
          <p:nvPr>
            <p:ph sz="half" idx="11"/>
          </p:nvPr>
        </p:nvSpPr>
        <p:spPr>
          <a:xfrm>
            <a:off x="813600" y="1155600"/>
            <a:ext cx="3060000" cy="522615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>
                <a:srgbClr val="FF7F27"/>
              </a:buClr>
              <a:buNone/>
              <a:defRPr sz="2800" baseline="0">
                <a:solidFill>
                  <a:srgbClr val="FFFFFF"/>
                </a:solidFill>
              </a:defRPr>
            </a:lvl1pPr>
            <a:lvl2pPr marL="288000" indent="-288000">
              <a:spcBef>
                <a:spcPts val="1200"/>
              </a:spcBef>
              <a:buClr>
                <a:srgbClr val="FFFFFF"/>
              </a:buClr>
              <a:defRPr sz="2400" b="1">
                <a:solidFill>
                  <a:srgbClr val="FF7F27"/>
                </a:solidFill>
              </a:defRPr>
            </a:lvl2pPr>
            <a:lvl3pPr marL="576000" indent="-252000">
              <a:spcBef>
                <a:spcPts val="600"/>
              </a:spcBef>
              <a:buClr>
                <a:srgbClr val="FF7F27"/>
              </a:buClr>
              <a:defRPr sz="2100">
                <a:solidFill>
                  <a:srgbClr val="FFFFFF"/>
                </a:solidFill>
              </a:defRPr>
            </a:lvl3pPr>
            <a:lvl4pPr marL="828000" indent="-216000">
              <a:spcBef>
                <a:spcPts val="300"/>
              </a:spcBef>
              <a:buClr>
                <a:srgbClr val="FFFFFF"/>
              </a:buClr>
              <a:defRPr sz="1800" b="1">
                <a:solidFill>
                  <a:srgbClr val="FF7F27"/>
                </a:solidFill>
              </a:defRPr>
            </a:lvl4pPr>
            <a:lvl5pPr marL="1080000" indent="-216000">
              <a:spcBef>
                <a:spcPts val="0"/>
              </a:spcBef>
              <a:buClr>
                <a:srgbClr val="FF7F27"/>
              </a:buClr>
              <a:defRPr sz="1600">
                <a:solidFill>
                  <a:srgbClr val="FFFFFF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14917" y="188913"/>
            <a:ext cx="9779000" cy="774700"/>
          </a:xfrm>
        </p:spPr>
        <p:txBody>
          <a:bodyPr/>
          <a:lstStyle>
            <a:lvl1pPr>
              <a:defRPr>
                <a:solidFill>
                  <a:srgbClr val="FF7F2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E9C09E-AEDC-4B1C-A2B9-E767CA4F3FC5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rgbClr val="FFC000"/>
                </a:solidFill>
              </a:defRPr>
            </a:lvl1pPr>
          </a:lstStyle>
          <a:p>
            <a:r>
              <a:rPr lang="en-US"/>
              <a:t>16/03/2023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C88FE2-C593-4604-869B-D3A2AF6A9EC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GB"/>
              <a:t>CybPhys Project Meeting</a:t>
            </a: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F6CE1F3-AE12-436E-BA00-13798A11164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C8416249-F1FA-1D46-A6DF-BA181D34A3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314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814917" y="188913"/>
            <a:ext cx="9779000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normAutofit/>
          </a:bodyPr>
          <a:lstStyle/>
          <a:p>
            <a:pPr lvl="0"/>
            <a:r>
              <a:rPr lang="en-US"/>
              <a:t>Click to edit Master title style</a:t>
            </a:r>
            <a:endParaRPr lang="el-GR" dirty="0"/>
          </a:p>
        </p:txBody>
      </p:sp>
      <p:sp>
        <p:nvSpPr>
          <p:cNvPr id="26215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4917" y="1158877"/>
            <a:ext cx="10728000" cy="5222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 dirty="0"/>
          </a:p>
        </p:txBody>
      </p:sp>
      <p:pic>
        <p:nvPicPr>
          <p:cNvPr id="1029" name="Picture 2" descr="kios_logo_transparent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54701" y="5490831"/>
            <a:ext cx="1292190" cy="489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6591600"/>
            <a:ext cx="12192000" cy="270000"/>
          </a:xfrm>
          <a:prstGeom prst="rect">
            <a:avLst/>
          </a:prstGeom>
          <a:solidFill>
            <a:srgbClr val="AD0000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0" name="Slide Number Placeholder 9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0663237" y="6591302"/>
            <a:ext cx="1521619" cy="261936"/>
          </a:xfrm>
          <a:prstGeom prst="rect">
            <a:avLst/>
          </a:prstGeom>
        </p:spPr>
        <p:txBody>
          <a:bodyPr anchor="ctr"/>
          <a:lstStyle>
            <a:lvl1pPr algn="r">
              <a:defRPr sz="12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C8416249-F1FA-1D46-A6DF-BA181D34A3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32" name="Picture 2" descr="RED GLOBE-01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15" t="35374"/>
          <a:stretch>
            <a:fillRect/>
          </a:stretch>
        </p:blipFill>
        <p:spPr bwMode="auto">
          <a:xfrm rot="5400000">
            <a:off x="10671839" y="-126033"/>
            <a:ext cx="1395980" cy="1646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00" y="7200"/>
            <a:ext cx="571500" cy="5000625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F5181E-99DA-4493-8193-6D5198A607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591600"/>
            <a:ext cx="2743200" cy="262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/>
              <a:t>16/03/2023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DF33C8-D51B-480B-9F98-E827ADB121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91599"/>
            <a:ext cx="4114800" cy="262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GB"/>
              <a:t>CybPhys Project Meeting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8572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6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CC0000"/>
          </a:solidFill>
          <a:latin typeface="Century Gothic" charset="0"/>
          <a:ea typeface="MS PGothic" panose="020B0600070205080204" pitchFamily="34" charset="-128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CC0000"/>
          </a:solidFill>
          <a:latin typeface="Century Gothic" charset="0"/>
          <a:ea typeface="MS PGothic" panose="020B0600070205080204" pitchFamily="34" charset="-128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CC0000"/>
          </a:solidFill>
          <a:latin typeface="Century Gothic" charset="0"/>
          <a:ea typeface="MS PGothic" panose="020B0600070205080204" pitchFamily="34" charset="-128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CC0000"/>
          </a:solidFill>
          <a:latin typeface="Century Gothic" charset="0"/>
          <a:ea typeface="MS PGothic" panose="020B0600070205080204" pitchFamily="34" charset="-128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CC0000"/>
          </a:solidFill>
          <a:latin typeface="Century Gothic" charset="0"/>
          <a:ea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CC0000"/>
          </a:solidFill>
          <a:latin typeface="Century Gothic" charset="0"/>
          <a:ea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CC0000"/>
          </a:solidFill>
          <a:latin typeface="Century Gothic" charset="0"/>
          <a:ea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CC0000"/>
          </a:solidFill>
          <a:latin typeface="Century Gothic" charset="0"/>
          <a:ea typeface="ＭＳ Ｐゴシック" charset="0"/>
        </a:defRPr>
      </a:lvl9pPr>
    </p:titleStyle>
    <p:bodyStyle>
      <a:lvl1pPr marL="342900" indent="-342900" algn="l" rtl="0" eaLnBrk="1" fontAlgn="base" hangingPunct="1">
        <a:lnSpc>
          <a:spcPct val="114000"/>
        </a:lnSpc>
        <a:spcBef>
          <a:spcPts val="1200"/>
        </a:spcBef>
        <a:spcAft>
          <a:spcPts val="0"/>
        </a:spcAft>
        <a:buClr>
          <a:srgbClr val="646464"/>
        </a:buClr>
        <a:buFont typeface="Wingdings" charset="2"/>
        <a:buChar char="§"/>
        <a:defRPr sz="2800" b="1">
          <a:solidFill>
            <a:srgbClr val="646464"/>
          </a:solidFill>
          <a:latin typeface="Calibri" panose="020F0502020204030204" pitchFamily="34" charset="0"/>
          <a:ea typeface="MS PGothic" panose="020B0600070205080204" pitchFamily="34" charset="-128"/>
          <a:cs typeface="Calibri" panose="020F0502020204030204" pitchFamily="34" charset="0"/>
        </a:defRPr>
      </a:lvl1pPr>
      <a:lvl2pPr marL="742950" indent="-285750" algn="l" rtl="0" eaLnBrk="1" fontAlgn="base" hangingPunct="1">
        <a:lnSpc>
          <a:spcPct val="114000"/>
        </a:lnSpc>
        <a:spcBef>
          <a:spcPct val="20000"/>
        </a:spcBef>
        <a:spcAft>
          <a:spcPct val="0"/>
        </a:spcAft>
        <a:buClr>
          <a:srgbClr val="646464"/>
        </a:buClr>
        <a:buFont typeface="Wingdings" charset="2"/>
        <a:buChar char="§"/>
        <a:defRPr sz="2600">
          <a:solidFill>
            <a:srgbClr val="646464"/>
          </a:solidFill>
          <a:latin typeface="Calibri" panose="020F0502020204030204" pitchFamily="34" charset="0"/>
          <a:ea typeface="MS PGothic" panose="020B0600070205080204" pitchFamily="34" charset="-128"/>
          <a:cs typeface="Calibri" panose="020F0502020204030204" pitchFamily="34" charset="0"/>
        </a:defRPr>
      </a:lvl2pPr>
      <a:lvl3pPr marL="1143000" indent="-228600" algn="l" rtl="0" eaLnBrk="1" fontAlgn="base" hangingPunct="1">
        <a:lnSpc>
          <a:spcPct val="114000"/>
        </a:lnSpc>
        <a:spcBef>
          <a:spcPct val="20000"/>
        </a:spcBef>
        <a:spcAft>
          <a:spcPct val="0"/>
        </a:spcAft>
        <a:buClr>
          <a:srgbClr val="646464"/>
        </a:buClr>
        <a:buFont typeface="Wingdings" charset="2"/>
        <a:buChar char="§"/>
        <a:defRPr sz="2300">
          <a:solidFill>
            <a:srgbClr val="646464"/>
          </a:solidFill>
          <a:latin typeface="Calibri" panose="020F0502020204030204" pitchFamily="34" charset="0"/>
          <a:ea typeface="MS PGothic" panose="020B0600070205080204" pitchFamily="34" charset="-128"/>
          <a:cs typeface="Calibri" panose="020F0502020204030204" pitchFamily="34" charset="0"/>
        </a:defRPr>
      </a:lvl3pPr>
      <a:lvl4pPr marL="1600200" indent="-228600" algn="l" rtl="0" eaLnBrk="1" fontAlgn="base" hangingPunct="1">
        <a:lnSpc>
          <a:spcPct val="114000"/>
        </a:lnSpc>
        <a:spcBef>
          <a:spcPct val="20000"/>
        </a:spcBef>
        <a:spcAft>
          <a:spcPct val="0"/>
        </a:spcAft>
        <a:buClr>
          <a:srgbClr val="646464"/>
        </a:buClr>
        <a:buFont typeface="Wingdings" charset="2"/>
        <a:buChar char="§"/>
        <a:defRPr sz="2000">
          <a:solidFill>
            <a:srgbClr val="646464"/>
          </a:solidFill>
          <a:latin typeface="Calibri" panose="020F0502020204030204" pitchFamily="34" charset="0"/>
          <a:ea typeface="MS PGothic" panose="020B0600070205080204" pitchFamily="34" charset="-128"/>
          <a:cs typeface="Calibri" panose="020F0502020204030204" pitchFamily="34" charset="0"/>
        </a:defRPr>
      </a:lvl4pPr>
      <a:lvl5pPr marL="2057400" indent="-228600" algn="l" rtl="0" eaLnBrk="1" fontAlgn="base" hangingPunct="1">
        <a:lnSpc>
          <a:spcPct val="114000"/>
        </a:lnSpc>
        <a:spcBef>
          <a:spcPct val="20000"/>
        </a:spcBef>
        <a:spcAft>
          <a:spcPct val="0"/>
        </a:spcAft>
        <a:buClr>
          <a:srgbClr val="646464"/>
        </a:buClr>
        <a:buFont typeface="Wingdings" charset="2"/>
        <a:buChar char="§"/>
        <a:defRPr sz="1800">
          <a:solidFill>
            <a:srgbClr val="646464"/>
          </a:solidFill>
          <a:latin typeface="Calibri" panose="020F0502020204030204" pitchFamily="34" charset="0"/>
          <a:ea typeface="MS PGothic" panose="020B0600070205080204" pitchFamily="34" charset="-128"/>
          <a:cs typeface="Calibri" panose="020F0502020204030204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3">
          <p15:clr>
            <a:srgbClr val="F26B43"/>
          </p15:clr>
        </p15:guide>
        <p15:guide id="2" pos="51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ciornei.irina@ucy.ac.cy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hyperlink" Target="http://www.kios.ucy.ac.cy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oplemattersglobal.com/article/technology/five-reasons-why-technology-needs-to-become-more-human-26401" TargetMode="External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kenscourses.com/tc2027fall2016/syndicated/about-firewalls/" TargetMode="External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hyperlink" Target="https://www.peoplematters.in/news/diversity/industry-40-is-not-simply-about-tech-sg-minister-for-trade-19582" TargetMode="External"/><Relationship Id="rId7" Type="http://schemas.openxmlformats.org/officeDocument/2006/relationships/hyperlink" Target="https://www.pressenza.com/it/2017/08/made-italy-ci-salvera/" TargetMode="External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hyperlink" Target="https://flatworldknowledge.lardbucket.org/books/a-primer-on-communication-studies/s15-media-technology-and-communica.html" TargetMode="External"/><Relationship Id="rId10" Type="http://schemas.openxmlformats.org/officeDocument/2006/relationships/image" Target="../media/image47.png"/><Relationship Id="rId4" Type="http://schemas.openxmlformats.org/officeDocument/2006/relationships/image" Target="../media/image44.jpg"/><Relationship Id="rId9" Type="http://schemas.openxmlformats.org/officeDocument/2006/relationships/hyperlink" Target="https://www.wired.it/ai-intelligenza-artificiale/storie/2018/07/24/oltre-la-guida-autonoma-puo-servire-lintelligenza-artificiale-auto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gall.com/more-info-png/download/3805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8.jpg"/><Relationship Id="rId7" Type="http://schemas.openxmlformats.org/officeDocument/2006/relationships/hyperlink" Target="https://technofaq.org/posts/2020/07/how-to-create-cybersecurity-policies-and-procedures/" TargetMode="External"/><Relationship Id="rId12" Type="http://schemas.openxmlformats.org/officeDocument/2006/relationships/image" Target="../media/image64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g"/><Relationship Id="rId11" Type="http://schemas.openxmlformats.org/officeDocument/2006/relationships/image" Target="../media/image63.png"/><Relationship Id="rId5" Type="http://schemas.openxmlformats.org/officeDocument/2006/relationships/image" Target="../media/image59.png"/><Relationship Id="rId10" Type="http://schemas.openxmlformats.org/officeDocument/2006/relationships/hyperlink" Target="https://pursuit.unimelb.edu.au/articles/this-is-not-a-drill-a-cyberthreat-reality-check" TargetMode="External"/><Relationship Id="rId4" Type="http://schemas.openxmlformats.org/officeDocument/2006/relationships/hyperlink" Target="https://technofaq.org/posts/2020/11/australian-governments-media-monitoring-company-hit-with-cyber-attack/" TargetMode="External"/><Relationship Id="rId9" Type="http://schemas.openxmlformats.org/officeDocument/2006/relationships/image" Target="../media/image6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pngall.com/more-info-png/download/3805" TargetMode="External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ngall.com/more-info-png/download/3805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gall.com/more-info-png/download/3805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gall.com/more-info-png/download/3805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gall.com/more-info-png/download/3805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atacenter-insider.de/planat-die-sensorgestuetzte-maschinenueberwachung-kann-warten-a-692016/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scirp.org/journal/paperinformation.aspx?paperid=79607" TargetMode="Externa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hyperlink" Target="https://www.publicdomainpictures.net/en/view-image.php?image=303068&amp;picture=open-book" TargetMode="External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23.jp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hyperlink" Target="https://freesvg.org/zoom-icon" TargetMode="External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peerj.com/articles/cs-504/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imageslive.co.uk/free_stock_image/color-blocks-jpg" TargetMode="Externa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enal.org/want-to-measure-systemic-change-heres-a-refined-complexity-sensitive-framework/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ag.ndsu.edu/publications/crops/agricultural-remote-sensing-basics" TargetMode="External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en-US" altLang="en-US" dirty="0"/>
            </a:br>
            <a:r>
              <a:rPr lang="en-US" altLang="en-US" dirty="0"/>
              <a:t>Cyber Physical Systems Modelling and Simulations – book no6 overview</a:t>
            </a:r>
          </a:p>
        </p:txBody>
      </p:sp>
      <p:sp>
        <p:nvSpPr>
          <p:cNvPr id="16" name="Subtitle 15">
            <a:extLst>
              <a:ext uri="{FF2B5EF4-FFF2-40B4-BE49-F238E27FC236}">
                <a16:creationId xmlns:a16="http://schemas.microsoft.com/office/drawing/2014/main" id="{018078CC-3E2A-47DB-A4C1-E2463EC0B5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5386" y="3269338"/>
            <a:ext cx="9066867" cy="1944217"/>
          </a:xfrm>
        </p:spPr>
        <p:txBody>
          <a:bodyPr>
            <a:normAutofit/>
          </a:bodyPr>
          <a:lstStyle/>
          <a:p>
            <a:r>
              <a:rPr lang="en-GB" dirty="0"/>
              <a:t>Presenter: </a:t>
            </a:r>
            <a:r>
              <a:rPr lang="en-GB" b="1" u="sng" dirty="0"/>
              <a:t>Irina Ciornei </a:t>
            </a:r>
            <a:r>
              <a:rPr lang="en-GB" dirty="0"/>
              <a:t>(</a:t>
            </a:r>
            <a:r>
              <a:rPr lang="en-GB" dirty="0">
                <a:hlinkClick r:id="rId3"/>
              </a:rPr>
              <a:t>ciornei.irina@ucy.ac.cy</a:t>
            </a:r>
            <a:r>
              <a:rPr lang="en-GB" dirty="0"/>
              <a:t>)</a:t>
            </a:r>
          </a:p>
          <a:p>
            <a:r>
              <a:rPr lang="en-GB" dirty="0"/>
              <a:t>Contributors: Stella </a:t>
            </a:r>
            <a:r>
              <a:rPr lang="en-GB" dirty="0" err="1"/>
              <a:t>Hadjistassou</a:t>
            </a:r>
            <a:r>
              <a:rPr lang="en-GB" dirty="0"/>
              <a:t>, Nikolas </a:t>
            </a:r>
            <a:r>
              <a:rPr lang="en-GB" dirty="0" err="1"/>
              <a:t>Flerentzou</a:t>
            </a:r>
            <a:endParaRPr lang="en-GB" dirty="0"/>
          </a:p>
          <a:p>
            <a:endParaRPr lang="en-GB" dirty="0"/>
          </a:p>
          <a:p>
            <a:r>
              <a:rPr lang="en-GB" sz="1800" dirty="0"/>
              <a:t>KIOS Research and Innovation </a:t>
            </a:r>
            <a:r>
              <a:rPr lang="en-GB" sz="1800" dirty="0" err="1"/>
              <a:t>Center</a:t>
            </a:r>
            <a:r>
              <a:rPr lang="en-GB" sz="1800" dirty="0"/>
              <a:t> of Excellence</a:t>
            </a:r>
          </a:p>
          <a:p>
            <a:r>
              <a:rPr lang="en-GB" sz="1800" dirty="0"/>
              <a:t>University of Cyprus</a:t>
            </a:r>
          </a:p>
          <a:p>
            <a:r>
              <a:rPr lang="en-GB" sz="1800" dirty="0">
                <a:hlinkClick r:id="rId4"/>
              </a:rPr>
              <a:t>http://www.kios.ucy.ac.cy</a:t>
            </a:r>
            <a:endParaRPr lang="en-GB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7982B1-35E0-EF45-AF90-B14F6B161C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137" y="5662611"/>
            <a:ext cx="3591763" cy="1025957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70CEDD4-909A-4ADC-8E07-022A94374D87}"/>
              </a:ext>
            </a:extLst>
          </p:cNvPr>
          <p:cNvSpPr txBox="1"/>
          <p:nvPr/>
        </p:nvSpPr>
        <p:spPr>
          <a:xfrm>
            <a:off x="4143438" y="5990923"/>
            <a:ext cx="3760966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err="1">
                <a:solidFill>
                  <a:srgbClr val="AD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CybPhys</a:t>
            </a:r>
            <a:r>
              <a:rPr lang="en-GB" b="1" dirty="0">
                <a:solidFill>
                  <a:srgbClr val="AD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Meeting, Riga March 16-17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AD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, 2023</a:t>
            </a:r>
          </a:p>
        </p:txBody>
      </p:sp>
      <p:pic>
        <p:nvPicPr>
          <p:cNvPr id="6" name="Рисунок 14" descr="Official_лого- CYBPHYS-серебро">
            <a:extLst>
              <a:ext uri="{FF2B5EF4-FFF2-40B4-BE49-F238E27FC236}">
                <a16:creationId xmlns:a16="http://schemas.microsoft.com/office/drawing/2014/main" id="{8D0A6B30-36C6-4ACD-B7FB-63A530C4B9C3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179" y="4765880"/>
            <a:ext cx="2982870" cy="447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3762589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90F5157-87A7-450C-B64E-2D013B040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CPS background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633401E-3AA3-4208-957D-1F69F81918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540" y="1200641"/>
            <a:ext cx="7238471" cy="5509507"/>
          </a:xfrm>
        </p:spPr>
        <p:txBody>
          <a:bodyPr>
            <a:normAutofit/>
          </a:bodyPr>
          <a:lstStyle/>
          <a:p>
            <a:pPr algn="just"/>
            <a:r>
              <a:rPr lang="en-GB" sz="2200" dirty="0"/>
              <a:t>Cyber-Physical Systems (CPSs)</a:t>
            </a:r>
            <a:r>
              <a:rPr lang="en-GB" sz="22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Novel technologies </a:t>
            </a:r>
            <a:r>
              <a:rPr lang="en-GB" sz="2200" b="0" dirty="0"/>
              <a:t>significantly contribute to </a:t>
            </a:r>
            <a:r>
              <a:rPr lang="en-GB" sz="22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the way people interact with engineering systems</a:t>
            </a:r>
            <a:r>
              <a:rPr lang="en-GB" sz="2200" b="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  <a:p>
            <a:pPr marL="0" indent="0" algn="just">
              <a:buNone/>
            </a:pPr>
            <a:endParaRPr lang="en-GB" sz="2200" b="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r>
              <a:rPr lang="en-GB" sz="2200" b="0" dirty="0"/>
              <a:t>These interactions reflect the </a:t>
            </a:r>
            <a:r>
              <a:rPr lang="en-GB" sz="22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cyber-physical dimension of modern system analysis </a:t>
            </a:r>
            <a:r>
              <a:rPr lang="en-GB" sz="2200" b="0" dirty="0"/>
              <a:t>[2].</a:t>
            </a:r>
          </a:p>
          <a:p>
            <a:pPr algn="just"/>
            <a:r>
              <a:rPr lang="en-GB" sz="2200" dirty="0"/>
              <a:t>ICT</a:t>
            </a:r>
            <a:r>
              <a:rPr lang="en-GB" sz="2200" b="0" dirty="0"/>
              <a:t> networks and computer systems are supporting the </a:t>
            </a:r>
            <a:r>
              <a:rPr lang="en-GB" sz="2200" i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management and supervision of multitude of physical assets</a:t>
            </a:r>
            <a:r>
              <a:rPr lang="en-GB" sz="2200" b="0" dirty="0"/>
              <a:t> composing CIs. </a:t>
            </a:r>
            <a:endParaRPr lang="en-GB" sz="2200" dirty="0"/>
          </a:p>
          <a:p>
            <a:pPr marL="0" indent="0" algn="just">
              <a:buNone/>
            </a:pPr>
            <a:br>
              <a:rPr lang="en-GB" dirty="0"/>
            </a:br>
            <a:endParaRPr lang="en-GB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DD487DA-CD91-4115-A8A8-5368E3F91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3237" y="6591302"/>
            <a:ext cx="1521619" cy="261936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416249-F1FA-1D46-A6DF-BA181D34A3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E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E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1742AFAF-F3B5-4990-B625-D14DF8926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E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CybPhys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E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Project Meeting</a:t>
            </a:r>
          </a:p>
        </p:txBody>
      </p:sp>
      <p:sp>
        <p:nvSpPr>
          <p:cNvPr id="7" name="Date Placeholder 15">
            <a:extLst>
              <a:ext uri="{FF2B5EF4-FFF2-40B4-BE49-F238E27FC236}">
                <a16:creationId xmlns:a16="http://schemas.microsoft.com/office/drawing/2014/main" id="{49DE187D-717C-C840-BB05-1B9279DA7C17}"/>
              </a:ext>
            </a:extLst>
          </p:cNvPr>
          <p:cNvSpPr txBox="1">
            <a:spLocks/>
          </p:cNvSpPr>
          <p:nvPr/>
        </p:nvSpPr>
        <p:spPr>
          <a:xfrm>
            <a:off x="21996" y="6595200"/>
            <a:ext cx="2743200" cy="262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>
                <a:solidFill>
                  <a:srgbClr val="FFFFE1"/>
                </a:solidFill>
              </a:rPr>
              <a:t>19/09/2022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DADEC3-6E79-B9B1-2E99-E4CD71CFF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16/03/2023</a:t>
            </a:r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AD6C4C-3098-4239-9825-CF4C5F734C50}"/>
              </a:ext>
            </a:extLst>
          </p:cNvPr>
          <p:cNvSpPr/>
          <p:nvPr/>
        </p:nvSpPr>
        <p:spPr>
          <a:xfrm>
            <a:off x="766540" y="6050786"/>
            <a:ext cx="107971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2420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[2] </a:t>
            </a: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E. </a:t>
            </a:r>
            <a:r>
              <a:rPr lang="en-GB" sz="1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Kyriakides</a:t>
            </a: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M. </a:t>
            </a:r>
            <a:r>
              <a:rPr lang="en-GB" sz="1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Polycarpou</a:t>
            </a: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(Eds.), </a:t>
            </a:r>
            <a:r>
              <a:rPr lang="en-GB" sz="1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Intelligent Monitoring, Control, and Security of Critical  Infrastructure Systems Studies in Computational Intelligence</a:t>
            </a: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Springer, Berlin Heidelberg, 2015, pp. 201–316, doi:10. 1007/978- 3- 662- 44160- 2_11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E6B0F8-AE76-4AA9-80A1-3F4DCC6D05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207654" y="1114976"/>
            <a:ext cx="3758412" cy="21162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19AF360-D63A-4AFB-B984-91D3C601B3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636239" y="3501400"/>
            <a:ext cx="3329827" cy="235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408365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6871F6C1-72DC-4F4E-B336-CA78E5B84D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469048" y="4418670"/>
            <a:ext cx="2971799" cy="1671637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D90F5157-87A7-450C-B64E-2D013B040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Thematic areas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633401E-3AA3-4208-957D-1F69F81918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540" y="1200641"/>
            <a:ext cx="7222428" cy="4494305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en-GB" dirty="0">
                <a:solidFill>
                  <a:schemeClr val="tx2">
                    <a:lumMod val="40000"/>
                    <a:lumOff val="60000"/>
                  </a:schemeClr>
                </a:solidFill>
              </a:rPr>
              <a:t>Information and Communication Systems</a:t>
            </a:r>
          </a:p>
          <a:p>
            <a:pPr lvl="1" algn="just"/>
            <a:r>
              <a:rPr lang="en-GB" dirty="0"/>
              <a:t>Communication Systems are essential which offers the capabilities to transfer signals for monitoring and control of any physical system (e.g., remote locations).</a:t>
            </a:r>
          </a:p>
          <a:p>
            <a:pPr lvl="1" algn="just"/>
            <a:r>
              <a:rPr lang="en-GB" dirty="0"/>
              <a:t>Added challenge due to possible vulnerabilities to cyber threats </a:t>
            </a:r>
          </a:p>
          <a:p>
            <a:pPr lvl="1" algn="just"/>
            <a:r>
              <a:rPr lang="en-GB" dirty="0"/>
              <a:t>Communication and data layer is recognized as an essential architectural component of any CPS.</a:t>
            </a:r>
            <a:endParaRPr lang="en-GB" b="0" dirty="0"/>
          </a:p>
          <a:p>
            <a:pPr algn="just"/>
            <a:r>
              <a:rPr lang="en-GB" dirty="0">
                <a:solidFill>
                  <a:schemeClr val="tx2">
                    <a:lumMod val="40000"/>
                    <a:lumOff val="60000"/>
                  </a:schemeClr>
                </a:solidFill>
              </a:rPr>
              <a:t>Smart Grids </a:t>
            </a:r>
          </a:p>
          <a:p>
            <a:pPr algn="just"/>
            <a:r>
              <a:rPr lang="en-GB" dirty="0">
                <a:solidFill>
                  <a:schemeClr val="tx2">
                    <a:lumMod val="40000"/>
                    <a:lumOff val="60000"/>
                  </a:schemeClr>
                </a:solidFill>
              </a:rPr>
              <a:t>Intelligent Transportation Systems</a:t>
            </a:r>
          </a:p>
          <a:p>
            <a:pPr algn="just"/>
            <a:r>
              <a:rPr lang="en-GB" dirty="0">
                <a:solidFill>
                  <a:schemeClr val="tx2">
                    <a:lumMod val="40000"/>
                    <a:lumOff val="60000"/>
                  </a:schemeClr>
                </a:solidFill>
              </a:rPr>
              <a:t>Industry 4.0</a:t>
            </a:r>
          </a:p>
          <a:p>
            <a:pPr algn="just"/>
            <a:r>
              <a:rPr lang="en-GB" dirty="0">
                <a:solidFill>
                  <a:schemeClr val="tx2">
                    <a:lumMod val="40000"/>
                    <a:lumOff val="60000"/>
                  </a:schemeClr>
                </a:solidFill>
              </a:rPr>
              <a:t>Smart Water Networks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DD487DA-CD91-4115-A8A8-5368E3F91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3237" y="6591302"/>
            <a:ext cx="1521619" cy="261936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416249-F1FA-1D46-A6DF-BA181D34A3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E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E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1742AFAF-F3B5-4990-B625-D14DF8926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E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CybPhys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E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Project Meeting</a:t>
            </a:r>
          </a:p>
        </p:txBody>
      </p:sp>
      <p:sp>
        <p:nvSpPr>
          <p:cNvPr id="7" name="Date Placeholder 15">
            <a:extLst>
              <a:ext uri="{FF2B5EF4-FFF2-40B4-BE49-F238E27FC236}">
                <a16:creationId xmlns:a16="http://schemas.microsoft.com/office/drawing/2014/main" id="{49DE187D-717C-C840-BB05-1B9279DA7C17}"/>
              </a:ext>
            </a:extLst>
          </p:cNvPr>
          <p:cNvSpPr txBox="1">
            <a:spLocks/>
          </p:cNvSpPr>
          <p:nvPr/>
        </p:nvSpPr>
        <p:spPr>
          <a:xfrm>
            <a:off x="21996" y="6595200"/>
            <a:ext cx="2743200" cy="262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>
                <a:solidFill>
                  <a:srgbClr val="FFFFE1"/>
                </a:solidFill>
              </a:rPr>
              <a:t>19/09/2022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DADEC3-6E79-B9B1-2E99-E4CD71CFF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16/03/2023</a:t>
            </a:r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AD6C4C-3098-4239-9825-CF4C5F734C50}"/>
              </a:ext>
            </a:extLst>
          </p:cNvPr>
          <p:cNvSpPr/>
          <p:nvPr/>
        </p:nvSpPr>
        <p:spPr>
          <a:xfrm>
            <a:off x="766540" y="6050786"/>
            <a:ext cx="107971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2420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[2] </a:t>
            </a: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E. </a:t>
            </a:r>
            <a:r>
              <a:rPr lang="en-GB" sz="1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Kyriakides</a:t>
            </a: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M. </a:t>
            </a:r>
            <a:r>
              <a:rPr lang="en-GB" sz="1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Polycarpou</a:t>
            </a: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(Eds.), </a:t>
            </a:r>
            <a:r>
              <a:rPr lang="en-GB" sz="1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Intelligent Monitoring, Control, and Security of Critical  Infrastructure Systems Studies in Computational Intelligence</a:t>
            </a: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Springer, Berlin Heidelberg, 2015, pp. 201–316, doi:10. 1007/978- 3- 662- 44160- 2_11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66E8DC-9551-4BBA-B2C3-A74936F296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518554" y="1046412"/>
            <a:ext cx="3045109" cy="19643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BF2145F-697A-4A7A-8225-40A8C7B8AC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670478">
            <a:off x="8993000" y="3525021"/>
            <a:ext cx="2824064" cy="188270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AC88FC3-19A0-433D-902C-C1F57C878E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 rot="19338432">
            <a:off x="6769460" y="3707009"/>
            <a:ext cx="2193427" cy="123249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9878980-2ADE-42DC-87CA-918F82FBFD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89564" y="4734064"/>
            <a:ext cx="2161770" cy="131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211809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241C6-C879-4266-AE74-998BFBC92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The communication and data layer in CPS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A2C8C2-1A11-4A14-A920-905E24EEE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16/03/2023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5ECB6-7E83-4110-8246-39386949A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CybPhys Project Meeting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F67AB8-6AB4-45BD-8BF7-EAD19C9E3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16249-F1FA-1D46-A6DF-BA181D34A3A5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2E1078-DA70-4FCC-8509-F347D7E52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8415" y="963613"/>
            <a:ext cx="2922090" cy="36836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4031F4E-AB83-4223-AA1F-FF2760868EB1}"/>
              </a:ext>
            </a:extLst>
          </p:cNvPr>
          <p:cNvSpPr/>
          <p:nvPr/>
        </p:nvSpPr>
        <p:spPr>
          <a:xfrm>
            <a:off x="7865211" y="4592255"/>
            <a:ext cx="380197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Interaction between cyber and physical spaces in cyber-physical systems </a:t>
            </a:r>
            <a:b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GB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7EE29BD-2474-4962-95A4-86ACB3219098}"/>
              </a:ext>
            </a:extLst>
          </p:cNvPr>
          <p:cNvSpPr/>
          <p:nvPr/>
        </p:nvSpPr>
        <p:spPr>
          <a:xfrm>
            <a:off x="907381" y="1282477"/>
            <a:ext cx="665673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42021"/>
                </a:solidFill>
                <a:latin typeface="Cambria" panose="02040503050406030204" pitchFamily="18" charset="0"/>
              </a:rPr>
              <a:t>In cyber-physical systems, the components related to physical and cyber layers are convoluted in such a way that each could operate at different spatial and temporal scales, demonstrating various and different behaviours.</a:t>
            </a:r>
          </a:p>
          <a:p>
            <a:endParaRPr lang="en-GB" sz="2000" dirty="0">
              <a:solidFill>
                <a:srgbClr val="242021"/>
              </a:solidFill>
              <a:latin typeface="Cambria" panose="020405030504060302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42021"/>
                </a:solidFill>
                <a:latin typeface="Cambria" panose="02040503050406030204" pitchFamily="18" charset="0"/>
              </a:rPr>
              <a:t>The reliability of interaction between physical and cyber components is directly dependent on the communication technologies and protocols used at different levels of the CPS architecture.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242021"/>
              </a:solidFill>
              <a:latin typeface="Cambria" panose="02040503050406030204" pitchFamily="18" charset="0"/>
            </a:endParaRPr>
          </a:p>
          <a:p>
            <a:pPr algn="just"/>
            <a:endParaRPr lang="en-GB" sz="2000" dirty="0"/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A17925D8-4A88-49FF-BDEF-79C3A96951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28948916"/>
              </p:ext>
            </p:extLst>
          </p:nvPr>
        </p:nvGraphicFramePr>
        <p:xfrm>
          <a:off x="1179704" y="3051114"/>
          <a:ext cx="9379701" cy="56865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998621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241C6-C879-4266-AE74-998BFBC92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The communication and data layer in CPS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A2C8C2-1A11-4A14-A920-905E24EEE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16/03/2023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5ECB6-7E83-4110-8246-39386949A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CybPhys Project Meeting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F67AB8-6AB4-45BD-8BF7-EAD19C9E3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16249-F1FA-1D46-A6DF-BA181D34A3A5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0EC2CC-0709-4C96-8383-75F1258ED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740" y="1631742"/>
            <a:ext cx="4028920" cy="450998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309C432-F60A-4DD0-854F-85E26D3AB6F5}"/>
              </a:ext>
            </a:extLst>
          </p:cNvPr>
          <p:cNvSpPr/>
          <p:nvPr/>
        </p:nvSpPr>
        <p:spPr>
          <a:xfrm>
            <a:off x="0" y="945141"/>
            <a:ext cx="54262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242021"/>
                </a:solidFill>
                <a:latin typeface="Cambria" panose="02040503050406030204" pitchFamily="18" charset="0"/>
              </a:rPr>
              <a:t>Communication Protocols in CPS</a:t>
            </a:r>
          </a:p>
          <a:p>
            <a:pPr algn="ctr"/>
            <a:r>
              <a:rPr lang="en-GB" dirty="0">
                <a:solidFill>
                  <a:srgbClr val="242021"/>
                </a:solidFill>
                <a:latin typeface="Cambria" panose="02040503050406030204" pitchFamily="18" charset="0"/>
              </a:rPr>
              <a:t> Wireless Networks</a:t>
            </a:r>
            <a:r>
              <a:rPr lang="en-GB" dirty="0"/>
              <a:t> </a:t>
            </a:r>
            <a:br>
              <a:rPr lang="en-GB" dirty="0"/>
            </a:b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8738A2-1740-4B3C-9590-4F311000F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5459" y="1123304"/>
            <a:ext cx="3629045" cy="530860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0B4DFA8-11F5-43FF-8138-96C20C08A24F}"/>
              </a:ext>
            </a:extLst>
          </p:cNvPr>
          <p:cNvSpPr/>
          <p:nvPr/>
        </p:nvSpPr>
        <p:spPr>
          <a:xfrm>
            <a:off x="6719982" y="82796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rgbClr val="242021"/>
                </a:solidFill>
                <a:latin typeface="Cambria" panose="02040503050406030204" pitchFamily="18" charset="0"/>
              </a:rPr>
              <a:t>Communication Protocols for Industrial CPSs</a:t>
            </a:r>
            <a:br>
              <a:rPr lang="en-GB" dirty="0"/>
            </a:b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73CAF6-A374-41DD-8A1E-60B4879B9E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4504" y="1123304"/>
            <a:ext cx="3497945" cy="5308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1370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241C6-C879-4266-AE74-998BFBC92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The communication and data layer in CPS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A2C8C2-1A11-4A14-A920-905E24EEE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16/03/2023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5ECB6-7E83-4110-8246-39386949A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CybPhys Project Meeting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F67AB8-6AB4-45BD-8BF7-EAD19C9E3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16249-F1FA-1D46-A6DF-BA181D34A3A5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9CCCE62-88A7-4B40-8442-9D2B80410409}"/>
              </a:ext>
            </a:extLst>
          </p:cNvPr>
          <p:cNvSpPr/>
          <p:nvPr/>
        </p:nvSpPr>
        <p:spPr>
          <a:xfrm>
            <a:off x="814917" y="97332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dirty="0">
                <a:solidFill>
                  <a:srgbClr val="242021"/>
                </a:solidFill>
                <a:latin typeface="Cambria-Bold"/>
              </a:rPr>
              <a:t>Data transmission methods over several CPSs</a:t>
            </a:r>
            <a:r>
              <a:rPr lang="en-GB" dirty="0"/>
              <a:t> </a:t>
            </a:r>
            <a:br>
              <a:rPr lang="en-GB" dirty="0"/>
            </a:b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68CFCB-F7D7-4303-99ED-5EBC65F95F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063" y="1457579"/>
            <a:ext cx="3763294" cy="168699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FC43524-2C51-4E68-9D76-954DA9E76D96}"/>
              </a:ext>
            </a:extLst>
          </p:cNvPr>
          <p:cNvSpPr/>
          <p:nvPr/>
        </p:nvSpPr>
        <p:spPr>
          <a:xfrm>
            <a:off x="859033" y="323193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rgbClr val="242021"/>
                </a:solidFill>
                <a:latin typeface="Cambria" panose="02040503050406030204" pitchFamily="18" charset="0"/>
              </a:rPr>
              <a:t>Data exchange in service-oriented API</a:t>
            </a:r>
            <a:r>
              <a:rPr lang="en-GB" dirty="0"/>
              <a:t> </a:t>
            </a:r>
            <a:br>
              <a:rPr lang="en-GB" dirty="0"/>
            </a:b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EDEEF7-4633-45B9-9790-696942C44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4417" y="1410041"/>
            <a:ext cx="3639642" cy="184300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2FC62A3-B820-4BA9-AC72-2668E15A3EFC}"/>
              </a:ext>
            </a:extLst>
          </p:cNvPr>
          <p:cNvSpPr/>
          <p:nvPr/>
        </p:nvSpPr>
        <p:spPr>
          <a:xfrm>
            <a:off x="5463117" y="323193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rgbClr val="242021"/>
                </a:solidFill>
                <a:latin typeface="Cambria" panose="02040503050406030204" pitchFamily="18" charset="0"/>
              </a:rPr>
              <a:t>Data exchange in signal-oriented API</a:t>
            </a:r>
            <a:r>
              <a:rPr lang="en-GB" dirty="0"/>
              <a:t> </a:t>
            </a:r>
            <a:br>
              <a:rPr lang="en-GB" dirty="0"/>
            </a:b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7ED0F7-9EF8-4892-9D81-193839AF8B99}"/>
              </a:ext>
            </a:extLst>
          </p:cNvPr>
          <p:cNvSpPr/>
          <p:nvPr/>
        </p:nvSpPr>
        <p:spPr>
          <a:xfrm>
            <a:off x="814916" y="3941995"/>
            <a:ext cx="86659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242021"/>
                </a:solidFill>
                <a:latin typeface="Cambria-Bold"/>
              </a:rPr>
              <a:t>Software-defined communication in cyber-physical systems</a:t>
            </a:r>
            <a:r>
              <a:rPr lang="en-GB" dirty="0"/>
              <a:t> </a:t>
            </a:r>
            <a:br>
              <a:rPr lang="en-GB" dirty="0"/>
            </a:b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CB263FF-25BF-4735-916D-BFF04F0A48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920" y="4265160"/>
            <a:ext cx="3881437" cy="212457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BC43E8C-7C2A-4ED6-955D-CF023FFB12C9}"/>
              </a:ext>
            </a:extLst>
          </p:cNvPr>
          <p:cNvSpPr/>
          <p:nvPr/>
        </p:nvSpPr>
        <p:spPr>
          <a:xfrm>
            <a:off x="814916" y="609946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rgbClr val="242021"/>
                </a:solidFill>
                <a:latin typeface="Cambria" panose="02040503050406030204" pitchFamily="18" charset="0"/>
              </a:rPr>
              <a:t>Publish/subscribe model for data exchange</a:t>
            </a:r>
            <a:r>
              <a:rPr lang="en-GB" dirty="0"/>
              <a:t> </a:t>
            </a:r>
            <a:br>
              <a:rPr lang="en-GB" dirty="0"/>
            </a:br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7CE1D13-0497-49CA-A199-733D84E570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9387" y="3934257"/>
            <a:ext cx="3693583" cy="216520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2C0D0FF-5829-48EE-A953-D81EF27B8201}"/>
              </a:ext>
            </a:extLst>
          </p:cNvPr>
          <p:cNvSpPr/>
          <p:nvPr/>
        </p:nvSpPr>
        <p:spPr>
          <a:xfrm>
            <a:off x="7624540" y="627404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rgbClr val="242021"/>
                </a:solidFill>
                <a:latin typeface="Cambria" panose="02040503050406030204" pitchFamily="18" charset="0"/>
              </a:rPr>
              <a:t>SDN in cyber-physical system</a:t>
            </a:r>
            <a:r>
              <a:rPr lang="en-GB" dirty="0"/>
              <a:t> </a:t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72320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79C71-0EB0-4BD3-8119-411F9E7A7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communication and data layer in CPS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CB3B7E-369F-4305-8AF4-184C84720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16/03/2023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AE689E-E14C-4AFB-BE5F-D0A574F92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CybPhys Project Meeting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50F56B-9517-4E29-A64D-DF89F61CF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16249-F1FA-1D46-A6DF-BA181D34A3A5}" type="slidenum">
              <a:rPr lang="en-US" smtClean="0"/>
              <a:pPr/>
              <a:t>15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3BB4956-08F1-4E74-8657-982ACEA2B010}"/>
              </a:ext>
            </a:extLst>
          </p:cNvPr>
          <p:cNvGrpSpPr/>
          <p:nvPr/>
        </p:nvGrpSpPr>
        <p:grpSpPr>
          <a:xfrm>
            <a:off x="2916838" y="1871121"/>
            <a:ext cx="5585478" cy="3629642"/>
            <a:chOff x="962526" y="4903078"/>
            <a:chExt cx="3223683" cy="224548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75804EE-E619-4E6E-BC86-4D9FA7D966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962526" y="4903078"/>
              <a:ext cx="3223683" cy="1611842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A8EFBFE-04FD-4D77-B467-8AFB8D364CDA}"/>
                </a:ext>
              </a:extLst>
            </p:cNvPr>
            <p:cNvSpPr/>
            <p:nvPr/>
          </p:nvSpPr>
          <p:spPr>
            <a:xfrm>
              <a:off x="962526" y="6824871"/>
              <a:ext cx="1813538" cy="3236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800" dirty="0"/>
                <a:t>Chapters 6, 7, 8, 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28546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241C6-C879-4266-AE74-998BFBC92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Cybersecurity for CPS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A2C8C2-1A11-4A14-A920-905E24EEE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16/03/2023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5ECB6-7E83-4110-8246-39386949A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CybPhys Project Meeting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F67AB8-6AB4-45BD-8BF7-EAD19C9E3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16249-F1FA-1D46-A6DF-BA181D34A3A5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9DBD52-0EC8-481C-8183-CB0E7636C16F}"/>
              </a:ext>
            </a:extLst>
          </p:cNvPr>
          <p:cNvSpPr/>
          <p:nvPr/>
        </p:nvSpPr>
        <p:spPr>
          <a:xfrm>
            <a:off x="814917" y="129307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dirty="0">
                <a:solidFill>
                  <a:srgbClr val="242021"/>
                </a:solidFill>
                <a:latin typeface="Cambria-Bold"/>
              </a:rPr>
              <a:t>Basic glossary for cybersecurity</a:t>
            </a:r>
            <a:r>
              <a:rPr lang="en-GB" dirty="0"/>
              <a:t> </a:t>
            </a:r>
            <a:br>
              <a:rPr lang="en-GB" dirty="0"/>
            </a:b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7B07E4-56E5-483E-9869-939DD756F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916" y="1746789"/>
            <a:ext cx="4975745" cy="20231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2D490E-3EA0-479F-9556-2A743C5D50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790661" y="818934"/>
            <a:ext cx="2909112" cy="19394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2B1912-301E-4393-B0D9-169B412D37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0661" y="3116553"/>
            <a:ext cx="6306667" cy="14365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CB708F1-A4B8-41D5-BAB2-A4D0E3DC8F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9140071" y="1177145"/>
            <a:ext cx="2907692" cy="19394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E473CE9-D9D9-43B5-BEDF-9CDE6A165B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5035" y="5478156"/>
            <a:ext cx="5460965" cy="8893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877F19B-B8ED-418A-8A7E-155B60F4F8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2503509" y="3874708"/>
            <a:ext cx="2718816" cy="16581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49DE720-0C82-4866-B3F2-B3421BA67C8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32339" y="4526515"/>
            <a:ext cx="5796058" cy="7695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3A59B84-FE7F-495D-BE4E-AFFE982F16E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96000" y="5327635"/>
            <a:ext cx="5762219" cy="119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7197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241C6-C879-4266-AE74-998BFBC92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Cybersecurity for CPS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A2C8C2-1A11-4A14-A920-905E24EEE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16/03/2023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5ECB6-7E83-4110-8246-39386949A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CybPhys Project Meeting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F67AB8-6AB4-45BD-8BF7-EAD19C9E3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16249-F1FA-1D46-A6DF-BA181D34A3A5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136B82-DF41-4A9B-8162-B16EDCFE2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6830" y="1092351"/>
            <a:ext cx="5180192" cy="303471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81CF61E-FFE7-43F4-A7A4-71B63644053D}"/>
              </a:ext>
            </a:extLst>
          </p:cNvPr>
          <p:cNvSpPr/>
          <p:nvPr/>
        </p:nvSpPr>
        <p:spPr>
          <a:xfrm>
            <a:off x="7876674" y="425580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rgbClr val="242021"/>
                </a:solidFill>
                <a:latin typeface="Cambria" panose="02040503050406030204" pitchFamily="18" charset="0"/>
              </a:rPr>
              <a:t>The most common types of malware</a:t>
            </a:r>
            <a:r>
              <a:rPr lang="en-GB" dirty="0"/>
              <a:t> </a:t>
            </a:r>
            <a:br>
              <a:rPr lang="en-GB" dirty="0"/>
            </a:b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A8D898-3DBF-4BDB-A10B-9FE7E7169D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116" y="1405578"/>
            <a:ext cx="6298441" cy="253079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383F50A-CCF7-4097-9C87-8071DAA0B229}"/>
              </a:ext>
            </a:extLst>
          </p:cNvPr>
          <p:cNvSpPr/>
          <p:nvPr/>
        </p:nvSpPr>
        <p:spPr>
          <a:xfrm>
            <a:off x="1371600" y="447520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rgbClr val="242021"/>
                </a:solidFill>
                <a:latin typeface="Cambria" panose="02040503050406030204" pitchFamily="18" charset="0"/>
              </a:rPr>
              <a:t>The main directions of cybersecurity of ITS</a:t>
            </a:r>
            <a:r>
              <a:rPr lang="en-GB" dirty="0"/>
              <a:t> </a:t>
            </a:r>
            <a:br>
              <a:rPr lang="en-GB" dirty="0"/>
            </a:br>
            <a:endParaRPr lang="en-GB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1524132-24A4-42D0-B33C-EC11653B3744}"/>
              </a:ext>
            </a:extLst>
          </p:cNvPr>
          <p:cNvGrpSpPr/>
          <p:nvPr/>
        </p:nvGrpSpPr>
        <p:grpSpPr>
          <a:xfrm>
            <a:off x="962526" y="4903078"/>
            <a:ext cx="7648154" cy="1611842"/>
            <a:chOff x="962526" y="4903078"/>
            <a:chExt cx="7648154" cy="161184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787EC7B-482F-492E-8B41-AC51685FC1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>
              <a:off x="962526" y="4903078"/>
              <a:ext cx="3223683" cy="1611842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3862472-34DA-4E48-A137-0E049636BC37}"/>
                </a:ext>
              </a:extLst>
            </p:cNvPr>
            <p:cNvSpPr/>
            <p:nvPr/>
          </p:nvSpPr>
          <p:spPr>
            <a:xfrm>
              <a:off x="4464993" y="5388330"/>
              <a:ext cx="414568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800" dirty="0"/>
                <a:t>Chapter 3 and Chapter 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20696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241C6-C879-4266-AE74-998BFBC92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Cybersecurity for CPS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A2C8C2-1A11-4A14-A920-905E24EEE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16/03/2023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5ECB6-7E83-4110-8246-39386949A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CybPhys Project Meeting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F67AB8-6AB4-45BD-8BF7-EAD19C9E3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16249-F1FA-1D46-A6DF-BA181D34A3A5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14F907-0C6A-4D36-B4C2-7914C4A99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917" y="1095172"/>
            <a:ext cx="6096000" cy="453984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562F3E9-55D5-4D07-87B2-6D01D5D2092F}"/>
              </a:ext>
            </a:extLst>
          </p:cNvPr>
          <p:cNvSpPr/>
          <p:nvPr/>
        </p:nvSpPr>
        <p:spPr>
          <a:xfrm>
            <a:off x="689811" y="118078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dirty="0">
                <a:solidFill>
                  <a:srgbClr val="242021"/>
                </a:solidFill>
                <a:latin typeface="Cambria-Bold"/>
              </a:rPr>
              <a:t>Modern digital cybersecurity tools</a:t>
            </a:r>
            <a:r>
              <a:rPr lang="en-GB" dirty="0"/>
              <a:t> </a:t>
            </a:r>
            <a:br>
              <a:rPr lang="en-GB" dirty="0"/>
            </a:b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21998E5-A49F-478E-8602-3BE7C89DFDE1}"/>
              </a:ext>
            </a:extLst>
          </p:cNvPr>
          <p:cNvSpPr/>
          <p:nvPr/>
        </p:nvSpPr>
        <p:spPr>
          <a:xfrm>
            <a:off x="4038600" y="594497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rgbClr val="242021"/>
                </a:solidFill>
                <a:latin typeface="Cambria" panose="02040503050406030204" pitchFamily="18" charset="0"/>
              </a:rPr>
              <a:t>Active cycle of cyber defence</a:t>
            </a:r>
            <a:r>
              <a:rPr lang="en-GB" dirty="0"/>
              <a:t> </a:t>
            </a:r>
            <a:br>
              <a:rPr lang="en-GB" dirty="0"/>
            </a:br>
            <a:endParaRPr lang="en-GB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14D0A6D-8F6A-461B-BD85-F3511F929DB5}"/>
              </a:ext>
            </a:extLst>
          </p:cNvPr>
          <p:cNvGrpSpPr/>
          <p:nvPr/>
        </p:nvGrpSpPr>
        <p:grpSpPr>
          <a:xfrm>
            <a:off x="7809680" y="2224047"/>
            <a:ext cx="4145687" cy="2445013"/>
            <a:chOff x="962526" y="4903078"/>
            <a:chExt cx="4145687" cy="244501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EBA1BDF-C68B-4436-AEE0-712DB8740E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962526" y="4903078"/>
              <a:ext cx="3223683" cy="1611842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6891B21-D667-4FE9-9B91-6810D267BC7B}"/>
                </a:ext>
              </a:extLst>
            </p:cNvPr>
            <p:cNvSpPr/>
            <p:nvPr/>
          </p:nvSpPr>
          <p:spPr>
            <a:xfrm>
              <a:off x="962526" y="6824871"/>
              <a:ext cx="414568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800" dirty="0"/>
                <a:t>Chapter 3 and Chapter 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98368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241C6-C879-4266-AE74-998BFBC92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422" y="12450"/>
            <a:ext cx="9779000" cy="7747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Application domains &amp; examples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A2C8C2-1A11-4A14-A920-905E24EEE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16/03/2023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5ECB6-7E83-4110-8246-39386949A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CybPhys Project Meeting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F67AB8-6AB4-45BD-8BF7-EAD19C9E3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16249-F1FA-1D46-A6DF-BA181D34A3A5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447B31-4E9B-4BB2-A180-7B3FE1201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9291" y="1052055"/>
            <a:ext cx="5029551" cy="489175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C80CD99-C247-4640-B85B-93D3B33C59F7}"/>
              </a:ext>
            </a:extLst>
          </p:cNvPr>
          <p:cNvSpPr/>
          <p:nvPr/>
        </p:nvSpPr>
        <p:spPr>
          <a:xfrm>
            <a:off x="7545917" y="607593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rgbClr val="242021"/>
                </a:solidFill>
                <a:latin typeface="Cambria" panose="02040503050406030204" pitchFamily="18" charset="0"/>
              </a:rPr>
              <a:t>SCADA system architecture</a:t>
            </a:r>
            <a:r>
              <a:rPr lang="en-GB" dirty="0"/>
              <a:t> </a:t>
            </a:r>
            <a:br>
              <a:rPr lang="en-GB" dirty="0"/>
            </a:b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5BD9964-A89C-4458-93D6-64EA0452B509}"/>
              </a:ext>
            </a:extLst>
          </p:cNvPr>
          <p:cNvSpPr/>
          <p:nvPr/>
        </p:nvSpPr>
        <p:spPr>
          <a:xfrm>
            <a:off x="688293" y="1502866"/>
            <a:ext cx="5602705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rgbClr val="2420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Supervisory system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GB" dirty="0"/>
              <a:t>provides the control logic of the SCADA system by gathering data on the process and sending commands to the process</a:t>
            </a:r>
            <a:r>
              <a:rPr lang="en-GB" sz="2400" dirty="0"/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/>
              <a:t>contains distributed software applications, multiple servers</a:t>
            </a:r>
            <a:br>
              <a:rPr lang="en-GB" dirty="0"/>
            </a:br>
            <a:r>
              <a:rPr lang="en-GB" dirty="0"/>
              <a:t>usually distributed in several locations to enable recovery in case of disasters</a:t>
            </a:r>
            <a:r>
              <a:rPr lang="en-GB" sz="2400" dirty="0"/>
              <a:t> </a:t>
            </a:r>
            <a:endParaRPr lang="en-GB" sz="2200" b="1" dirty="0">
              <a:solidFill>
                <a:srgbClr val="24202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Remote terminal units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GB" dirty="0"/>
              <a:t>receive measurement signals from and send control signals to the intelligent electronic devices.</a:t>
            </a:r>
          </a:p>
          <a:p>
            <a:pPr algn="just"/>
            <a:endParaRPr lang="en-GB" sz="1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Programmable logic controller</a:t>
            </a:r>
            <a:r>
              <a:rPr lang="en-GB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/>
              <a:t>used for gathering data from sensors and actuators; it includes a microprocessor that can provide control logic</a:t>
            </a:r>
            <a:r>
              <a:rPr lang="en-GB" sz="2400" dirty="0"/>
              <a:t>.</a:t>
            </a:r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10D02E-3B34-4F15-918F-CBE21F8CB5DF}"/>
              </a:ext>
            </a:extLst>
          </p:cNvPr>
          <p:cNvSpPr/>
          <p:nvPr/>
        </p:nvSpPr>
        <p:spPr>
          <a:xfrm>
            <a:off x="749422" y="694252"/>
            <a:ext cx="7208192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600" b="1" dirty="0">
                <a:solidFill>
                  <a:srgbClr val="2420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Supervisory Control And Data Acquisition (SCADA) </a:t>
            </a:r>
          </a:p>
          <a:p>
            <a:r>
              <a:rPr lang="en-GB" sz="2600" b="1" dirty="0">
                <a:solidFill>
                  <a:srgbClr val="2420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industry process monitoring and control</a:t>
            </a:r>
          </a:p>
        </p:txBody>
      </p:sp>
    </p:spTree>
    <p:extLst>
      <p:ext uri="{BB962C8B-B14F-4D97-AF65-F5344CB8AC3E}">
        <p14:creationId xmlns:p14="http://schemas.microsoft.com/office/powerpoint/2010/main" val="3541965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FE43555-AF34-48FD-BCA6-8A0414333DF5}"/>
              </a:ext>
            </a:extLst>
          </p:cNvPr>
          <p:cNvSpPr txBox="1">
            <a:spLocks/>
          </p:cNvSpPr>
          <p:nvPr/>
        </p:nvSpPr>
        <p:spPr bwMode="auto">
          <a:xfrm>
            <a:off x="826041" y="168143"/>
            <a:ext cx="5049103" cy="691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Clr>
                <a:srgbClr val="646464"/>
              </a:buClr>
              <a:buFont typeface="Wingdings" panose="05000000000000000000" pitchFamily="2" charset="2"/>
              <a:buChar char="§"/>
              <a:defRPr sz="2800">
                <a:solidFill>
                  <a:srgbClr val="646464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Clr>
                <a:srgbClr val="646464"/>
              </a:buClr>
              <a:buFont typeface="Wingdings" panose="05000000000000000000" pitchFamily="2" charset="2"/>
              <a:buChar char="§"/>
              <a:defRPr sz="2600">
                <a:solidFill>
                  <a:srgbClr val="646464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Clr>
                <a:srgbClr val="646464"/>
              </a:buClr>
              <a:buFont typeface="Wingdings" panose="05000000000000000000" pitchFamily="2" charset="2"/>
              <a:buChar char="§"/>
              <a:defRPr sz="2300">
                <a:solidFill>
                  <a:srgbClr val="646464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Clr>
                <a:srgbClr val="646464"/>
              </a:buClr>
              <a:buFont typeface="Wingdings" panose="05000000000000000000" pitchFamily="2" charset="2"/>
              <a:buChar char="§"/>
              <a:defRPr sz="2000">
                <a:solidFill>
                  <a:srgbClr val="646464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Clr>
                <a:srgbClr val="646464"/>
              </a:buClr>
              <a:buFont typeface="Wingdings" panose="05000000000000000000" pitchFamily="2" charset="2"/>
              <a:buChar char="§"/>
              <a:defRPr sz="2000">
                <a:solidFill>
                  <a:srgbClr val="646464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46464"/>
              </a:buClr>
              <a:buFont typeface="Wingdings" panose="05000000000000000000" pitchFamily="2" charset="2"/>
              <a:buChar char="§"/>
              <a:defRPr sz="2000">
                <a:solidFill>
                  <a:srgbClr val="646464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46464"/>
              </a:buClr>
              <a:buFont typeface="Wingdings" panose="05000000000000000000" pitchFamily="2" charset="2"/>
              <a:buChar char="§"/>
              <a:defRPr sz="2000">
                <a:solidFill>
                  <a:srgbClr val="646464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46464"/>
              </a:buClr>
              <a:buFont typeface="Wingdings" panose="05000000000000000000" pitchFamily="2" charset="2"/>
              <a:buChar char="§"/>
              <a:defRPr sz="2000">
                <a:solidFill>
                  <a:srgbClr val="646464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46464"/>
              </a:buClr>
              <a:buFont typeface="Wingdings" panose="05000000000000000000" pitchFamily="2" charset="2"/>
              <a:buChar char="§"/>
              <a:defRPr sz="2000">
                <a:solidFill>
                  <a:srgbClr val="646464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l-GR" sz="3600" b="1" i="0" u="none" strike="noStrike" kern="1200" cap="none" spc="0" normalizeH="0" baseline="0" noProof="0" dirty="0">
                <a:ln>
                  <a:noFill/>
                </a:ln>
                <a:solidFill>
                  <a:srgbClr val="D22333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KIOS </a:t>
            </a:r>
            <a:r>
              <a:rPr kumimoji="0" lang="en-GB" altLang="el-G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22333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CoE</a:t>
            </a:r>
            <a:r>
              <a:rPr kumimoji="0" lang="en-GB" altLang="el-GR" sz="3600" b="1" i="0" u="none" strike="noStrike" kern="1200" cap="none" spc="0" normalizeH="0" baseline="0" noProof="0" dirty="0">
                <a:ln>
                  <a:noFill/>
                </a:ln>
                <a:solidFill>
                  <a:srgbClr val="D22333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at a glance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651169" y="880066"/>
            <a:ext cx="11038808" cy="2548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5750" indent="-285750" defTabSz="457200">
              <a:spcBef>
                <a:spcPct val="20000"/>
              </a:spcBef>
              <a:buClr>
                <a:srgbClr val="646464"/>
              </a:buClr>
              <a:buFont typeface="Wingdings" panose="05000000000000000000" pitchFamily="2" charset="2"/>
              <a:buChar char="§"/>
              <a:defRPr sz="2800">
                <a:solidFill>
                  <a:srgbClr val="646464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Clr>
                <a:srgbClr val="646464"/>
              </a:buClr>
              <a:buFont typeface="Wingdings" panose="05000000000000000000" pitchFamily="2" charset="2"/>
              <a:buChar char="§"/>
              <a:defRPr sz="2600">
                <a:solidFill>
                  <a:srgbClr val="646464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200150" indent="-285750" defTabSz="457200">
              <a:spcBef>
                <a:spcPct val="20000"/>
              </a:spcBef>
              <a:buClr>
                <a:srgbClr val="646464"/>
              </a:buClr>
              <a:buFont typeface="Wingdings" panose="05000000000000000000" pitchFamily="2" charset="2"/>
              <a:buChar char="§"/>
              <a:defRPr sz="2300">
                <a:solidFill>
                  <a:srgbClr val="646464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543050" indent="-171450" defTabSz="457200">
              <a:spcBef>
                <a:spcPct val="20000"/>
              </a:spcBef>
              <a:buClr>
                <a:srgbClr val="646464"/>
              </a:buClr>
              <a:buFont typeface="Wingdings" panose="05000000000000000000" pitchFamily="2" charset="2"/>
              <a:buChar char="§"/>
              <a:defRPr sz="2000">
                <a:solidFill>
                  <a:srgbClr val="646464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00250" indent="-171450" defTabSz="457200">
              <a:spcBef>
                <a:spcPct val="20000"/>
              </a:spcBef>
              <a:buClr>
                <a:srgbClr val="646464"/>
              </a:buClr>
              <a:buFont typeface="Wingdings" panose="05000000000000000000" pitchFamily="2" charset="2"/>
              <a:buChar char="§"/>
              <a:defRPr sz="2000">
                <a:solidFill>
                  <a:srgbClr val="646464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457450" indent="-17145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46464"/>
              </a:buClr>
              <a:buFont typeface="Wingdings" panose="05000000000000000000" pitchFamily="2" charset="2"/>
              <a:buChar char="§"/>
              <a:defRPr sz="2000">
                <a:solidFill>
                  <a:srgbClr val="646464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14650" indent="-17145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46464"/>
              </a:buClr>
              <a:buFont typeface="Wingdings" panose="05000000000000000000" pitchFamily="2" charset="2"/>
              <a:buChar char="§"/>
              <a:defRPr sz="2000">
                <a:solidFill>
                  <a:srgbClr val="646464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371850" indent="-17145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46464"/>
              </a:buClr>
              <a:buFont typeface="Wingdings" panose="05000000000000000000" pitchFamily="2" charset="2"/>
              <a:buChar char="§"/>
              <a:defRPr sz="2000">
                <a:solidFill>
                  <a:srgbClr val="646464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29050" indent="-17145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46464"/>
              </a:buClr>
              <a:buFont typeface="Wingdings" panose="05000000000000000000" pitchFamily="2" charset="2"/>
              <a:buChar char="§"/>
              <a:defRPr sz="2000">
                <a:solidFill>
                  <a:srgbClr val="646464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l-G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 panose="020B0604020202020204" pitchFamily="34" charset="0"/>
              </a:rPr>
              <a:t>KIOS was established as a research unit in </a:t>
            </a:r>
            <a:r>
              <a:rPr kumimoji="0" lang="en-US" altLang="el-G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 panose="020B0604020202020204" pitchFamily="34" charset="0"/>
              </a:rPr>
              <a:t>2008</a:t>
            </a:r>
            <a:r>
              <a:rPr kumimoji="0" lang="en-US" altLang="el-G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 panose="020B0604020202020204" pitchFamily="34" charset="0"/>
              </a:rPr>
              <a:t> and upgraded to a Center of Excellence (</a:t>
            </a:r>
            <a:r>
              <a:rPr kumimoji="0" lang="en-US" altLang="el-G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 panose="020B0604020202020204" pitchFamily="34" charset="0"/>
              </a:rPr>
              <a:t>CoE</a:t>
            </a:r>
            <a:r>
              <a:rPr kumimoji="0" lang="en-US" altLang="el-G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 panose="020B0604020202020204" pitchFamily="34" charset="0"/>
              </a:rPr>
              <a:t>) in </a:t>
            </a:r>
            <a:r>
              <a:rPr kumimoji="0" lang="en-US" altLang="el-G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 panose="020B0604020202020204" pitchFamily="34" charset="0"/>
              </a:rPr>
              <a:t>2017</a:t>
            </a:r>
            <a:r>
              <a:rPr kumimoji="0" lang="en-US" altLang="el-G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 panose="020B0604020202020204" pitchFamily="34" charset="0"/>
              </a:rPr>
              <a:t> – Collaborates strategically with Imperial College, London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l-G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 panose="020B0604020202020204" pitchFamily="34" charset="0"/>
              </a:rPr>
              <a:t>Operates within the University of Cyprus (at the level of Faculty)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l-G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 panose="020B0604020202020204" pitchFamily="34" charset="0"/>
              </a:rPr>
              <a:t>Over </a:t>
            </a:r>
            <a:r>
              <a:rPr kumimoji="0" lang="en-US" altLang="el-G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 panose="020B0604020202020204" pitchFamily="34" charset="0"/>
              </a:rPr>
              <a:t>180</a:t>
            </a:r>
            <a:r>
              <a:rPr kumimoji="0" lang="en-US" altLang="el-G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 panose="020B0604020202020204" pitchFamily="34" charset="0"/>
              </a:rPr>
              <a:t> people at KIOS </a:t>
            </a:r>
            <a:r>
              <a:rPr kumimoji="0" lang="en-US" altLang="el-G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 panose="020B0604020202020204" pitchFamily="34" charset="0"/>
              </a:rPr>
              <a:t>CoE</a:t>
            </a:r>
            <a:endParaRPr kumimoji="0" lang="en-US" altLang="el-GR" sz="2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l-G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 panose="020B0604020202020204" pitchFamily="34" charset="0"/>
              </a:rPr>
              <a:t>Develops </a:t>
            </a:r>
            <a:r>
              <a:rPr kumimoji="0" lang="en-US" altLang="el-G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 panose="020B0604020202020204" pitchFamily="34" charset="0"/>
              </a:rPr>
              <a:t>research infrastructures </a:t>
            </a:r>
            <a:r>
              <a:rPr kumimoji="0" lang="en-US" altLang="el-G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 panose="020B0604020202020204" pitchFamily="34" charset="0"/>
              </a:rPr>
              <a:t>(Testbeds) </a:t>
            </a:r>
            <a:r>
              <a:rPr kumimoji="0" lang="en-US" altLang="el-G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 panose="020B0604020202020204" pitchFamily="34" charset="0"/>
              </a:rPr>
              <a:t>to test technologies under realistic operating conditions</a:t>
            </a:r>
            <a:endParaRPr kumimoji="0" lang="en-US" altLang="el-GR" sz="2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l-G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 panose="020B0604020202020204" pitchFamily="34" charset="0"/>
              </a:rPr>
              <a:t>Creates</a:t>
            </a:r>
            <a:r>
              <a:rPr kumimoji="0" lang="en-US" altLang="el-G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 panose="020B0604020202020204" pitchFamily="34" charset="0"/>
              </a:rPr>
              <a:t> synergies </a:t>
            </a:r>
            <a:r>
              <a:rPr kumimoji="0" lang="en-US" altLang="el-G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 panose="020B0604020202020204" pitchFamily="34" charset="0"/>
              </a:rPr>
              <a:t>with national and international industrial and governmental organizations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l-G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 panose="020B0604020202020204" pitchFamily="34" charset="0"/>
              </a:rPr>
              <a:t>Number of KIOS Alumni: </a:t>
            </a:r>
            <a:r>
              <a:rPr kumimoji="0" lang="en-US" altLang="el-G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 panose="020B0604020202020204" pitchFamily="34" charset="0"/>
              </a:rPr>
              <a:t>248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altLang="el-GR" sz="2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D8ADE5-6C1C-4831-B2C5-C16336F6EE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F0879-6E21-4705-8485-5ADF7BC63AD8}" type="slidenum">
              <a:rPr kumimoji="0" lang="el-GR" altLang="el-GR" sz="1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l-GR" altLang="el-GR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7" name="Picture 6" descr="A large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5A39E4C2-EFBA-4BA2-828D-C920FE3372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33" b="16111"/>
          <a:stretch/>
        </p:blipFill>
        <p:spPr>
          <a:xfrm>
            <a:off x="651168" y="4075041"/>
            <a:ext cx="5503077" cy="1581688"/>
          </a:xfrm>
          <a:prstGeom prst="rect">
            <a:avLst/>
          </a:prstGeom>
        </p:spPr>
      </p:pic>
      <p:pic>
        <p:nvPicPr>
          <p:cNvPr id="1026" name="Picture 2" descr="Latest QS World University Rankings put Cyprus first in its region with the  highest number of ranked institutions per 1m population - EU Reporter">
            <a:extLst>
              <a:ext uri="{FF2B5EF4-FFF2-40B4-BE49-F238E27FC236}">
                <a16:creationId xmlns:a16="http://schemas.microsoft.com/office/drawing/2014/main" id="{286362D7-8377-466C-AEDE-B5A1D0AB5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342311"/>
            <a:ext cx="3953435" cy="263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yprus on Europe map stock vector. Illustration of country ...">
            <a:extLst>
              <a:ext uri="{FF2B5EF4-FFF2-40B4-BE49-F238E27FC236}">
                <a16:creationId xmlns:a16="http://schemas.microsoft.com/office/drawing/2014/main" id="{648A94BE-DBBB-46D8-BC92-3804D322F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6808" y="3133756"/>
            <a:ext cx="2474470" cy="173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1310D8-5909-499B-B461-61E11C83DA28}"/>
              </a:ext>
            </a:extLst>
          </p:cNvPr>
          <p:cNvSpPr txBox="1"/>
          <p:nvPr/>
        </p:nvSpPr>
        <p:spPr>
          <a:xfrm>
            <a:off x="1757082" y="5726668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team of KIOS </a:t>
            </a:r>
            <a:r>
              <a:rPr lang="en-US" dirty="0" err="1"/>
              <a:t>CoE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EE6E91-DBCF-4BD6-9983-D45CF0CD71D7}"/>
              </a:ext>
            </a:extLst>
          </p:cNvPr>
          <p:cNvSpPr txBox="1"/>
          <p:nvPr/>
        </p:nvSpPr>
        <p:spPr>
          <a:xfrm>
            <a:off x="6400800" y="6096000"/>
            <a:ext cx="4386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UCY building where KIOS </a:t>
            </a:r>
            <a:r>
              <a:rPr lang="en-US" dirty="0" err="1"/>
              <a:t>CoE</a:t>
            </a:r>
            <a:r>
              <a:rPr lang="en-US" dirty="0"/>
              <a:t> is located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14312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241C6-C879-4266-AE74-998BFBC92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Application domains &amp; examples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A2C8C2-1A11-4A14-A920-905E24EEE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16/03/2023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5ECB6-7E83-4110-8246-39386949A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CybPhys Project Meeting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F67AB8-6AB4-45BD-8BF7-EAD19C9E3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16249-F1FA-1D46-A6DF-BA181D34A3A5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A5D9377-B0FA-4EB6-BF11-BC27BC5F1464}"/>
              </a:ext>
            </a:extLst>
          </p:cNvPr>
          <p:cNvSpPr/>
          <p:nvPr/>
        </p:nvSpPr>
        <p:spPr>
          <a:xfrm>
            <a:off x="842991" y="1049007"/>
            <a:ext cx="707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242021"/>
                </a:solidFill>
                <a:latin typeface="Cambria-Bold"/>
              </a:rPr>
              <a:t>Smart grids.  Example for Wide Area Monitoring and Control </a:t>
            </a:r>
            <a:r>
              <a:rPr lang="en-GB" dirty="0"/>
              <a:t> </a:t>
            </a:r>
            <a:br>
              <a:rPr lang="en-GB" dirty="0"/>
            </a:b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A9F526-5AD0-4AC0-A367-A91FE38AB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306" y="1399274"/>
            <a:ext cx="5914321" cy="454745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31C3407-4B16-44AC-B8D4-E3CDD652C93D}"/>
              </a:ext>
            </a:extLst>
          </p:cNvPr>
          <p:cNvSpPr/>
          <p:nvPr/>
        </p:nvSpPr>
        <p:spPr>
          <a:xfrm>
            <a:off x="808280" y="608265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rgbClr val="242021"/>
                </a:solidFill>
                <a:latin typeface="Cambria" panose="02040503050406030204" pitchFamily="18" charset="0"/>
              </a:rPr>
              <a:t>Measurements system comprising both PMUs and PDCs</a:t>
            </a:r>
            <a:r>
              <a:rPr lang="en-GB" dirty="0"/>
              <a:t> </a:t>
            </a:r>
            <a:br>
              <a:rPr lang="en-GB" dirty="0"/>
            </a:b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970F6CC-61B0-4723-883E-F650D050AA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7534" y="819025"/>
            <a:ext cx="2424640" cy="146069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DE0A564-2AF1-4FE3-8518-9E4ABEEF7B13}"/>
              </a:ext>
            </a:extLst>
          </p:cNvPr>
          <p:cNvSpPr/>
          <p:nvPr/>
        </p:nvSpPr>
        <p:spPr>
          <a:xfrm>
            <a:off x="8376046" y="224164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rgbClr val="242021"/>
                </a:solidFill>
                <a:latin typeface="Cambria" panose="02040503050406030204" pitchFamily="18" charset="0"/>
              </a:rPr>
              <a:t>Generic PMU configuration</a:t>
            </a:r>
            <a:r>
              <a:rPr lang="en-GB" dirty="0"/>
              <a:t> </a:t>
            </a:r>
            <a:br>
              <a:rPr lang="en-GB" dirty="0"/>
            </a:br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3A484F2-8246-4B49-9304-D8EFC92A3213}"/>
              </a:ext>
            </a:extLst>
          </p:cNvPr>
          <p:cNvSpPr/>
          <p:nvPr/>
        </p:nvSpPr>
        <p:spPr>
          <a:xfrm>
            <a:off x="6658758" y="4350729"/>
            <a:ext cx="50978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242021"/>
                </a:solidFill>
                <a:latin typeface="Cambria-Bold"/>
              </a:rPr>
              <a:t>Communication infrastructure: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plays a crucial role in the implementation of a WAM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Fiber</a:t>
            </a:r>
            <a:r>
              <a:rPr lang="en-GB" dirty="0"/>
              <a:t> optics is mostly used for deployment and connection of PMUs with central SCADA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5G is recently applied in field trials (Smart5Grid EU project): www.smart5grid.eu</a:t>
            </a:r>
            <a:br>
              <a:rPr lang="en-GB" dirty="0"/>
            </a:b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8D0768E-8961-472A-9231-9AC6C6EAC8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0508" y="2618227"/>
            <a:ext cx="4846054" cy="135179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D6E7A0E-DA66-494A-ABC6-A649AF88468B}"/>
              </a:ext>
            </a:extLst>
          </p:cNvPr>
          <p:cNvSpPr/>
          <p:nvPr/>
        </p:nvSpPr>
        <p:spPr>
          <a:xfrm>
            <a:off x="6904280" y="380188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rgbClr val="242021"/>
                </a:solidFill>
                <a:latin typeface="Cambria" panose="02040503050406030204" pitchFamily="18" charset="0"/>
              </a:rPr>
              <a:t>Associated Delay of Different Communication Link</a:t>
            </a:r>
            <a:r>
              <a:rPr lang="en-GB" dirty="0"/>
              <a:t> </a:t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94634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241C6-C879-4266-AE74-998BFBC92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Application domains &amp; examples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A2C8C2-1A11-4A14-A920-905E24EEE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16/03/2023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5ECB6-7E83-4110-8246-39386949A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CybPhys Project Meeting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F67AB8-6AB4-45BD-8BF7-EAD19C9E3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16249-F1FA-1D46-A6DF-BA181D34A3A5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A5D9377-B0FA-4EB6-BF11-BC27BC5F1464}"/>
              </a:ext>
            </a:extLst>
          </p:cNvPr>
          <p:cNvSpPr/>
          <p:nvPr/>
        </p:nvSpPr>
        <p:spPr>
          <a:xfrm>
            <a:off x="650485" y="963613"/>
            <a:ext cx="11220673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242021"/>
                </a:solidFill>
                <a:latin typeface="Cambria-Bold"/>
              </a:rPr>
              <a:t>Smart grids.  Example for Wide Area Monitoring and Control</a:t>
            </a:r>
          </a:p>
          <a:p>
            <a:endParaRPr lang="en-GB" b="1" dirty="0">
              <a:solidFill>
                <a:srgbClr val="242021"/>
              </a:solidFill>
              <a:latin typeface="Cambria-Bol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WAMC applications make use of measurements provided by PMUs in order to provide a quasi-real-time visualisation of the power system operating condition.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b="1" dirty="0"/>
              <a:t>State estimation:</a:t>
            </a:r>
            <a:r>
              <a:rPr lang="en-GB" dirty="0"/>
              <a:t> provides in real-time the state of the system (state vector)</a:t>
            </a:r>
          </a:p>
          <a:p>
            <a:pPr lvl="1"/>
            <a:endParaRPr lang="en-GB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b="1" u="sng" dirty="0"/>
              <a:t>Assumption: </a:t>
            </a:r>
            <a:r>
              <a:rPr lang="en-GB" dirty="0"/>
              <a:t>power system should be fully observable by the acquired measurements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/>
              <a:t>The state vector contains the states of the system (i.e., bus voltage magnitude and bus voltage angle), and its determination leads to calculation of </a:t>
            </a:r>
            <a:r>
              <a:rPr lang="en-GB" b="1" i="1" dirty="0"/>
              <a:t>real and</a:t>
            </a:r>
            <a:br>
              <a:rPr lang="en-GB" b="1" i="1" dirty="0"/>
            </a:br>
            <a:r>
              <a:rPr lang="en-GB" b="1" i="1" dirty="0"/>
              <a:t>reactive power flows for each transmission line</a:t>
            </a:r>
            <a:r>
              <a:rPr lang="en-GB" dirty="0"/>
              <a:t>, net real and reactive power injected to the buses, as well as to </a:t>
            </a:r>
            <a:r>
              <a:rPr lang="en-GB" b="1" i="1" dirty="0"/>
              <a:t>monitoring the voltage magnitude of the power system buses</a:t>
            </a:r>
            <a:r>
              <a:rPr lang="en-GB" dirty="0"/>
              <a:t> to be within their operational limits. </a:t>
            </a:r>
          </a:p>
          <a:p>
            <a:pPr lvl="2"/>
            <a:endParaRPr lang="en-GB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GB" b="1" dirty="0"/>
              <a:t>Frequency stability assessment: </a:t>
            </a:r>
            <a:r>
              <a:rPr lang="en-GB" dirty="0"/>
              <a:t>aims to identify whether the power system is stable or is going to instability. The late detection of frequency instability could lead to a total blackout.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GB" b="1" dirty="0"/>
              <a:t>Voltage stability assessment: </a:t>
            </a:r>
            <a:r>
              <a:rPr lang="en-GB" dirty="0"/>
              <a:t>monitor the voltages of the grid buses in real-time by providing an indication of whether a region is critical to become voltage unstable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b="1" dirty="0"/>
              <a:t>W</a:t>
            </a:r>
            <a:r>
              <a:rPr lang="en-GB" b="1" dirty="0"/>
              <a:t>AC: </a:t>
            </a:r>
            <a:r>
              <a:rPr lang="en-GB" dirty="0"/>
              <a:t>exploitation of the synchronised measurements to provide feedback control and coordination to the system, with the aim of compensating all the inter-area oscillations  </a:t>
            </a:r>
          </a:p>
        </p:txBody>
      </p:sp>
    </p:spTree>
    <p:extLst>
      <p:ext uri="{BB962C8B-B14F-4D97-AF65-F5344CB8AC3E}">
        <p14:creationId xmlns:p14="http://schemas.microsoft.com/office/powerpoint/2010/main" val="32291505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241C6-C879-4266-AE74-998BFBC92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843" y="89939"/>
            <a:ext cx="9779000" cy="7747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2"/>
                </a:solidFill>
              </a:rPr>
              <a:t>Testing and validation environments for CPS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A2C8C2-1A11-4A14-A920-905E24EEE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16/03/2023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5ECB6-7E83-4110-8246-39386949A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CybPhys Project Meeting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F67AB8-6AB4-45BD-8BF7-EAD19C9E3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16249-F1FA-1D46-A6DF-BA181D34A3A5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E23468-D0EE-4026-8922-848CD41DD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202" y="963613"/>
            <a:ext cx="5363387" cy="472106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A6ACCD5-1E08-4B0C-B3B6-3475F3315BAF}"/>
              </a:ext>
            </a:extLst>
          </p:cNvPr>
          <p:cNvSpPr/>
          <p:nvPr/>
        </p:nvSpPr>
        <p:spPr>
          <a:xfrm>
            <a:off x="814917" y="5894387"/>
            <a:ext cx="94969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242021"/>
                </a:solidFill>
                <a:latin typeface="Cambria" panose="02040503050406030204" pitchFamily="18" charset="0"/>
              </a:rPr>
              <a:t>Illustration of the three real-time simulation options: (a) – SIL; (b)– HIL; and (c) – PHIL</a:t>
            </a:r>
            <a:r>
              <a:rPr lang="en-GB" dirty="0"/>
              <a:t> </a:t>
            </a:r>
            <a:br>
              <a:rPr lang="en-GB" dirty="0"/>
            </a:b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CEA2B78-8DC7-4A8C-84B5-531F537DCE58}"/>
              </a:ext>
            </a:extLst>
          </p:cNvPr>
          <p:cNvSpPr/>
          <p:nvPr/>
        </p:nvSpPr>
        <p:spPr>
          <a:xfrm>
            <a:off x="6096000" y="852189"/>
            <a:ext cx="608885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2420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SIL</a:t>
            </a:r>
            <a:r>
              <a:rPr lang="en-GB" sz="2000" dirty="0">
                <a:solidFill>
                  <a:srgbClr val="2420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The first one is the software-in-the-loop (SIL) simulation, where the proposed method is integrated and tested into a real-time model of the system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24202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HIL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The second option is the hardware-in-the-loop (HIL) simulation, which provides the capability of connecting physical devices to the real-time simulation model. This kind of simulation is used for the development and testing of highly complex control, protection, and monitoring systems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PHIL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The advancement of the HIL option is the power hardware in-the-loop (PHIL). HIL is considered when low-voltage and low-current physical devices are connected to the real-time model, while PHIL provides the actual power flow required by higher power devices.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49758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241C6-C879-4266-AE74-998BFBC92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2"/>
                </a:solidFill>
              </a:rPr>
              <a:t>Modelling and simulation tools for advanced testing and validation of CPS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A2C8C2-1A11-4A14-A920-905E24EEE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16/03/2023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5ECB6-7E83-4110-8246-39386949A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CybPhys Project Meeting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F67AB8-6AB4-45BD-8BF7-EAD19C9E3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16249-F1FA-1D46-A6DF-BA181D34A3A5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B223D52-58ED-433B-9988-084824A6287E}"/>
              </a:ext>
            </a:extLst>
          </p:cNvPr>
          <p:cNvSpPr/>
          <p:nvPr/>
        </p:nvSpPr>
        <p:spPr>
          <a:xfrm>
            <a:off x="814916" y="1272751"/>
            <a:ext cx="92916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242021"/>
                </a:solidFill>
                <a:latin typeface="Cambria-Bold"/>
              </a:rPr>
              <a:t>Integration of WAMC in real-time grid operation conditions</a:t>
            </a:r>
            <a:r>
              <a:rPr lang="en-GB" dirty="0"/>
              <a:t> </a:t>
            </a:r>
            <a:br>
              <a:rPr lang="en-GB" dirty="0"/>
            </a:b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8F6266-E5D6-4DE1-B9DD-5B1170689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916" y="1651395"/>
            <a:ext cx="6574349" cy="366616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D8EF0BA-4741-45AD-970B-C38D2895DA3B}"/>
              </a:ext>
            </a:extLst>
          </p:cNvPr>
          <p:cNvSpPr/>
          <p:nvPr/>
        </p:nvSpPr>
        <p:spPr>
          <a:xfrm>
            <a:off x="1371599" y="5492916"/>
            <a:ext cx="100503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242021"/>
                </a:solidFill>
                <a:latin typeface="Cambria" panose="02040503050406030204" pitchFamily="18" charset="0"/>
              </a:rPr>
              <a:t>IEEE 39-bus test system illustrating the separation of the system into 3-cores for real-time simulation and the optimal PMU placement in the system</a:t>
            </a:r>
            <a:r>
              <a:rPr lang="en-GB" dirty="0"/>
              <a:t> </a:t>
            </a:r>
            <a:br>
              <a:rPr lang="en-GB" dirty="0"/>
            </a:b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9C88736-65C4-4A40-87C3-3E44EA613C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5041" y="1272751"/>
            <a:ext cx="4125652" cy="267360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E98B3C9-38EA-45A1-9E34-986172B62CED}"/>
              </a:ext>
            </a:extLst>
          </p:cNvPr>
          <p:cNvSpPr/>
          <p:nvPr/>
        </p:nvSpPr>
        <p:spPr>
          <a:xfrm>
            <a:off x="7513852" y="4060393"/>
            <a:ext cx="454684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400" dirty="0">
                <a:solidFill>
                  <a:srgbClr val="242021"/>
                </a:solidFill>
                <a:latin typeface="Cambria" panose="02040503050406030204" pitchFamily="18" charset="0"/>
              </a:rPr>
              <a:t>Schematic diagram of the laboratory setup for testing the proposed WAMC scheme in actual conditions, which consists of the real-time simulator, actual and virtual PMUs, GPS antennas, and a PDC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4731578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CB3B7E-369F-4305-8AF4-184C84720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16/03/2023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AE689E-E14C-4AFB-BE5F-D0A574F92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CybPhys Project Meeting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50F56B-9517-4E29-A64D-DF89F61CF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16249-F1FA-1D46-A6DF-BA181D34A3A5}" type="slidenum">
              <a:rPr lang="en-US" smtClean="0"/>
              <a:pPr/>
              <a:t>24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3BB4956-08F1-4E74-8657-982ACEA2B010}"/>
              </a:ext>
            </a:extLst>
          </p:cNvPr>
          <p:cNvGrpSpPr/>
          <p:nvPr/>
        </p:nvGrpSpPr>
        <p:grpSpPr>
          <a:xfrm>
            <a:off x="2916838" y="1871121"/>
            <a:ext cx="5585478" cy="3629642"/>
            <a:chOff x="962526" y="4903078"/>
            <a:chExt cx="3223683" cy="224548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75804EE-E619-4E6E-BC86-4D9FA7D966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962526" y="4903078"/>
              <a:ext cx="3223683" cy="1611842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A8EFBFE-04FD-4D77-B467-8AFB8D364CDA}"/>
                </a:ext>
              </a:extLst>
            </p:cNvPr>
            <p:cNvSpPr/>
            <p:nvPr/>
          </p:nvSpPr>
          <p:spPr>
            <a:xfrm>
              <a:off x="962526" y="6824871"/>
              <a:ext cx="1018808" cy="3236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800" dirty="0"/>
                <a:t>Chapter 4</a:t>
              </a:r>
            </a:p>
          </p:txBody>
        </p: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4CED4D3F-9F91-46EA-A34A-42F59E73C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237" y="392935"/>
            <a:ext cx="9779000" cy="774700"/>
          </a:xfrm>
        </p:spPr>
        <p:txBody>
          <a:bodyPr>
            <a:normAutofit fontScale="90000"/>
          </a:bodyPr>
          <a:lstStyle/>
          <a:p>
            <a:r>
              <a:rPr lang="en-GB" dirty="0"/>
              <a:t>Smart Grids</a:t>
            </a:r>
            <a:br>
              <a:rPr lang="en-GB" dirty="0"/>
            </a:b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817151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241C6-C879-4266-AE74-998BFBC92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422" y="12450"/>
            <a:ext cx="9779000" cy="7747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Application domains &amp; examples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A2C8C2-1A11-4A14-A920-905E24EEE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16/03/2023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5ECB6-7E83-4110-8246-39386949A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CybPhys Project Meeting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F67AB8-6AB4-45BD-8BF7-EAD19C9E3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16249-F1FA-1D46-A6DF-BA181D34A3A5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10D02E-3B34-4F15-918F-CBE21F8CB5DF}"/>
              </a:ext>
            </a:extLst>
          </p:cNvPr>
          <p:cNvSpPr/>
          <p:nvPr/>
        </p:nvSpPr>
        <p:spPr>
          <a:xfrm>
            <a:off x="749422" y="694252"/>
            <a:ext cx="490724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600" b="1" dirty="0">
                <a:solidFill>
                  <a:srgbClr val="2420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Intelligent Transportation Systems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FA1949-D45F-4505-A9B4-573279769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3112" y="1302810"/>
            <a:ext cx="5448231" cy="30446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3E3F5B6-981D-40CF-A595-FF83E104F3F9}"/>
              </a:ext>
            </a:extLst>
          </p:cNvPr>
          <p:cNvSpPr/>
          <p:nvPr/>
        </p:nvSpPr>
        <p:spPr>
          <a:xfrm>
            <a:off x="6979291" y="4347411"/>
            <a:ext cx="49079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242021"/>
                </a:solidFill>
                <a:latin typeface="Cambria" panose="02040503050406030204" pitchFamily="18" charset="0"/>
              </a:rPr>
              <a:t>Visualization of the traffic statistics in the FLOW Insights</a:t>
            </a:r>
            <a:r>
              <a:rPr lang="en-GB" dirty="0"/>
              <a:t> </a:t>
            </a:r>
            <a:br>
              <a:rPr lang="en-GB" dirty="0"/>
            </a:b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609A5B4-94CE-47B0-82DE-2DCF1BC55A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248" y="1322602"/>
            <a:ext cx="5754348" cy="210639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5EF7A01-9193-453D-B69C-3905791A5396}"/>
              </a:ext>
            </a:extLst>
          </p:cNvPr>
          <p:cNvSpPr/>
          <p:nvPr/>
        </p:nvSpPr>
        <p:spPr>
          <a:xfrm>
            <a:off x="990600" y="3747246"/>
            <a:ext cx="57543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242021"/>
                </a:solidFill>
                <a:latin typeface="Cambria" panose="02040503050406030204" pitchFamily="18" charset="0"/>
              </a:rPr>
              <a:t>Visualization of the congested directions: a) – on the chart; b) – on the scene view</a:t>
            </a:r>
            <a:r>
              <a:rPr lang="en-GB" dirty="0"/>
              <a:t> </a:t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94818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79C71-0EB0-4BD3-8119-411F9E7A7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Intelligent Transportation Networks</a:t>
            </a:r>
            <a:br>
              <a:rPr lang="en-GB" dirty="0"/>
            </a:br>
            <a:r>
              <a:rPr lang="en-GB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CB3B7E-369F-4305-8AF4-184C84720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16/03/2023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AE689E-E14C-4AFB-BE5F-D0A574F92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CybPhys Project Meeting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50F56B-9517-4E29-A64D-DF89F61CF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16249-F1FA-1D46-A6DF-BA181D34A3A5}" type="slidenum">
              <a:rPr lang="en-US" smtClean="0"/>
              <a:pPr/>
              <a:t>26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3BB4956-08F1-4E74-8657-982ACEA2B010}"/>
              </a:ext>
            </a:extLst>
          </p:cNvPr>
          <p:cNvGrpSpPr/>
          <p:nvPr/>
        </p:nvGrpSpPr>
        <p:grpSpPr>
          <a:xfrm>
            <a:off x="2916838" y="1871121"/>
            <a:ext cx="5585478" cy="3629642"/>
            <a:chOff x="962526" y="4903078"/>
            <a:chExt cx="3223683" cy="224548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75804EE-E619-4E6E-BC86-4D9FA7D966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962526" y="4903078"/>
              <a:ext cx="3223683" cy="1611842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A8EFBFE-04FD-4D77-B467-8AFB8D364CDA}"/>
                </a:ext>
              </a:extLst>
            </p:cNvPr>
            <p:cNvSpPr/>
            <p:nvPr/>
          </p:nvSpPr>
          <p:spPr>
            <a:xfrm>
              <a:off x="962526" y="6824871"/>
              <a:ext cx="1018808" cy="3236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800" dirty="0"/>
                <a:t>Chapter 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977276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241C6-C879-4266-AE74-998BFBC92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163" y="147779"/>
            <a:ext cx="9779000" cy="7747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2"/>
                </a:solidFill>
              </a:rPr>
              <a:t>Intelligent Industry Processes analytics and big data (Industry 4.0)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A2C8C2-1A11-4A14-A920-905E24EEE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16/03/2023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5ECB6-7E83-4110-8246-39386949A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CybPhys Project Meeting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F67AB8-6AB4-45BD-8BF7-EAD19C9E3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16249-F1FA-1D46-A6DF-BA181D34A3A5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10D02E-3B34-4F15-918F-CBE21F8CB5DF}"/>
              </a:ext>
            </a:extLst>
          </p:cNvPr>
          <p:cNvSpPr/>
          <p:nvPr/>
        </p:nvSpPr>
        <p:spPr>
          <a:xfrm>
            <a:off x="767163" y="1275167"/>
            <a:ext cx="952523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600" b="1" dirty="0">
                <a:solidFill>
                  <a:srgbClr val="2420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CPS for preventive diagnostics of mining and metallurgical industry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6F4668-A39F-4378-81A0-782A6EE8F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762" y="1631668"/>
            <a:ext cx="4114800" cy="4114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82EBA50-7EDB-44EB-AE4B-E3F835AC8B0A}"/>
              </a:ext>
            </a:extLst>
          </p:cNvPr>
          <p:cNvSpPr/>
          <p:nvPr/>
        </p:nvSpPr>
        <p:spPr>
          <a:xfrm>
            <a:off x="767163" y="5786891"/>
            <a:ext cx="44858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242021"/>
                </a:solidFill>
                <a:latin typeface="Cambria" panose="02040503050406030204" pitchFamily="18" charset="0"/>
              </a:rPr>
              <a:t>A logic-functional circuit of an enterprise with Smart Box diagnosing devices</a:t>
            </a:r>
            <a:r>
              <a:rPr lang="en-GB" dirty="0"/>
              <a:t> </a:t>
            </a:r>
            <a:br>
              <a:rPr lang="en-GB" dirty="0"/>
            </a:b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3B1EDF-63D1-42EA-ADD1-11944F9141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0230" y="2120298"/>
            <a:ext cx="5786594" cy="259210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DEB84D3-81DB-46F2-ADF1-ACE30AA6251F}"/>
              </a:ext>
            </a:extLst>
          </p:cNvPr>
          <p:cNvSpPr/>
          <p:nvPr/>
        </p:nvSpPr>
        <p:spPr>
          <a:xfrm>
            <a:off x="5951621" y="488048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rgbClr val="242021"/>
                </a:solidFill>
                <a:latin typeface="Cambria" panose="02040503050406030204" pitchFamily="18" charset="0"/>
              </a:rPr>
              <a:t>The module network of diagnostic Smart Boxes</a:t>
            </a:r>
            <a:r>
              <a:rPr lang="en-GB" dirty="0"/>
              <a:t> </a:t>
            </a:r>
            <a:br>
              <a:rPr lang="en-GB" dirty="0"/>
            </a:br>
            <a:endParaRPr lang="en-GB" dirty="0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6CF34454-AA34-427E-A3AD-B9BD8B28D318}"/>
              </a:ext>
            </a:extLst>
          </p:cNvPr>
          <p:cNvSpPr/>
          <p:nvPr/>
        </p:nvSpPr>
        <p:spPr>
          <a:xfrm>
            <a:off x="4684295" y="3951220"/>
            <a:ext cx="1267326" cy="492443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25698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79C71-0EB0-4BD3-8119-411F9E7A7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2"/>
                </a:solidFill>
              </a:rPr>
              <a:t>Industry 4.0 and big data analytics </a:t>
            </a:r>
            <a:br>
              <a:rPr lang="en-GB" dirty="0"/>
            </a:br>
            <a:r>
              <a:rPr lang="en-GB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CB3B7E-369F-4305-8AF4-184C84720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16/03/2023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AE689E-E14C-4AFB-BE5F-D0A574F92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CybPhys Project Meeting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50F56B-9517-4E29-A64D-DF89F61CF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16249-F1FA-1D46-A6DF-BA181D34A3A5}" type="slidenum">
              <a:rPr lang="en-US" smtClean="0"/>
              <a:pPr/>
              <a:t>28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3BB4956-08F1-4E74-8657-982ACEA2B010}"/>
              </a:ext>
            </a:extLst>
          </p:cNvPr>
          <p:cNvGrpSpPr/>
          <p:nvPr/>
        </p:nvGrpSpPr>
        <p:grpSpPr>
          <a:xfrm>
            <a:off x="2916838" y="1871121"/>
            <a:ext cx="5585478" cy="3629642"/>
            <a:chOff x="962526" y="4903078"/>
            <a:chExt cx="3223683" cy="224548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75804EE-E619-4E6E-BC86-4D9FA7D966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962526" y="4903078"/>
              <a:ext cx="3223683" cy="1611842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A8EFBFE-04FD-4D77-B467-8AFB8D364CDA}"/>
                </a:ext>
              </a:extLst>
            </p:cNvPr>
            <p:cNvSpPr/>
            <p:nvPr/>
          </p:nvSpPr>
          <p:spPr>
            <a:xfrm>
              <a:off x="962526" y="6824871"/>
              <a:ext cx="1018808" cy="3236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800" dirty="0"/>
                <a:t>Chapter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61198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9938993-7C28-4CF8-AF33-B8604338F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358" y="1968157"/>
            <a:ext cx="10728000" cy="1620000"/>
          </a:xfrm>
        </p:spPr>
        <p:txBody>
          <a:bodyPr/>
          <a:lstStyle/>
          <a:p>
            <a:pPr algn="ctr"/>
            <a:r>
              <a:rPr lang="en-AU" altLang="ja-JP" dirty="0"/>
              <a:t>Thanks for your attention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46A9067-881F-4482-B570-E25A76F34E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76155" y="3839274"/>
            <a:ext cx="8687082" cy="549235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en-US" altLang="en-US" sz="3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Questions &amp; Discussion</a:t>
            </a:r>
            <a:endParaRPr lang="en-GB" sz="36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D2FF493F-AC73-4252-9323-8D7595974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3237" y="6591302"/>
            <a:ext cx="1521619" cy="261936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416249-F1FA-1D46-A6DF-BA181D34A3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E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E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70FB766B-3F2F-4540-89CF-F8E423876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FFFFE1"/>
                </a:solidFill>
              </a:rPr>
              <a:t>16/03/2023</a:t>
            </a:r>
            <a:endParaRPr lang="en-GB" dirty="0">
              <a:solidFill>
                <a:srgbClr val="FFFFE1"/>
              </a:solidFill>
            </a:endParaRP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066437AC-06F5-4AE5-8204-0C2B4B46F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E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CybPhys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E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Project Meeting</a:t>
            </a:r>
          </a:p>
        </p:txBody>
      </p:sp>
    </p:spTree>
    <p:extLst>
      <p:ext uri="{BB962C8B-B14F-4D97-AF65-F5344CB8AC3E}">
        <p14:creationId xmlns:p14="http://schemas.microsoft.com/office/powerpoint/2010/main" val="1223874801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C6366-94F7-449A-B3F4-43382E6F51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4917" y="1158877"/>
            <a:ext cx="6798661" cy="5222874"/>
          </a:xfrm>
        </p:spPr>
        <p:txBody>
          <a:bodyPr/>
          <a:lstStyle/>
          <a:p>
            <a:r>
              <a:rPr lang="en-US" altLang="en-US" dirty="0">
                <a:solidFill>
                  <a:schemeClr val="tx1"/>
                </a:solidFill>
              </a:rPr>
              <a:t>Introduction</a:t>
            </a:r>
          </a:p>
          <a:p>
            <a:r>
              <a:rPr lang="en-US" altLang="en-US" dirty="0">
                <a:solidFill>
                  <a:schemeClr val="tx1"/>
                </a:solidFill>
              </a:rPr>
              <a:t>CPS background &amp; thematic areas</a:t>
            </a:r>
          </a:p>
          <a:p>
            <a:r>
              <a:rPr lang="en-US" dirty="0">
                <a:solidFill>
                  <a:schemeClr val="tx1"/>
                </a:solidFill>
              </a:rPr>
              <a:t>The communication and data layer in CPS </a:t>
            </a:r>
          </a:p>
          <a:p>
            <a:r>
              <a:rPr lang="en-US" dirty="0">
                <a:solidFill>
                  <a:schemeClr val="tx1"/>
                </a:solidFill>
              </a:rPr>
              <a:t>Cybersecurity for CPS</a:t>
            </a:r>
          </a:p>
          <a:p>
            <a:r>
              <a:rPr lang="en-US" dirty="0">
                <a:solidFill>
                  <a:schemeClr val="tx1"/>
                </a:solidFill>
              </a:rPr>
              <a:t>Application domains. Examples from Smart Grids </a:t>
            </a:r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639DA335-3649-4272-A3F8-DED438940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FFFFE1"/>
                </a:solidFill>
              </a:rPr>
              <a:t>16/03/2023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FFFFE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80356E7C-1B20-482A-BB30-F15B52F24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E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CybPhys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E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Project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E0F26F-C25F-4D8C-BD0D-18421C383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416249-F1FA-1D46-A6DF-BA181D34A3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E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E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2A4CAF3-FFC7-4291-B68A-EB8BBE27F334}"/>
              </a:ext>
            </a:extLst>
          </p:cNvPr>
          <p:cNvGrpSpPr/>
          <p:nvPr/>
        </p:nvGrpSpPr>
        <p:grpSpPr>
          <a:xfrm>
            <a:off x="7613580" y="576263"/>
            <a:ext cx="3744093" cy="5590426"/>
            <a:chOff x="8811126" y="461664"/>
            <a:chExt cx="3086367" cy="504479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DB0399A-42A9-4D44-9EE3-6EC8B1379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11126" y="461664"/>
              <a:ext cx="2771274" cy="3757493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8455263-B34E-46E8-BD3D-91A3186E41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11126" y="4493387"/>
              <a:ext cx="3086367" cy="45724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CB10A21-BDE4-41AB-AA94-36E4492D7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79970" y="4950627"/>
              <a:ext cx="748677" cy="555835"/>
            </a:xfrm>
            <a:prstGeom prst="rect">
              <a:avLst/>
            </a:prstGeom>
          </p:spPr>
        </p:pic>
      </p:grp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28011FA-500C-4F69-AC60-0E2C268E5E14}"/>
              </a:ext>
            </a:extLst>
          </p:cNvPr>
          <p:cNvSpPr txBox="1">
            <a:spLocks/>
          </p:cNvSpPr>
          <p:nvPr/>
        </p:nvSpPr>
        <p:spPr bwMode="auto">
          <a:xfrm rot="10800000" flipV="1">
            <a:off x="6865777" y="6183603"/>
            <a:ext cx="4331471" cy="39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normAutofit fontScale="32500" lnSpcReduction="20000"/>
          </a:bodyPr>
          <a:lstStyle>
            <a:lvl1pPr marL="342900" indent="-342900" algn="l" rtl="0" eaLnBrk="1" fontAlgn="base" hangingPunct="1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646464"/>
              </a:buClr>
              <a:buFont typeface="Wingdings" charset="2"/>
              <a:buChar char="§"/>
              <a:defRPr sz="2800" b="1">
                <a:solidFill>
                  <a:srgbClr val="646464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lnSpc>
                <a:spcPct val="114000"/>
              </a:lnSpc>
              <a:spcBef>
                <a:spcPct val="20000"/>
              </a:spcBef>
              <a:spcAft>
                <a:spcPct val="0"/>
              </a:spcAft>
              <a:buClr>
                <a:srgbClr val="646464"/>
              </a:buClr>
              <a:buFont typeface="Wingdings" charset="2"/>
              <a:buChar char="§"/>
              <a:defRPr sz="2600">
                <a:solidFill>
                  <a:srgbClr val="646464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defRPr>
            </a:lvl2pPr>
            <a:lvl3pPr marL="1143000" indent="-228600" algn="l" rtl="0" eaLnBrk="1" fontAlgn="base" hangingPunct="1">
              <a:lnSpc>
                <a:spcPct val="114000"/>
              </a:lnSpc>
              <a:spcBef>
                <a:spcPct val="20000"/>
              </a:spcBef>
              <a:spcAft>
                <a:spcPct val="0"/>
              </a:spcAft>
              <a:buClr>
                <a:srgbClr val="646464"/>
              </a:buClr>
              <a:buFont typeface="Wingdings" charset="2"/>
              <a:buChar char="§"/>
              <a:defRPr sz="2300">
                <a:solidFill>
                  <a:srgbClr val="646464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defRPr>
            </a:lvl3pPr>
            <a:lvl4pPr marL="1600200" indent="-228600" algn="l" rtl="0" eaLnBrk="1" fontAlgn="base" hangingPunct="1">
              <a:lnSpc>
                <a:spcPct val="114000"/>
              </a:lnSpc>
              <a:spcBef>
                <a:spcPct val="20000"/>
              </a:spcBef>
              <a:spcAft>
                <a:spcPct val="0"/>
              </a:spcAft>
              <a:buClr>
                <a:srgbClr val="646464"/>
              </a:buClr>
              <a:buFont typeface="Wingdings" charset="2"/>
              <a:buChar char="§"/>
              <a:defRPr sz="2000">
                <a:solidFill>
                  <a:srgbClr val="646464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defRPr>
            </a:lvl4pPr>
            <a:lvl5pPr marL="2057400" indent="-228600" algn="l" rtl="0" eaLnBrk="1" fontAlgn="base" hangingPunct="1">
              <a:lnSpc>
                <a:spcPct val="114000"/>
              </a:lnSpc>
              <a:spcBef>
                <a:spcPct val="20000"/>
              </a:spcBef>
              <a:spcAft>
                <a:spcPct val="0"/>
              </a:spcAft>
              <a:buClr>
                <a:srgbClr val="646464"/>
              </a:buClr>
              <a:buFont typeface="Wingdings" charset="2"/>
              <a:buChar char="§"/>
              <a:defRPr sz="1800">
                <a:solidFill>
                  <a:srgbClr val="646464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altLang="en-US" kern="0" dirty="0">
                <a:solidFill>
                  <a:schemeClr val="tx1"/>
                </a:solidFill>
              </a:rPr>
              <a:t>https://ebooks.rtu.lv/wp-content/uploads/sites/32/2022/11/9789934226755_Cyber-Modeling-and-Simulation.pdf</a:t>
            </a:r>
            <a:endParaRPr lang="en-GB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790696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90F5157-87A7-450C-B64E-2D013B040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Introduction</a:t>
            </a:r>
            <a:endParaRPr lang="en-GB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633401E-3AA3-4208-957D-1F69F81918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033" y="1158877"/>
            <a:ext cx="10767483" cy="522287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Why this book?</a:t>
            </a:r>
          </a:p>
          <a:p>
            <a:pPr lvl="1"/>
            <a:r>
              <a:rPr lang="en-US" dirty="0"/>
              <a:t>Timely topic for all fields of engineering due to:</a:t>
            </a:r>
          </a:p>
          <a:p>
            <a:pPr lvl="2"/>
            <a:r>
              <a:rPr lang="en-US" dirty="0"/>
              <a:t>Digitalization &amp; sensors everywhere</a:t>
            </a:r>
          </a:p>
          <a:p>
            <a:pPr lvl="2"/>
            <a:r>
              <a:rPr lang="en-US" dirty="0"/>
              <a:t>Integration of ICT (e.g., wireless communication, IoT, </a:t>
            </a:r>
            <a:r>
              <a:rPr lang="en-US" dirty="0" err="1"/>
              <a:t>etc</a:t>
            </a:r>
            <a:r>
              <a:rPr lang="en-US" dirty="0"/>
              <a:t>) </a:t>
            </a:r>
          </a:p>
          <a:p>
            <a:pPr lvl="2"/>
            <a:r>
              <a:rPr lang="en-US" dirty="0"/>
              <a:t>Enhanced monitoring and control</a:t>
            </a:r>
          </a:p>
          <a:p>
            <a:pPr lvl="1"/>
            <a:r>
              <a:rPr lang="en-US" dirty="0"/>
              <a:t>Part of the core objectives of the </a:t>
            </a:r>
            <a:r>
              <a:rPr lang="en-US" dirty="0" err="1"/>
              <a:t>CybPhys</a:t>
            </a:r>
            <a:r>
              <a:rPr lang="en-US" dirty="0"/>
              <a:t> project to develop quality </a:t>
            </a:r>
          </a:p>
          <a:p>
            <a:pPr marL="457200" lvl="1" indent="0">
              <a:buNone/>
            </a:pPr>
            <a:r>
              <a:rPr lang="en-US" dirty="0"/>
              <a:t>educational content for modeling, simulation and analysis of CPS to enhance </a:t>
            </a:r>
          </a:p>
          <a:p>
            <a:pPr marL="457200" lvl="1" indent="0">
              <a:buNone/>
            </a:pPr>
            <a:r>
              <a:rPr lang="en-US" dirty="0"/>
              <a:t>the offered curricula for engineering students</a:t>
            </a:r>
          </a:p>
          <a:p>
            <a:pPr marL="0" indent="0">
              <a:buNone/>
            </a:pPr>
            <a:r>
              <a:rPr lang="en-US" dirty="0"/>
              <a:t>To whom it is addressed?</a:t>
            </a:r>
          </a:p>
          <a:p>
            <a:pPr lvl="1"/>
            <a:r>
              <a:rPr lang="en-US" b="0" dirty="0"/>
              <a:t>Academics &amp; educators in high-tech domains</a:t>
            </a:r>
          </a:p>
          <a:p>
            <a:pPr lvl="1"/>
            <a:r>
              <a:rPr lang="en-US" b="0" dirty="0"/>
              <a:t>Students registered in all engineering fields</a:t>
            </a:r>
          </a:p>
          <a:p>
            <a:pPr lvl="1"/>
            <a:r>
              <a:rPr lang="en-US" dirty="0"/>
              <a:t>P</a:t>
            </a:r>
            <a:r>
              <a:rPr lang="en-US" b="0" dirty="0"/>
              <a:t>rofessional engineers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DD487DA-CD91-4115-A8A8-5368E3F91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3237" y="6591302"/>
            <a:ext cx="1521619" cy="261936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416249-F1FA-1D46-A6DF-BA181D34A3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E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E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1742AFAF-F3B5-4990-B625-D14DF8926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E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CybPhys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E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Project Meeting</a:t>
            </a:r>
          </a:p>
        </p:txBody>
      </p:sp>
      <p:sp>
        <p:nvSpPr>
          <p:cNvPr id="7" name="Date Placeholder 15">
            <a:extLst>
              <a:ext uri="{FF2B5EF4-FFF2-40B4-BE49-F238E27FC236}">
                <a16:creationId xmlns:a16="http://schemas.microsoft.com/office/drawing/2014/main" id="{49DE187D-717C-C840-BB05-1B9279DA7C17}"/>
              </a:ext>
            </a:extLst>
          </p:cNvPr>
          <p:cNvSpPr txBox="1">
            <a:spLocks/>
          </p:cNvSpPr>
          <p:nvPr/>
        </p:nvSpPr>
        <p:spPr>
          <a:xfrm>
            <a:off x="21996" y="6595200"/>
            <a:ext cx="2743200" cy="262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>
                <a:solidFill>
                  <a:srgbClr val="FFFFE1"/>
                </a:solidFill>
              </a:rPr>
              <a:t>19/09/2022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DADEC3-6E79-B9B1-2E99-E4CD71CFF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16/03/2023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BE370A-3590-4FC9-ACB3-8D742C6478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2086322">
            <a:off x="7414156" y="1128502"/>
            <a:ext cx="4694991" cy="176062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3D037ED-A4A1-4C1E-B448-E003AB872E76}"/>
              </a:ext>
            </a:extLst>
          </p:cNvPr>
          <p:cNvSpPr/>
          <p:nvPr/>
        </p:nvSpPr>
        <p:spPr>
          <a:xfrm rot="2112073">
            <a:off x="8702605" y="889615"/>
            <a:ext cx="3921265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1" cap="none" spc="0" dirty="0">
                <a:ln w="12700">
                  <a:noFill/>
                  <a:prstDash val="solid"/>
                </a:ln>
                <a:pattFill prst="dkUpDiag">
                  <a:fgClr>
                    <a:schemeClr val="tx2">
                      <a:lumMod val="60000"/>
                      <a:lumOff val="40000"/>
                    </a:schemeClr>
                  </a:fgClr>
                  <a:bgClr>
                    <a:srgbClr val="00B0F0"/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Sensors everywhere</a:t>
            </a:r>
          </a:p>
        </p:txBody>
      </p:sp>
    </p:spTree>
    <p:extLst>
      <p:ext uri="{BB962C8B-B14F-4D97-AF65-F5344CB8AC3E}">
        <p14:creationId xmlns:p14="http://schemas.microsoft.com/office/powerpoint/2010/main" val="1423867049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90F5157-87A7-450C-B64E-2D013B040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Introduction</a:t>
            </a:r>
            <a:endParaRPr lang="en-GB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633401E-3AA3-4208-957D-1F69F81918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What is the book about? </a:t>
            </a:r>
            <a:endParaRPr lang="en-GB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DD487DA-CD91-4115-A8A8-5368E3F91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3237" y="6591302"/>
            <a:ext cx="1521619" cy="261936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416249-F1FA-1D46-A6DF-BA181D34A3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E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E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1742AFAF-F3B5-4990-B625-D14DF8926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E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CybPhys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E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Project Meeting</a:t>
            </a:r>
          </a:p>
        </p:txBody>
      </p:sp>
      <p:sp>
        <p:nvSpPr>
          <p:cNvPr id="7" name="Date Placeholder 15">
            <a:extLst>
              <a:ext uri="{FF2B5EF4-FFF2-40B4-BE49-F238E27FC236}">
                <a16:creationId xmlns:a16="http://schemas.microsoft.com/office/drawing/2014/main" id="{49DE187D-717C-C840-BB05-1B9279DA7C17}"/>
              </a:ext>
            </a:extLst>
          </p:cNvPr>
          <p:cNvSpPr txBox="1">
            <a:spLocks/>
          </p:cNvSpPr>
          <p:nvPr/>
        </p:nvSpPr>
        <p:spPr>
          <a:xfrm>
            <a:off x="21996" y="6595200"/>
            <a:ext cx="2743200" cy="262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>
                <a:solidFill>
                  <a:srgbClr val="FFFFE1"/>
                </a:solidFill>
              </a:rPr>
              <a:t>19/09/2022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DADEC3-6E79-B9B1-2E99-E4CD71CFF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16/03/2023</a:t>
            </a:r>
            <a:endParaRPr lang="en-GB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F66121C-8BFB-4220-A45B-45492A1BE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209" y="4211304"/>
            <a:ext cx="3494438" cy="5799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1006823-368A-4780-8C24-BC192BA4E9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168" y="4632366"/>
            <a:ext cx="8745737" cy="195923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F537379-1D24-489F-ACC4-7C5996C1BD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458979" y="21934"/>
            <a:ext cx="5025098" cy="490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044773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90F5157-87A7-450C-B64E-2D013B040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Introduction</a:t>
            </a:r>
            <a:endParaRPr lang="en-GB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633401E-3AA3-4208-957D-1F69F81918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4917" y="854200"/>
            <a:ext cx="10767483" cy="52228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 closer look….in numbers!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DD487DA-CD91-4115-A8A8-5368E3F91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3237" y="6591302"/>
            <a:ext cx="1521619" cy="261936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416249-F1FA-1D46-A6DF-BA181D34A3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E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E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1742AFAF-F3B5-4990-B625-D14DF8926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E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CybPhys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E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Project Meeting</a:t>
            </a:r>
          </a:p>
        </p:txBody>
      </p:sp>
      <p:sp>
        <p:nvSpPr>
          <p:cNvPr id="7" name="Date Placeholder 15">
            <a:extLst>
              <a:ext uri="{FF2B5EF4-FFF2-40B4-BE49-F238E27FC236}">
                <a16:creationId xmlns:a16="http://schemas.microsoft.com/office/drawing/2014/main" id="{49DE187D-717C-C840-BB05-1B9279DA7C17}"/>
              </a:ext>
            </a:extLst>
          </p:cNvPr>
          <p:cNvSpPr txBox="1">
            <a:spLocks/>
          </p:cNvSpPr>
          <p:nvPr/>
        </p:nvSpPr>
        <p:spPr>
          <a:xfrm>
            <a:off x="21996" y="6595200"/>
            <a:ext cx="2743200" cy="262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>
                <a:solidFill>
                  <a:srgbClr val="FFFFE1"/>
                </a:solidFill>
              </a:rPr>
              <a:t>19/09/2022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DADEC3-6E79-B9B1-2E99-E4CD71CFF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16/03/2023</a:t>
            </a:r>
            <a:endParaRPr lang="en-GB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21DB6F5-4C87-4420-8BC5-CD31AFB40179}"/>
              </a:ext>
            </a:extLst>
          </p:cNvPr>
          <p:cNvGrpSpPr/>
          <p:nvPr/>
        </p:nvGrpSpPr>
        <p:grpSpPr>
          <a:xfrm>
            <a:off x="7821045" y="188781"/>
            <a:ext cx="3494389" cy="2851850"/>
            <a:chOff x="7821045" y="188781"/>
            <a:chExt cx="3494389" cy="285185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E851D70-2EAD-4AF4-A964-A9B8B54FD6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7821045" y="188913"/>
              <a:ext cx="2772872" cy="2851588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4B99B97-C750-42D0-AEF5-7F8A03C72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 rot="20256132" flipH="1">
              <a:off x="9092325" y="188781"/>
              <a:ext cx="2223109" cy="2851850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DECC021-6A70-46C7-A9B7-01162CF4CEA6}"/>
              </a:ext>
            </a:extLst>
          </p:cNvPr>
          <p:cNvGrpSpPr/>
          <p:nvPr/>
        </p:nvGrpSpPr>
        <p:grpSpPr>
          <a:xfrm>
            <a:off x="759073" y="1550474"/>
            <a:ext cx="11279481" cy="4542659"/>
            <a:chOff x="814917" y="1791199"/>
            <a:chExt cx="11279481" cy="4542659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CE98D04C-29F7-41F7-AE15-E0F85DB60A69}"/>
                </a:ext>
              </a:extLst>
            </p:cNvPr>
            <p:cNvGrpSpPr/>
            <p:nvPr/>
          </p:nvGrpSpPr>
          <p:grpSpPr>
            <a:xfrm>
              <a:off x="814917" y="1810000"/>
              <a:ext cx="1857318" cy="3529785"/>
              <a:chOff x="814917" y="1810000"/>
              <a:chExt cx="1857318" cy="3529785"/>
            </a:xfrm>
          </p:grpSpPr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45F4D75A-EB58-4255-A484-B31B84F263C7}"/>
                  </a:ext>
                </a:extLst>
              </p:cNvPr>
              <p:cNvSpPr/>
              <p:nvPr/>
            </p:nvSpPr>
            <p:spPr>
              <a:xfrm>
                <a:off x="814917" y="1810000"/>
                <a:ext cx="1703694" cy="770021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3 Editors</a:t>
                </a:r>
                <a:endParaRPr lang="en-GB" b="1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8DC52371-5158-47CC-8B3B-E3EEB15A6489}"/>
                  </a:ext>
                </a:extLst>
              </p:cNvPr>
              <p:cNvCxnSpPr>
                <a:cxnSpLocks/>
                <a:stCxn id="4" idx="1"/>
              </p:cNvCxnSpPr>
              <p:nvPr/>
            </p:nvCxnSpPr>
            <p:spPr>
              <a:xfrm>
                <a:off x="814917" y="2195011"/>
                <a:ext cx="0" cy="284804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BC0BD40-7516-4C9F-9B43-5D371CD895A0}"/>
                  </a:ext>
                </a:extLst>
              </p:cNvPr>
              <p:cNvSpPr txBox="1"/>
              <p:nvPr/>
            </p:nvSpPr>
            <p:spPr>
              <a:xfrm>
                <a:off x="968542" y="3031461"/>
                <a:ext cx="1703693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Nikolas </a:t>
                </a:r>
                <a:r>
                  <a:rPr lang="en-GB" dirty="0" err="1"/>
                  <a:t>Flourentzou</a:t>
                </a:r>
                <a:endParaRPr lang="en-GB" dirty="0"/>
              </a:p>
              <a:p>
                <a:br>
                  <a:rPr lang="en-GB" dirty="0"/>
                </a:br>
                <a:r>
                  <a:rPr lang="en-GB" dirty="0"/>
                  <a:t>Stella </a:t>
                </a:r>
                <a:r>
                  <a:rPr lang="en-GB" dirty="0" err="1"/>
                  <a:t>Hadjistassou</a:t>
                </a:r>
                <a:endParaRPr lang="en-GB" dirty="0"/>
              </a:p>
              <a:p>
                <a:br>
                  <a:rPr lang="en-GB" dirty="0"/>
                </a:br>
                <a:r>
                  <a:rPr lang="en-GB" dirty="0"/>
                  <a:t>Irina Ciornei </a:t>
                </a:r>
                <a:br>
                  <a:rPr lang="en-GB" dirty="0"/>
                </a:br>
                <a:endParaRPr lang="en-GB" dirty="0"/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3C28A37A-C3C5-40B6-8631-24894E90034D}"/>
                  </a:ext>
                </a:extLst>
              </p:cNvPr>
              <p:cNvCxnSpPr/>
              <p:nvPr/>
            </p:nvCxnSpPr>
            <p:spPr>
              <a:xfrm>
                <a:off x="814917" y="5043055"/>
                <a:ext cx="1703694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E0A7DC1-C38A-4463-8C4C-60EF5B78C55D}"/>
                  </a:ext>
                </a:extLst>
              </p:cNvPr>
              <p:cNvCxnSpPr/>
              <p:nvPr/>
            </p:nvCxnSpPr>
            <p:spPr>
              <a:xfrm>
                <a:off x="814917" y="4544206"/>
                <a:ext cx="1703694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4CCBDDC7-1D54-4860-9C94-19C978C590B5}"/>
                  </a:ext>
                </a:extLst>
              </p:cNvPr>
              <p:cNvCxnSpPr/>
              <p:nvPr/>
            </p:nvCxnSpPr>
            <p:spPr>
              <a:xfrm>
                <a:off x="814917" y="3706362"/>
                <a:ext cx="1703694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754DA700-122C-4257-A3E8-8A056BF0EBE9}"/>
                </a:ext>
              </a:extLst>
            </p:cNvPr>
            <p:cNvGrpSpPr/>
            <p:nvPr/>
          </p:nvGrpSpPr>
          <p:grpSpPr>
            <a:xfrm>
              <a:off x="2715828" y="1791199"/>
              <a:ext cx="3023409" cy="3751464"/>
              <a:chOff x="2715828" y="1791199"/>
              <a:chExt cx="3023409" cy="3751464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8BF71781-46E0-4E79-9571-9E9C955702EC}"/>
                  </a:ext>
                </a:extLst>
              </p:cNvPr>
              <p:cNvSpPr/>
              <p:nvPr/>
            </p:nvSpPr>
            <p:spPr>
              <a:xfrm>
                <a:off x="2715828" y="1791199"/>
                <a:ext cx="1703694" cy="770021"/>
              </a:xfrm>
              <a:prstGeom prst="roundRect">
                <a:avLst/>
              </a:prstGeom>
              <a:solidFill>
                <a:srgbClr val="92D050"/>
              </a:solidFill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24 Authors</a:t>
                </a:r>
                <a:endParaRPr lang="en-GB" b="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1D71BAC6-05BA-4DB1-9317-3F36984592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7001" y="2738382"/>
                <a:ext cx="1562235" cy="2712955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7C548DF9-3D75-4E12-B148-2D5B28D941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359897" y="2750421"/>
                <a:ext cx="1379340" cy="2682472"/>
              </a:xfrm>
              <a:prstGeom prst="rect">
                <a:avLst/>
              </a:prstGeom>
            </p:spPr>
          </p:pic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9A4D23C2-90FA-4A84-BB34-8FCD400FDB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17860" y="1933577"/>
                <a:ext cx="25340" cy="360908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550593E6-F2DA-4C95-89C1-27C741AE8E8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765196" y="5538373"/>
                <a:ext cx="2516893" cy="406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51B8C3DD-4730-4795-A0A6-62911F106D17}"/>
                </a:ext>
              </a:extLst>
            </p:cNvPr>
            <p:cNvGrpSpPr/>
            <p:nvPr/>
          </p:nvGrpSpPr>
          <p:grpSpPr>
            <a:xfrm>
              <a:off x="5998648" y="1810000"/>
              <a:ext cx="6095750" cy="4523858"/>
              <a:chOff x="5966564" y="1810000"/>
              <a:chExt cx="6095750" cy="4523858"/>
            </a:xfrm>
          </p:grpSpPr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9C1D6CF1-C39E-4412-A70C-5A345159B139}"/>
                  </a:ext>
                </a:extLst>
              </p:cNvPr>
              <p:cNvSpPr/>
              <p:nvPr/>
            </p:nvSpPr>
            <p:spPr>
              <a:xfrm>
                <a:off x="5966564" y="1810000"/>
                <a:ext cx="1703694" cy="770021"/>
              </a:xfrm>
              <a:prstGeom prst="round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/>
                  <a:t>9 Chapters</a:t>
                </a:r>
                <a:endParaRPr lang="en-GB" b="1" dirty="0"/>
              </a:p>
            </p:txBody>
          </p:sp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527BF0D4-98B5-4181-A92B-80E52C1145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095999" y="3245863"/>
                <a:ext cx="5966315" cy="261936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079CBEF8-98E3-4BF5-8D75-0F5C289266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095999" y="3604832"/>
                <a:ext cx="4283243" cy="236169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FA321960-4B73-4D5F-BAD1-07D442083B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098258" y="3939824"/>
                <a:ext cx="1927236" cy="203940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8A9EEC49-E661-46A6-9620-5861CDC6E7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096000" y="4191351"/>
                <a:ext cx="5966314" cy="257681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255FD79B-C472-4B6D-8679-5C1868FD8D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098257" y="4544206"/>
                <a:ext cx="5908213" cy="266759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99D491D1-2475-4717-A2C8-0044C888A1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098258" y="4925596"/>
                <a:ext cx="5683391" cy="238101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7E94015E-26C9-465C-9C15-63E67C8033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098257" y="5289718"/>
                <a:ext cx="4920132" cy="229816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F770443D-8B94-43D8-BC8C-F8B0A5F983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072569" y="5649365"/>
                <a:ext cx="4884844" cy="203940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DF97AC72-0404-4E34-9CFD-8CAB398CE8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098257" y="5997963"/>
                <a:ext cx="3572195" cy="259433"/>
              </a:xfrm>
              <a:prstGeom prst="rect">
                <a:avLst/>
              </a:prstGeom>
            </p:spPr>
          </p:pic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01926A0B-625B-4BEF-AE9D-E2369A7E231A}"/>
                  </a:ext>
                </a:extLst>
              </p:cNvPr>
              <p:cNvGrpSpPr/>
              <p:nvPr/>
            </p:nvGrpSpPr>
            <p:grpSpPr>
              <a:xfrm>
                <a:off x="5966564" y="2543295"/>
                <a:ext cx="4435745" cy="3790563"/>
                <a:chOff x="5966564" y="2543295"/>
                <a:chExt cx="4435745" cy="3790563"/>
              </a:xfrm>
            </p:grpSpPr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F563D6D7-0FBC-49F9-85E3-AA2B856809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966564" y="2543295"/>
                  <a:ext cx="16032" cy="3790563"/>
                </a:xfrm>
                <a:prstGeom prst="line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2C744B8F-F700-4D1C-8FE7-3FDC727E08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982596" y="6333858"/>
                  <a:ext cx="4419713" cy="0"/>
                </a:xfrm>
                <a:prstGeom prst="line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F243FD13-CA9C-4BEB-8DEB-ED01871A1088}"/>
              </a:ext>
            </a:extLst>
          </p:cNvPr>
          <p:cNvSpPr txBox="1">
            <a:spLocks/>
          </p:cNvSpPr>
          <p:nvPr/>
        </p:nvSpPr>
        <p:spPr bwMode="auto">
          <a:xfrm>
            <a:off x="641815" y="6306013"/>
            <a:ext cx="10083156" cy="340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normAutofit fontScale="55000" lnSpcReduction="20000"/>
          </a:bodyPr>
          <a:lstStyle>
            <a:lvl1pPr marL="342900" indent="-342900" algn="l" rtl="0" eaLnBrk="1" fontAlgn="base" hangingPunct="1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646464"/>
              </a:buClr>
              <a:buFont typeface="Wingdings" charset="2"/>
              <a:buChar char="§"/>
              <a:defRPr sz="2800" b="1">
                <a:solidFill>
                  <a:srgbClr val="646464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lnSpc>
                <a:spcPct val="114000"/>
              </a:lnSpc>
              <a:spcBef>
                <a:spcPct val="20000"/>
              </a:spcBef>
              <a:spcAft>
                <a:spcPct val="0"/>
              </a:spcAft>
              <a:buClr>
                <a:srgbClr val="646464"/>
              </a:buClr>
              <a:buFont typeface="Wingdings" charset="2"/>
              <a:buChar char="§"/>
              <a:defRPr sz="2600">
                <a:solidFill>
                  <a:srgbClr val="646464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defRPr>
            </a:lvl2pPr>
            <a:lvl3pPr marL="1143000" indent="-228600" algn="l" rtl="0" eaLnBrk="1" fontAlgn="base" hangingPunct="1">
              <a:lnSpc>
                <a:spcPct val="114000"/>
              </a:lnSpc>
              <a:spcBef>
                <a:spcPct val="20000"/>
              </a:spcBef>
              <a:spcAft>
                <a:spcPct val="0"/>
              </a:spcAft>
              <a:buClr>
                <a:srgbClr val="646464"/>
              </a:buClr>
              <a:buFont typeface="Wingdings" charset="2"/>
              <a:buChar char="§"/>
              <a:defRPr sz="2300">
                <a:solidFill>
                  <a:srgbClr val="646464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defRPr>
            </a:lvl3pPr>
            <a:lvl4pPr marL="1600200" indent="-228600" algn="l" rtl="0" eaLnBrk="1" fontAlgn="base" hangingPunct="1">
              <a:lnSpc>
                <a:spcPct val="114000"/>
              </a:lnSpc>
              <a:spcBef>
                <a:spcPct val="20000"/>
              </a:spcBef>
              <a:spcAft>
                <a:spcPct val="0"/>
              </a:spcAft>
              <a:buClr>
                <a:srgbClr val="646464"/>
              </a:buClr>
              <a:buFont typeface="Wingdings" charset="2"/>
              <a:buChar char="§"/>
              <a:defRPr sz="2000">
                <a:solidFill>
                  <a:srgbClr val="646464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defRPr>
            </a:lvl4pPr>
            <a:lvl5pPr marL="2057400" indent="-228600" algn="l" rtl="0" eaLnBrk="1" fontAlgn="base" hangingPunct="1">
              <a:lnSpc>
                <a:spcPct val="114000"/>
              </a:lnSpc>
              <a:spcBef>
                <a:spcPct val="20000"/>
              </a:spcBef>
              <a:spcAft>
                <a:spcPct val="0"/>
              </a:spcAft>
              <a:buClr>
                <a:srgbClr val="646464"/>
              </a:buClr>
              <a:buFont typeface="Wingdings" charset="2"/>
              <a:buChar char="§"/>
              <a:defRPr sz="1800">
                <a:solidFill>
                  <a:srgbClr val="646464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altLang="en-US" kern="0" dirty="0">
                <a:solidFill>
                  <a:schemeClr val="tx1"/>
                </a:solidFill>
              </a:rPr>
              <a:t>https://ebooks.rtu.lv/wp-content/uploads/sites/32/2022/11/9789934226755_Cyber-Modeling-and-Simulation.pdf</a:t>
            </a:r>
            <a:endParaRPr lang="en-GB" kern="0" dirty="0">
              <a:solidFill>
                <a:schemeClr val="tx1"/>
              </a:solidFill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6240D58-1486-49B5-AB9E-0B087389FBCC}"/>
              </a:ext>
            </a:extLst>
          </p:cNvPr>
          <p:cNvGrpSpPr/>
          <p:nvPr/>
        </p:nvGrpSpPr>
        <p:grpSpPr>
          <a:xfrm>
            <a:off x="787475" y="5159011"/>
            <a:ext cx="1703693" cy="907138"/>
            <a:chOff x="787475" y="5159011"/>
            <a:chExt cx="1703693" cy="907138"/>
          </a:xfrm>
        </p:grpSpPr>
        <p:sp>
          <p:nvSpPr>
            <p:cNvPr id="54" name="Flowchart: Multidocument 53">
              <a:extLst>
                <a:ext uri="{FF2B5EF4-FFF2-40B4-BE49-F238E27FC236}">
                  <a16:creationId xmlns:a16="http://schemas.microsoft.com/office/drawing/2014/main" id="{B1A7AC82-7D2C-442A-8212-2C6A03B99ACF}"/>
                </a:ext>
              </a:extLst>
            </p:cNvPr>
            <p:cNvSpPr/>
            <p:nvPr/>
          </p:nvSpPr>
          <p:spPr>
            <a:xfrm>
              <a:off x="787475" y="5159011"/>
              <a:ext cx="1703693" cy="907138"/>
            </a:xfrm>
            <a:prstGeom prst="flowChartMultidocumen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6" name="Content Placeholder 2">
              <a:extLst>
                <a:ext uri="{FF2B5EF4-FFF2-40B4-BE49-F238E27FC236}">
                  <a16:creationId xmlns:a16="http://schemas.microsoft.com/office/drawing/2014/main" id="{40510536-E625-4CEA-90CB-378EF01E060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87475" y="5397012"/>
              <a:ext cx="1536159" cy="431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>
              <a:lvl1pPr marL="342900" indent="-342900" algn="l" rtl="0" eaLnBrk="1" fontAlgn="base" hangingPunct="1">
                <a:lnSpc>
                  <a:spcPct val="114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646464"/>
                </a:buClr>
                <a:buFont typeface="Wingdings" charset="2"/>
                <a:buChar char="§"/>
                <a:defRPr sz="2800" b="1">
                  <a:solidFill>
                    <a:srgbClr val="646464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defRPr>
              </a:lvl1pPr>
              <a:lvl2pPr marL="742950" indent="-285750" algn="l" rtl="0" eaLnBrk="1" fontAlgn="base" hangingPunct="1">
                <a:lnSpc>
                  <a:spcPct val="114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646464"/>
                </a:buClr>
                <a:buFont typeface="Wingdings" charset="2"/>
                <a:buChar char="§"/>
                <a:defRPr sz="2600">
                  <a:solidFill>
                    <a:srgbClr val="646464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defRPr>
              </a:lvl2pPr>
              <a:lvl3pPr marL="1143000" indent="-228600" algn="l" rtl="0" eaLnBrk="1" fontAlgn="base" hangingPunct="1">
                <a:lnSpc>
                  <a:spcPct val="114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646464"/>
                </a:buClr>
                <a:buFont typeface="Wingdings" charset="2"/>
                <a:buChar char="§"/>
                <a:defRPr sz="2300">
                  <a:solidFill>
                    <a:srgbClr val="646464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defRPr>
              </a:lvl3pPr>
              <a:lvl4pPr marL="1600200" indent="-228600" algn="l" rtl="0" eaLnBrk="1" fontAlgn="base" hangingPunct="1">
                <a:lnSpc>
                  <a:spcPct val="114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646464"/>
                </a:buClr>
                <a:buFont typeface="Wingdings" charset="2"/>
                <a:buChar char="§"/>
                <a:defRPr sz="2000">
                  <a:solidFill>
                    <a:srgbClr val="646464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defRPr>
              </a:lvl4pPr>
              <a:lvl5pPr marL="2057400" indent="-228600" algn="l" rtl="0" eaLnBrk="1" fontAlgn="base" hangingPunct="1">
                <a:lnSpc>
                  <a:spcPct val="114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646464"/>
                </a:buClr>
                <a:buFont typeface="Wingdings" charset="2"/>
                <a:buChar char="§"/>
                <a:defRPr sz="1800">
                  <a:solidFill>
                    <a:srgbClr val="646464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>
                <a:buNone/>
              </a:pPr>
              <a:r>
                <a:rPr lang="en-US" sz="2200" kern="0" dirty="0">
                  <a:solidFill>
                    <a:schemeClr val="tx1"/>
                  </a:solidFill>
                </a:rPr>
                <a:t>240 pages</a:t>
              </a:r>
              <a:endParaRPr lang="en-GB" sz="2200" kern="0" dirty="0">
                <a:solidFill>
                  <a:schemeClr val="tx1"/>
                </a:solidFill>
              </a:endParaRPr>
            </a:p>
          </p:txBody>
        </p:sp>
      </p:grpSp>
      <p:sp>
        <p:nvSpPr>
          <p:cNvPr id="58" name="Scroll: Vertical 57">
            <a:extLst>
              <a:ext uri="{FF2B5EF4-FFF2-40B4-BE49-F238E27FC236}">
                <a16:creationId xmlns:a16="http://schemas.microsoft.com/office/drawing/2014/main" id="{961709F6-A6CD-44B6-B324-73CDF054EB64}"/>
              </a:ext>
            </a:extLst>
          </p:cNvPr>
          <p:cNvSpPr/>
          <p:nvPr/>
        </p:nvSpPr>
        <p:spPr>
          <a:xfrm>
            <a:off x="3029178" y="5386102"/>
            <a:ext cx="1504312" cy="903078"/>
          </a:xfrm>
          <a:prstGeom prst="verticalScroll">
            <a:avLst/>
          </a:prstGeom>
          <a:noFill/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Content Placeholder 2">
            <a:extLst>
              <a:ext uri="{FF2B5EF4-FFF2-40B4-BE49-F238E27FC236}">
                <a16:creationId xmlns:a16="http://schemas.microsoft.com/office/drawing/2014/main" id="{9AD4879D-D0B5-4F0D-896B-0E3BFA7A561A}"/>
              </a:ext>
            </a:extLst>
          </p:cNvPr>
          <p:cNvSpPr txBox="1">
            <a:spLocks/>
          </p:cNvSpPr>
          <p:nvPr/>
        </p:nvSpPr>
        <p:spPr bwMode="auto">
          <a:xfrm>
            <a:off x="3204667" y="5472567"/>
            <a:ext cx="1536159" cy="431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noAutofit/>
          </a:bodyPr>
          <a:lstStyle>
            <a:lvl1pPr marL="342900" indent="-342900" algn="l" rtl="0" eaLnBrk="1" fontAlgn="base" hangingPunct="1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646464"/>
              </a:buClr>
              <a:buFont typeface="Wingdings" charset="2"/>
              <a:buChar char="§"/>
              <a:defRPr sz="2800" b="1">
                <a:solidFill>
                  <a:srgbClr val="646464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lnSpc>
                <a:spcPct val="114000"/>
              </a:lnSpc>
              <a:spcBef>
                <a:spcPct val="20000"/>
              </a:spcBef>
              <a:spcAft>
                <a:spcPct val="0"/>
              </a:spcAft>
              <a:buClr>
                <a:srgbClr val="646464"/>
              </a:buClr>
              <a:buFont typeface="Wingdings" charset="2"/>
              <a:buChar char="§"/>
              <a:defRPr sz="2600">
                <a:solidFill>
                  <a:srgbClr val="646464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defRPr>
            </a:lvl2pPr>
            <a:lvl3pPr marL="1143000" indent="-228600" algn="l" rtl="0" eaLnBrk="1" fontAlgn="base" hangingPunct="1">
              <a:lnSpc>
                <a:spcPct val="114000"/>
              </a:lnSpc>
              <a:spcBef>
                <a:spcPct val="20000"/>
              </a:spcBef>
              <a:spcAft>
                <a:spcPct val="0"/>
              </a:spcAft>
              <a:buClr>
                <a:srgbClr val="646464"/>
              </a:buClr>
              <a:buFont typeface="Wingdings" charset="2"/>
              <a:buChar char="§"/>
              <a:defRPr sz="2300">
                <a:solidFill>
                  <a:srgbClr val="646464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defRPr>
            </a:lvl3pPr>
            <a:lvl4pPr marL="1600200" indent="-228600" algn="l" rtl="0" eaLnBrk="1" fontAlgn="base" hangingPunct="1">
              <a:lnSpc>
                <a:spcPct val="114000"/>
              </a:lnSpc>
              <a:spcBef>
                <a:spcPct val="20000"/>
              </a:spcBef>
              <a:spcAft>
                <a:spcPct val="0"/>
              </a:spcAft>
              <a:buClr>
                <a:srgbClr val="646464"/>
              </a:buClr>
              <a:buFont typeface="Wingdings" charset="2"/>
              <a:buChar char="§"/>
              <a:defRPr sz="2000">
                <a:solidFill>
                  <a:srgbClr val="646464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defRPr>
            </a:lvl4pPr>
            <a:lvl5pPr marL="2057400" indent="-228600" algn="l" rtl="0" eaLnBrk="1" fontAlgn="base" hangingPunct="1">
              <a:lnSpc>
                <a:spcPct val="114000"/>
              </a:lnSpc>
              <a:spcBef>
                <a:spcPct val="20000"/>
              </a:spcBef>
              <a:spcAft>
                <a:spcPct val="0"/>
              </a:spcAft>
              <a:buClr>
                <a:srgbClr val="646464"/>
              </a:buClr>
              <a:buFont typeface="Wingdings" charset="2"/>
              <a:buChar char="§"/>
              <a:defRPr sz="1800">
                <a:solidFill>
                  <a:srgbClr val="646464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2200" kern="0" dirty="0">
                <a:solidFill>
                  <a:schemeClr val="tx1"/>
                </a:solidFill>
              </a:rPr>
              <a:t>    &gt;170 </a:t>
            </a:r>
            <a:r>
              <a:rPr lang="en-US" sz="2000" kern="0" dirty="0">
                <a:solidFill>
                  <a:schemeClr val="tx1"/>
                </a:solidFill>
              </a:rPr>
              <a:t>references</a:t>
            </a:r>
            <a:endParaRPr lang="en-GB" sz="2000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116593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90F5157-87A7-450C-B64E-2D013B040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CPS background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633401E-3AA3-4208-957D-1F69F81918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Cyber-Physical Systems (CPSs) </a:t>
            </a:r>
            <a:r>
              <a:rPr lang="en-GB" b="0" dirty="0"/>
              <a:t>are interconnected real-time systems that combine discrete computation with continuous physical processes in a controllable way.</a:t>
            </a:r>
            <a:br>
              <a:rPr lang="en-GB" dirty="0"/>
            </a:br>
            <a:endParaRPr lang="en-GB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DD487DA-CD91-4115-A8A8-5368E3F91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3237" y="6591302"/>
            <a:ext cx="1521619" cy="261936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416249-F1FA-1D46-A6DF-BA181D34A3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E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E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1742AFAF-F3B5-4990-B625-D14DF8926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E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CybPhys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E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Project Meeting</a:t>
            </a:r>
          </a:p>
        </p:txBody>
      </p:sp>
      <p:sp>
        <p:nvSpPr>
          <p:cNvPr id="7" name="Date Placeholder 15">
            <a:extLst>
              <a:ext uri="{FF2B5EF4-FFF2-40B4-BE49-F238E27FC236}">
                <a16:creationId xmlns:a16="http://schemas.microsoft.com/office/drawing/2014/main" id="{49DE187D-717C-C840-BB05-1B9279DA7C17}"/>
              </a:ext>
            </a:extLst>
          </p:cNvPr>
          <p:cNvSpPr txBox="1">
            <a:spLocks/>
          </p:cNvSpPr>
          <p:nvPr/>
        </p:nvSpPr>
        <p:spPr>
          <a:xfrm>
            <a:off x="21996" y="6595200"/>
            <a:ext cx="2743200" cy="262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>
                <a:solidFill>
                  <a:srgbClr val="FFFFE1"/>
                </a:solidFill>
              </a:rPr>
              <a:t>19/09/2022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DADEC3-6E79-B9B1-2E99-E4CD71CFF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16/03/2023</a:t>
            </a:r>
            <a:endParaRPr lang="en-GB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1B71E3D-11A4-40B3-82D9-F8EAEA88D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611198" y="2899887"/>
            <a:ext cx="8969604" cy="348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810050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90F5157-87A7-450C-B64E-2D013B040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CPS background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633401E-3AA3-4208-957D-1F69F81918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4917" y="1158877"/>
            <a:ext cx="8008241" cy="524192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dirty="0"/>
              <a:t>Cyber-Physical Systems (CPSs)</a:t>
            </a:r>
          </a:p>
          <a:p>
            <a:pPr algn="just"/>
            <a:r>
              <a:rPr lang="en-GB" b="0" dirty="0"/>
              <a:t>Essential blocks for building resilient critical infrastructures (CI)</a:t>
            </a:r>
            <a:r>
              <a:rPr lang="en-GB" dirty="0"/>
              <a:t> </a:t>
            </a:r>
          </a:p>
          <a:p>
            <a:pPr algn="just"/>
            <a:r>
              <a:rPr lang="en-GB" b="0" dirty="0"/>
              <a:t>Assets (such as facilities, systems, sites, and networks) necessary for delivering the important services upon which daily life depends</a:t>
            </a:r>
            <a:r>
              <a:rPr lang="en-GB" dirty="0"/>
              <a:t> </a:t>
            </a:r>
          </a:p>
          <a:p>
            <a:pPr algn="just"/>
            <a:r>
              <a:rPr lang="en-GB" b="0" dirty="0"/>
              <a:t>They might also be prone on risk of attacks (cyber/physical/hybrid) which conceptually can become threat for the CI</a:t>
            </a:r>
          </a:p>
          <a:p>
            <a:pPr algn="just"/>
            <a:r>
              <a:rPr lang="en-GB" b="0" dirty="0"/>
              <a:t>Preparedness and protection of CPSs are important but not enough to keep them secure. </a:t>
            </a:r>
          </a:p>
          <a:p>
            <a:pPr algn="just"/>
            <a:r>
              <a:rPr lang="en-GB" b="0" dirty="0"/>
              <a:t>Further analysis of CPSs is required to design robust and secure systems</a:t>
            </a:r>
            <a:endParaRPr lang="en-GB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DD487DA-CD91-4115-A8A8-5368E3F91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3237" y="6591302"/>
            <a:ext cx="1521619" cy="261936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416249-F1FA-1D46-A6DF-BA181D34A3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E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E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1742AFAF-F3B5-4990-B625-D14DF8926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E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CybPhys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E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Project Meeting</a:t>
            </a:r>
          </a:p>
        </p:txBody>
      </p:sp>
      <p:sp>
        <p:nvSpPr>
          <p:cNvPr id="7" name="Date Placeholder 15">
            <a:extLst>
              <a:ext uri="{FF2B5EF4-FFF2-40B4-BE49-F238E27FC236}">
                <a16:creationId xmlns:a16="http://schemas.microsoft.com/office/drawing/2014/main" id="{49DE187D-717C-C840-BB05-1B9279DA7C17}"/>
              </a:ext>
            </a:extLst>
          </p:cNvPr>
          <p:cNvSpPr txBox="1">
            <a:spLocks/>
          </p:cNvSpPr>
          <p:nvPr/>
        </p:nvSpPr>
        <p:spPr>
          <a:xfrm>
            <a:off x="21996" y="6595200"/>
            <a:ext cx="2743200" cy="262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>
                <a:solidFill>
                  <a:srgbClr val="FFFFE1"/>
                </a:solidFill>
              </a:rPr>
              <a:t>19/09/2022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DADEC3-6E79-B9B1-2E99-E4CD71CFF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16/03/2023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1AE6AB-2741-40C2-B56B-27413ECE63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171204" y="963613"/>
            <a:ext cx="2845426" cy="18930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F7004E-4301-4183-974A-477617190B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7500" y="3029070"/>
            <a:ext cx="3257356" cy="267005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4044D28-1FE8-45F6-AC0E-8A83F9EA9B31}"/>
              </a:ext>
            </a:extLst>
          </p:cNvPr>
          <p:cNvSpPr/>
          <p:nvPr/>
        </p:nvSpPr>
        <p:spPr>
          <a:xfrm>
            <a:off x="9440060" y="5606714"/>
            <a:ext cx="24463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/>
              <a:t>https://www.adaptivemobile.com/sectors/national-critical-infrastructure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6CCA6EF-ACF1-4E0D-BDE8-D2239482195B}"/>
              </a:ext>
            </a:extLst>
          </p:cNvPr>
          <p:cNvSpPr/>
          <p:nvPr/>
        </p:nvSpPr>
        <p:spPr>
          <a:xfrm>
            <a:off x="871914" y="5048616"/>
            <a:ext cx="8003415" cy="726070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563228F-4D3F-4BF0-B2E9-487D63483D11}"/>
              </a:ext>
            </a:extLst>
          </p:cNvPr>
          <p:cNvSpPr/>
          <p:nvPr/>
        </p:nvSpPr>
        <p:spPr>
          <a:xfrm>
            <a:off x="845828" y="3160295"/>
            <a:ext cx="8003415" cy="996141"/>
          </a:xfrm>
          <a:prstGeom prst="round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9651992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90F5157-87A7-450C-B64E-2D013B040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CPS background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633401E-3AA3-4208-957D-1F69F81918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625" y="939419"/>
            <a:ext cx="8008241" cy="55095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Cyber-Physical Systems (CPSs)</a:t>
            </a:r>
          </a:p>
          <a:p>
            <a:pPr algn="just"/>
            <a:r>
              <a:rPr lang="en-GB" sz="2400" b="0" dirty="0"/>
              <a:t>An emerging new category of </a:t>
            </a:r>
            <a:r>
              <a:rPr lang="en-GB" sz="24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interconnected real-time complex but controllable</a:t>
            </a:r>
            <a:r>
              <a:rPr lang="en-GB" sz="2400" b="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2400" b="0" dirty="0"/>
              <a:t>technical </a:t>
            </a:r>
            <a:r>
              <a:rPr lang="en-GB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systems</a:t>
            </a:r>
            <a:r>
              <a:rPr lang="en-GB" sz="2400" b="0" dirty="0"/>
              <a:t> that incorporate both </a:t>
            </a:r>
            <a:r>
              <a:rPr lang="en-GB" sz="24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discrete </a:t>
            </a:r>
            <a:r>
              <a:rPr lang="en-GB" sz="2400" b="0" dirty="0"/>
              <a:t>symbolic computation and </a:t>
            </a:r>
            <a:r>
              <a:rPr lang="en-GB" sz="24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continuous</a:t>
            </a:r>
            <a:r>
              <a:rPr lang="en-GB" sz="2400" b="0" dirty="0"/>
              <a:t> physical processes in a sophisticated manner [1].</a:t>
            </a:r>
          </a:p>
          <a:p>
            <a:pPr algn="just"/>
            <a:r>
              <a:rPr lang="en-GB" sz="2400" b="0" dirty="0"/>
              <a:t>It adopts a combination of cyber (ICT environment) and hardware infrastructure embedded with natural elements to </a:t>
            </a:r>
            <a:r>
              <a:rPr lang="en-GB" sz="24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sense, control</a:t>
            </a:r>
            <a:r>
              <a:rPr lang="en-GB" sz="2400" i="1" dirty="0"/>
              <a:t>,</a:t>
            </a:r>
            <a:r>
              <a:rPr lang="en-GB" sz="2400" b="0" dirty="0"/>
              <a:t> and </a:t>
            </a:r>
            <a:r>
              <a:rPr lang="en-GB" sz="24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actuate physical world</a:t>
            </a:r>
            <a:r>
              <a:rPr lang="en-GB" sz="2400" b="0" dirty="0"/>
              <a:t> behaviour, as well as human decision interaction.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DD487DA-CD91-4115-A8A8-5368E3F91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3237" y="6591302"/>
            <a:ext cx="1521619" cy="261936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416249-F1FA-1D46-A6DF-BA181D34A3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E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E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1742AFAF-F3B5-4990-B625-D14DF8926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E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CybPhys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E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Project Meeting</a:t>
            </a:r>
          </a:p>
        </p:txBody>
      </p:sp>
      <p:sp>
        <p:nvSpPr>
          <p:cNvPr id="7" name="Date Placeholder 15">
            <a:extLst>
              <a:ext uri="{FF2B5EF4-FFF2-40B4-BE49-F238E27FC236}">
                <a16:creationId xmlns:a16="http://schemas.microsoft.com/office/drawing/2014/main" id="{49DE187D-717C-C840-BB05-1B9279DA7C17}"/>
              </a:ext>
            </a:extLst>
          </p:cNvPr>
          <p:cNvSpPr txBox="1">
            <a:spLocks/>
          </p:cNvSpPr>
          <p:nvPr/>
        </p:nvSpPr>
        <p:spPr>
          <a:xfrm>
            <a:off x="21996" y="6595200"/>
            <a:ext cx="2743200" cy="262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>
                <a:solidFill>
                  <a:srgbClr val="FFFFE1"/>
                </a:solidFill>
              </a:rPr>
              <a:t>19/09/2022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DADEC3-6E79-B9B1-2E99-E4CD71CFF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16/03/2023</a:t>
            </a:r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BEA9402-B026-48F6-B3BF-0BEA35C5FF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015663" y="963613"/>
            <a:ext cx="3076324" cy="267640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C928A4E-54F9-47F0-A50E-F242CCDD4C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857059" y="3914900"/>
            <a:ext cx="3076324" cy="2116222"/>
          </a:xfrm>
          <a:prstGeom prst="rect">
            <a:avLst/>
          </a:prstGeom>
        </p:spPr>
      </p:pic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5DC99BFE-C44E-4CE6-9FEC-3EE06B3CD5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1286169"/>
              </p:ext>
            </p:extLst>
          </p:nvPr>
        </p:nvGraphicFramePr>
        <p:xfrm>
          <a:off x="-101266" y="6121917"/>
          <a:ext cx="11952371" cy="465785"/>
        </p:xfrm>
        <a:graphic>
          <a:graphicData uri="http://schemas.openxmlformats.org/drawingml/2006/table">
            <a:tbl>
              <a:tblPr/>
              <a:tblGrid>
                <a:gridCol w="652331">
                  <a:extLst>
                    <a:ext uri="{9D8B030D-6E8A-4147-A177-3AD203B41FA5}">
                      <a16:colId xmlns:a16="http://schemas.microsoft.com/office/drawing/2014/main" val="1301240959"/>
                    </a:ext>
                  </a:extLst>
                </a:gridCol>
                <a:gridCol w="11300040">
                  <a:extLst>
                    <a:ext uri="{9D8B030D-6E8A-4147-A177-3AD203B41FA5}">
                      <a16:colId xmlns:a16="http://schemas.microsoft.com/office/drawing/2014/main" val="3437681385"/>
                    </a:ext>
                  </a:extLst>
                </a:gridCol>
              </a:tblGrid>
              <a:tr h="465785"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i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[1] R. </a:t>
                      </a:r>
                      <a:r>
                        <a:rPr lang="en-GB" sz="1200" b="0" i="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Poovendran</a:t>
                      </a:r>
                      <a:r>
                        <a:rPr lang="en-GB" sz="1200" b="0" i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, K. </a:t>
                      </a:r>
                      <a:r>
                        <a:rPr lang="en-GB" sz="1200" b="0" i="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Sampigethaya</a:t>
                      </a:r>
                      <a:r>
                        <a:rPr lang="en-GB" sz="1200" b="0" i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, S. K. S. Gupta, I. Lee, K. V. Prasad, D. Corman, J. L. </a:t>
                      </a:r>
                      <a:r>
                        <a:rPr lang="en-GB" sz="1200" b="0" i="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Paunicka</a:t>
                      </a:r>
                      <a:r>
                        <a:rPr lang="en-GB" sz="1200" b="0" i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, “Special Issue on Cyber– Physical Systems” in </a:t>
                      </a:r>
                      <a:r>
                        <a:rPr lang="en-GB" sz="1200" b="0" i="1" dirty="0">
                          <a:solidFill>
                            <a:schemeClr val="tx1"/>
                          </a:solidFill>
                          <a:effectLst/>
                          <a:latin typeface="Cambria-Italic"/>
                        </a:rPr>
                        <a:t>Proceedings of the IEEE</a:t>
                      </a:r>
                      <a:r>
                        <a:rPr lang="en-GB" sz="1200" b="0" i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, vol. 100, no. 1, pp 6-12, 2012.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77530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245194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Theme7">
  <a:themeElements>
    <a:clrScheme name="KIOS">
      <a:dk1>
        <a:srgbClr val="000000"/>
      </a:dk1>
      <a:lt1>
        <a:srgbClr val="FFFFE1"/>
      </a:lt1>
      <a:dk2>
        <a:srgbClr val="000066"/>
      </a:dk2>
      <a:lt2>
        <a:srgbClr val="B2B2B2"/>
      </a:lt2>
      <a:accent1>
        <a:srgbClr val="CCCC99"/>
      </a:accent1>
      <a:accent2>
        <a:srgbClr val="D70000"/>
      </a:accent2>
      <a:accent3>
        <a:srgbClr val="E2E2CA"/>
      </a:accent3>
      <a:accent4>
        <a:srgbClr val="000000"/>
      </a:accent4>
      <a:accent5>
        <a:srgbClr val="D7871F"/>
      </a:accent5>
      <a:accent6>
        <a:srgbClr val="AD0000"/>
      </a:accent6>
      <a:hlink>
        <a:srgbClr val="0000FF"/>
      </a:hlink>
      <a:folHlink>
        <a:srgbClr val="7F007F"/>
      </a:folHlink>
    </a:clrScheme>
    <a:fontScheme name="Layers design template">
      <a:majorFont>
        <a:latin typeface="Century Gothic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Layers design template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yers design template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yers design template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yers design template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yers design template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yers design template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yers design template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yers design template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yers design template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yers design template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heme7" id="{25F10840-F560-4521-8274-55E5D6818869}" vid="{ECB685F2-C1BC-47D3-A513-BB7EF2618E8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14036</TotalTime>
  <Words>2072</Words>
  <Application>Microsoft Office PowerPoint</Application>
  <PresentationFormat>Widescreen</PresentationFormat>
  <Paragraphs>272</Paragraphs>
  <Slides>29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2" baseType="lpstr">
      <vt:lpstr>ＭＳ Ｐゴシック</vt:lpstr>
      <vt:lpstr>ＭＳ Ｐゴシック</vt:lpstr>
      <vt:lpstr>Arial</vt:lpstr>
      <vt:lpstr>Calibri</vt:lpstr>
      <vt:lpstr>Cambria</vt:lpstr>
      <vt:lpstr>Cambria-Bold</vt:lpstr>
      <vt:lpstr>Cambria-Italic</vt:lpstr>
      <vt:lpstr>Century Gothic</vt:lpstr>
      <vt:lpstr>Copperplate</vt:lpstr>
      <vt:lpstr>Times New Roman</vt:lpstr>
      <vt:lpstr>Verdana</vt:lpstr>
      <vt:lpstr>Wingdings</vt:lpstr>
      <vt:lpstr>Theme7</vt:lpstr>
      <vt:lpstr> Cyber Physical Systems Modelling and Simulations – book no6 overview</vt:lpstr>
      <vt:lpstr>PowerPoint Presentation</vt:lpstr>
      <vt:lpstr>Outline</vt:lpstr>
      <vt:lpstr>Introduction</vt:lpstr>
      <vt:lpstr>Introduction</vt:lpstr>
      <vt:lpstr>Introduction</vt:lpstr>
      <vt:lpstr>CPS background</vt:lpstr>
      <vt:lpstr>CPS background</vt:lpstr>
      <vt:lpstr>CPS background</vt:lpstr>
      <vt:lpstr>CPS background</vt:lpstr>
      <vt:lpstr>Thematic areas</vt:lpstr>
      <vt:lpstr>The communication and data layer in CPS </vt:lpstr>
      <vt:lpstr>The communication and data layer in CPS </vt:lpstr>
      <vt:lpstr>The communication and data layer in CPS </vt:lpstr>
      <vt:lpstr>The communication and data layer in CPS </vt:lpstr>
      <vt:lpstr>Cybersecurity for CPS</vt:lpstr>
      <vt:lpstr>Cybersecurity for CPS</vt:lpstr>
      <vt:lpstr>Cybersecurity for CPS</vt:lpstr>
      <vt:lpstr>Application domains &amp; examples</vt:lpstr>
      <vt:lpstr>Application domains &amp; examples</vt:lpstr>
      <vt:lpstr>Application domains &amp; examples</vt:lpstr>
      <vt:lpstr>Testing and validation environments for CPS</vt:lpstr>
      <vt:lpstr>Modelling and simulation tools for advanced testing and validation of CPS</vt:lpstr>
      <vt:lpstr>Smart Grids  </vt:lpstr>
      <vt:lpstr>Application domains &amp; examples</vt:lpstr>
      <vt:lpstr>Intelligent Transportation Networks  </vt:lpstr>
      <vt:lpstr>Intelligent Industry Processes analytics and big data (Industry 4.0)</vt:lpstr>
      <vt:lpstr>Industry 4.0 and big data analytics   </vt:lpstr>
      <vt:lpstr>Thanks for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CybPhys Meeting  WP5: Updated Quality Assurance</dc:title>
  <dc:creator>Elias Kyriakides</dc:creator>
  <cp:lastModifiedBy>Anatolijs Zabašta</cp:lastModifiedBy>
  <cp:revision>111</cp:revision>
  <dcterms:created xsi:type="dcterms:W3CDTF">2022-01-25T19:40:39Z</dcterms:created>
  <dcterms:modified xsi:type="dcterms:W3CDTF">2023-03-16T12:57:29Z</dcterms:modified>
</cp:coreProperties>
</file>