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0" r:id="rId4"/>
    <p:sldId id="322" r:id="rId5"/>
    <p:sldId id="346" r:id="rId6"/>
    <p:sldId id="347" r:id="rId7"/>
    <p:sldId id="348" r:id="rId8"/>
    <p:sldId id="349" r:id="rId9"/>
    <p:sldId id="350" r:id="rId10"/>
    <p:sldId id="323" r:id="rId11"/>
    <p:sldId id="329" r:id="rId12"/>
    <p:sldId id="330" r:id="rId13"/>
    <p:sldId id="325" r:id="rId14"/>
    <p:sldId id="326" r:id="rId15"/>
    <p:sldId id="332" r:id="rId16"/>
    <p:sldId id="327" r:id="rId17"/>
    <p:sldId id="333" r:id="rId18"/>
    <p:sldId id="328" r:id="rId19"/>
    <p:sldId id="334" r:id="rId20"/>
    <p:sldId id="335" r:id="rId21"/>
    <p:sldId id="261" r:id="rId22"/>
    <p:sldId id="340" r:id="rId23"/>
    <p:sldId id="341" r:id="rId24"/>
    <p:sldId id="339" r:id="rId25"/>
    <p:sldId id="286" r:id="rId26"/>
    <p:sldId id="303" r:id="rId27"/>
    <p:sldId id="304" r:id="rId28"/>
    <p:sldId id="337" r:id="rId29"/>
    <p:sldId id="343" r:id="rId30"/>
    <p:sldId id="291" r:id="rId31"/>
    <p:sldId id="344" r:id="rId32"/>
    <p:sldId id="345" r:id="rId33"/>
    <p:sldId id="32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B81E4C-1DC3-45FF-8EEA-ACE9404EA899}">
          <p14:sldIdLst>
            <p14:sldId id="256"/>
            <p14:sldId id="257"/>
          </p14:sldIdLst>
        </p14:section>
        <p14:section name="Details on study subject" id="{0237D638-3873-45CF-8E23-20ADBAF6FD12}">
          <p14:sldIdLst>
            <p14:sldId id="260"/>
            <p14:sldId id="322"/>
            <p14:sldId id="346"/>
            <p14:sldId id="347"/>
            <p14:sldId id="348"/>
            <p14:sldId id="349"/>
            <p14:sldId id="350"/>
          </p14:sldIdLst>
        </p14:section>
        <p14:section name="Syllabus" id="{A58170CA-F348-4499-A181-559DEACADB1E}">
          <p14:sldIdLst>
            <p14:sldId id="323"/>
            <p14:sldId id="329"/>
            <p14:sldId id="330"/>
            <p14:sldId id="325"/>
            <p14:sldId id="326"/>
            <p14:sldId id="332"/>
            <p14:sldId id="327"/>
            <p14:sldId id="333"/>
            <p14:sldId id="328"/>
            <p14:sldId id="334"/>
          </p14:sldIdLst>
        </p14:section>
        <p14:section name="Learning methods" id="{18FF5105-6D25-46C5-986D-B50D493CF563}">
          <p14:sldIdLst>
            <p14:sldId id="335"/>
            <p14:sldId id="261"/>
            <p14:sldId id="340"/>
            <p14:sldId id="341"/>
            <p14:sldId id="339"/>
            <p14:sldId id="286"/>
            <p14:sldId id="303"/>
            <p14:sldId id="304"/>
          </p14:sldIdLst>
        </p14:section>
        <p14:section name="Assesment" id="{734B5DCC-E332-4499-BEC8-FBF797FB8431}">
          <p14:sldIdLst>
            <p14:sldId id="337"/>
            <p14:sldId id="343"/>
            <p14:sldId id="291"/>
            <p14:sldId id="344"/>
            <p14:sldId id="345"/>
          </p14:sldIdLst>
        </p14:section>
        <p14:section name="Practice" id="{BD61DDAF-8D59-4DC3-B0C0-6CAFA84BC53F}">
          <p14:sldIdLst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865" autoAdjust="0"/>
  </p:normalViewPr>
  <p:slideViewPr>
    <p:cSldViewPr snapToGrid="0" showGuides="1">
      <p:cViewPr varScale="1">
        <p:scale>
          <a:sx n="73" d="100"/>
          <a:sy n="73" d="100"/>
        </p:scale>
        <p:origin x="8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65797-6E5E-47DF-AF04-D3680C07B8B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5DF39-1E6D-4763-AF15-DCB27C7A5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8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5DF39-1E6D-4763-AF15-DCB27C7A53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80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10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755992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11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56902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12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96497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13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54114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14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65806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dimensions of sustainability</a:t>
            </a: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15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72561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16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87714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metering system</a:t>
            </a: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17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02220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18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914504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metering system</a:t>
            </a: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19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84664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5DF39-1E6D-4763-AF15-DCB27C7A53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06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lt-LT" sz="1200" b="0" i="0" u="none" strike="noStrike" baseline="0" dirty="0" smtClean="0">
              <a:solidFill>
                <a:srgbClr val="000000"/>
              </a:solidFill>
              <a:latin typeface="Caecilia-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20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236308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21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8379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lt-LT" sz="1200" b="0" i="0" u="none" strike="noStrike" baseline="0" dirty="0" smtClean="0">
              <a:solidFill>
                <a:srgbClr val="000000"/>
              </a:solidFill>
              <a:latin typeface="Caecilia-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22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602820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lt-LT" sz="1200" b="0" i="0" u="none" strike="noStrike" baseline="0" dirty="0" smtClean="0">
              <a:solidFill>
                <a:srgbClr val="000000"/>
              </a:solidFill>
              <a:latin typeface="Caecilia-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23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487840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5DF39-1E6D-4763-AF15-DCB27C7A53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15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25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61610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26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29641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monitoring the filling of waste containers </a:t>
            </a:r>
            <a:endParaRPr lang="lt-LT" dirty="0" smtClean="0"/>
          </a:p>
          <a:p>
            <a:pPr marL="228600" indent="-228600">
              <a:buAutoNum type="arabicPeriod"/>
            </a:pPr>
            <a:r>
              <a:rPr lang="lt-LT" dirty="0" err="1" smtClean="0"/>
              <a:t>Forecasting</a:t>
            </a:r>
            <a:r>
              <a:rPr lang="lt-LT" dirty="0" smtClean="0"/>
              <a:t> </a:t>
            </a:r>
            <a:r>
              <a:rPr lang="lt-LT" dirty="0" err="1" smtClean="0"/>
              <a:t>when</a:t>
            </a:r>
            <a:r>
              <a:rPr lang="lt-LT" baseline="0" dirty="0" smtClean="0"/>
              <a:t> </a:t>
            </a:r>
            <a:r>
              <a:rPr lang="lt-LT" baseline="0" dirty="0" err="1" smtClean="0"/>
              <a:t>the</a:t>
            </a:r>
            <a:r>
              <a:rPr lang="lt-LT" baseline="0" dirty="0" smtClean="0"/>
              <a:t> </a:t>
            </a:r>
            <a:r>
              <a:rPr lang="lt-LT" baseline="0" dirty="0" err="1" smtClean="0"/>
              <a:t>containers</a:t>
            </a:r>
            <a:r>
              <a:rPr lang="lt-LT" baseline="0" dirty="0" smtClean="0"/>
              <a:t> </a:t>
            </a:r>
            <a:r>
              <a:rPr lang="lt-LT" baseline="0" dirty="0" err="1" smtClean="0"/>
              <a:t>will</a:t>
            </a:r>
            <a:r>
              <a:rPr lang="lt-LT" baseline="0" dirty="0" smtClean="0"/>
              <a:t> be </a:t>
            </a:r>
            <a:r>
              <a:rPr lang="lt-LT" baseline="0" dirty="0" err="1" smtClean="0"/>
              <a:t>full</a:t>
            </a:r>
            <a:endParaRPr lang="lt-LT" baseline="0" dirty="0" smtClean="0"/>
          </a:p>
          <a:p>
            <a:pPr marL="228600" indent="-228600">
              <a:buAutoNum type="arabicPeriod"/>
            </a:pPr>
            <a:r>
              <a:rPr lang="lt-LT" baseline="0" dirty="0" err="1" smtClean="0"/>
              <a:t>Creating</a:t>
            </a:r>
            <a:r>
              <a:rPr lang="lt-LT" baseline="0" dirty="0" smtClean="0"/>
              <a:t> </a:t>
            </a:r>
            <a:r>
              <a:rPr lang="lt-LT" baseline="0" dirty="0" err="1" smtClean="0"/>
              <a:t>the</a:t>
            </a:r>
            <a:r>
              <a:rPr lang="lt-LT" baseline="0" dirty="0" smtClean="0"/>
              <a:t> </a:t>
            </a:r>
            <a:r>
              <a:rPr lang="lt-LT" baseline="0" dirty="0" err="1" smtClean="0"/>
              <a:t>optimal</a:t>
            </a:r>
            <a:r>
              <a:rPr lang="lt-LT" baseline="0" dirty="0" smtClean="0"/>
              <a:t> </a:t>
            </a:r>
            <a:r>
              <a:rPr lang="lt-LT" baseline="0" dirty="0" err="1" smtClean="0"/>
              <a:t>schedule</a:t>
            </a:r>
            <a:r>
              <a:rPr lang="lt-LT" baseline="0" dirty="0" smtClean="0"/>
              <a:t> </a:t>
            </a:r>
            <a:r>
              <a:rPr lang="lt-LT" baseline="0" dirty="0" err="1" smtClean="0"/>
              <a:t>for</a:t>
            </a:r>
            <a:r>
              <a:rPr lang="lt-LT" baseline="0" dirty="0" smtClean="0"/>
              <a:t> </a:t>
            </a:r>
            <a:r>
              <a:rPr lang="lt-LT" baseline="0" dirty="0" err="1" smtClean="0"/>
              <a:t>the</a:t>
            </a:r>
            <a:r>
              <a:rPr lang="lt-LT" baseline="0" dirty="0" smtClean="0"/>
              <a:t> </a:t>
            </a:r>
            <a:r>
              <a:rPr lang="lt-LT" baseline="0" dirty="0" err="1" smtClean="0"/>
              <a:t>removal</a:t>
            </a:r>
            <a:r>
              <a:rPr lang="lt-LT" baseline="0" dirty="0" smtClean="0"/>
              <a:t> </a:t>
            </a:r>
            <a:r>
              <a:rPr lang="lt-LT" baseline="0" dirty="0" err="1" smtClean="0"/>
              <a:t>of</a:t>
            </a:r>
            <a:r>
              <a:rPr lang="lt-LT" baseline="0" dirty="0" smtClean="0"/>
              <a:t> </a:t>
            </a:r>
            <a:r>
              <a:rPr lang="lt-LT" baseline="0" dirty="0" err="1" smtClean="0"/>
              <a:t>the</a:t>
            </a:r>
            <a:r>
              <a:rPr lang="lt-LT" baseline="0" dirty="0" smtClean="0"/>
              <a:t> </a:t>
            </a:r>
            <a:r>
              <a:rPr lang="lt-LT" baseline="0" dirty="0" err="1" smtClean="0"/>
              <a:t>waste</a:t>
            </a:r>
            <a:r>
              <a:rPr lang="lt-LT" baseline="0" dirty="0" smtClean="0"/>
              <a:t> </a:t>
            </a:r>
            <a:r>
              <a:rPr lang="lt-LT" baseline="0" dirty="0" err="1" smtClean="0"/>
              <a:t>in</a:t>
            </a:r>
            <a:r>
              <a:rPr lang="lt-LT" baseline="0" dirty="0" smtClean="0"/>
              <a:t> </a:t>
            </a:r>
            <a:r>
              <a:rPr lang="lt-LT" baseline="0" dirty="0" err="1" smtClean="0"/>
              <a:t>containers</a:t>
            </a:r>
            <a:endParaRPr lang="lt-LT" baseline="0" dirty="0" smtClean="0"/>
          </a:p>
          <a:p>
            <a:pPr marL="228600" indent="-228600">
              <a:buAutoNum type="arabicPeriod"/>
            </a:pPr>
            <a:r>
              <a:rPr lang="lt-LT" baseline="0" dirty="0" err="1" smtClean="0"/>
              <a:t>Creating</a:t>
            </a:r>
            <a:r>
              <a:rPr lang="lt-LT" baseline="0" dirty="0" smtClean="0"/>
              <a:t> </a:t>
            </a:r>
            <a:r>
              <a:rPr lang="lt-LT" baseline="0" dirty="0" err="1" smtClean="0"/>
              <a:t>the</a:t>
            </a:r>
            <a:r>
              <a:rPr lang="lt-LT" baseline="0" dirty="0" smtClean="0"/>
              <a:t> </a:t>
            </a:r>
            <a:r>
              <a:rPr lang="lt-LT" baseline="0" dirty="0" err="1" smtClean="0"/>
              <a:t>optimal</a:t>
            </a:r>
            <a:r>
              <a:rPr lang="lt-LT" baseline="0" dirty="0" smtClean="0"/>
              <a:t> </a:t>
            </a:r>
            <a:r>
              <a:rPr lang="lt-LT" baseline="0" dirty="0" err="1" smtClean="0"/>
              <a:t>travel</a:t>
            </a:r>
            <a:r>
              <a:rPr lang="lt-LT" baseline="0" dirty="0" smtClean="0"/>
              <a:t> </a:t>
            </a:r>
            <a:r>
              <a:rPr lang="lt-LT" baseline="0" dirty="0" err="1" smtClean="0"/>
              <a:t>route</a:t>
            </a:r>
            <a:r>
              <a:rPr lang="lt-LT" baseline="0" dirty="0" smtClean="0"/>
              <a:t> </a:t>
            </a:r>
            <a:r>
              <a:rPr lang="lt-LT" baseline="0" dirty="0" err="1" smtClean="0"/>
              <a:t>for</a:t>
            </a:r>
            <a:r>
              <a:rPr lang="lt-LT" baseline="0" dirty="0" smtClean="0"/>
              <a:t> </a:t>
            </a:r>
            <a:r>
              <a:rPr lang="lt-LT" baseline="0" dirty="0" err="1" smtClean="0"/>
              <a:t>the</a:t>
            </a:r>
            <a:r>
              <a:rPr lang="lt-LT" baseline="0" dirty="0" smtClean="0"/>
              <a:t> </a:t>
            </a:r>
            <a:r>
              <a:rPr lang="lt-LT" baseline="0" dirty="0" err="1" smtClean="0"/>
              <a:t>waste</a:t>
            </a:r>
            <a:r>
              <a:rPr lang="lt-LT" baseline="0" dirty="0" smtClean="0"/>
              <a:t> </a:t>
            </a:r>
            <a:r>
              <a:rPr lang="lt-LT" baseline="0" dirty="0" err="1" smtClean="0"/>
              <a:t>company‘s</a:t>
            </a:r>
            <a:r>
              <a:rPr lang="lt-LT" baseline="0" dirty="0" smtClean="0"/>
              <a:t> </a:t>
            </a:r>
            <a:r>
              <a:rPr lang="lt-LT" baseline="0" dirty="0" err="1" smtClean="0"/>
              <a:t>trucks</a:t>
            </a:r>
            <a:r>
              <a:rPr lang="lt-LT" baseline="0" dirty="0" smtClean="0"/>
              <a:t> to take </a:t>
            </a:r>
            <a:r>
              <a:rPr lang="lt-LT" baseline="0" dirty="0" err="1" smtClean="0"/>
              <a:t>the</a:t>
            </a:r>
            <a:r>
              <a:rPr lang="lt-LT" baseline="0" dirty="0" smtClean="0"/>
              <a:t> </a:t>
            </a:r>
            <a:r>
              <a:rPr lang="lt-LT" baseline="0" dirty="0" err="1" smtClean="0"/>
              <a:t>waste</a:t>
            </a:r>
            <a:r>
              <a:rPr lang="lt-LT" baseline="0" dirty="0" smtClean="0"/>
              <a:t> </a:t>
            </a:r>
            <a:r>
              <a:rPr lang="lt-LT" baseline="0" dirty="0" err="1" smtClean="0"/>
              <a:t>from</a:t>
            </a:r>
            <a:r>
              <a:rPr lang="lt-LT" baseline="0" dirty="0" smtClean="0"/>
              <a:t> </a:t>
            </a:r>
            <a:r>
              <a:rPr lang="lt-LT" baseline="0" dirty="0" err="1" smtClean="0"/>
              <a:t>citizens</a:t>
            </a:r>
            <a:endParaRPr lang="lt-LT" baseline="0" dirty="0" smtClean="0"/>
          </a:p>
          <a:p>
            <a:pPr marL="228600" indent="-228600">
              <a:buAutoNum type="arabicPeriod"/>
            </a:pPr>
            <a:r>
              <a:rPr lang="lt-LT" baseline="0" dirty="0" smtClean="0"/>
              <a:t>...</a:t>
            </a:r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27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507251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5DF39-1E6D-4763-AF15-DCB27C7A53A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05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29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06512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lt-LT" sz="1200" b="0" i="0" u="none" strike="noStrike" baseline="0" dirty="0" smtClean="0">
              <a:solidFill>
                <a:srgbClr val="000000"/>
              </a:solidFill>
              <a:latin typeface="Caecilia-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3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5913212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30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516432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5DF39-1E6D-4763-AF15-DCB27C7A53A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05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lt-LT" sz="1200" b="0" i="0" u="none" strike="noStrike" baseline="0" dirty="0" smtClean="0">
              <a:solidFill>
                <a:srgbClr val="000000"/>
              </a:solidFill>
              <a:latin typeface="Caecilia-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32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1325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Caecilia-Roman"/>
              </a:rPr>
              <a:t>Smart systems, in which physical and computing components interact using communication networks, technologies, methods and tools.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Caecilia-Roman"/>
              </a:rPr>
              <a:t>[NIST SP 1500-201]</a:t>
            </a:r>
            <a:endParaRPr lang="lt-LT" sz="1200" b="0" i="0" u="none" strike="noStrike" baseline="0" dirty="0" smtClean="0">
              <a:solidFill>
                <a:srgbClr val="000000"/>
              </a:solidFill>
              <a:latin typeface="Caecilia-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4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96985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lt-LT" sz="1200" b="0" i="0" u="none" strike="noStrike" baseline="0" dirty="0" smtClean="0">
              <a:solidFill>
                <a:srgbClr val="000000"/>
              </a:solidFill>
              <a:latin typeface="Caecilia-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5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223474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lt-LT" sz="1200" b="0" i="0" u="none" strike="noStrike" baseline="0" dirty="0" smtClean="0">
              <a:solidFill>
                <a:srgbClr val="000000"/>
              </a:solidFill>
              <a:latin typeface="Caecilia-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6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69137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lt-LT" sz="1200" b="0" i="0" u="none" strike="noStrike" baseline="0" dirty="0" smtClean="0">
              <a:solidFill>
                <a:srgbClr val="000000"/>
              </a:solidFill>
              <a:latin typeface="Caecilia-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7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87455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lt-LT" sz="1200" b="0" i="0" u="none" strike="noStrike" baseline="0" dirty="0" smtClean="0">
              <a:solidFill>
                <a:srgbClr val="000000"/>
              </a:solidFill>
              <a:latin typeface="Caecilia-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8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255624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lt-LT" sz="1200" b="0" i="0" u="none" strike="noStrike" baseline="0" dirty="0" smtClean="0">
              <a:solidFill>
                <a:srgbClr val="000000"/>
              </a:solidFill>
              <a:latin typeface="Caecilia-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B80-8F68-5C46-B5F6-D46FFE0FAFA7}" type="slidenum">
              <a:rPr lang="en-LT" smtClean="0"/>
              <a:t>9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39864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F36-1AE5-466F-A76A-3B376B92DC5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BF14-8D08-430D-8518-66FC01FA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9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F36-1AE5-466F-A76A-3B376B92DC5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BF14-8D08-430D-8518-66FC01FA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0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F36-1AE5-466F-A76A-3B376B92DC5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BF14-8D08-430D-8518-66FC01FA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3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ine skaidre _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>
            <a:off x="0" y="0"/>
            <a:ext cx="4401312" cy="6858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>
            <a:off x="0" y="0"/>
            <a:ext cx="4145280" cy="6858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6632" y="7131560"/>
            <a:ext cx="27432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4064" y="1234375"/>
            <a:ext cx="5905669" cy="2797877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4064" y="4902201"/>
            <a:ext cx="5905669" cy="1421321"/>
          </a:xfrm>
          <a:prstGeom prst="rect">
            <a:avLst/>
          </a:prstGeom>
        </p:spPr>
        <p:txBody>
          <a:bodyPr lIns="0" tIns="0" rIns="90000" bIns="0" anchor="b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4A454A-85F3-BF4D-902F-62A2057E1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65" y="522362"/>
            <a:ext cx="215744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21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ine skaidre _ LT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 rot="5400000">
            <a:off x="3651250" y="-3651250"/>
            <a:ext cx="4889500" cy="12192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 rot="5400000">
            <a:off x="3797300" y="-3797300"/>
            <a:ext cx="4597400" cy="12192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6632" y="7131560"/>
            <a:ext cx="27432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459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4101" y="5705318"/>
            <a:ext cx="7010403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87EE4-286D-B648-B0AD-23BB577F9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51" y="5513930"/>
            <a:ext cx="1007640" cy="8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61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rinio skaidre _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6632" y="7131560"/>
            <a:ext cx="27432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0" y="0"/>
            <a:ext cx="1712128" cy="6858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0" y="0"/>
            <a:ext cx="1456096" cy="6858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8267" y="607662"/>
            <a:ext cx="9025467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8267" y="1600200"/>
            <a:ext cx="9025467" cy="4406900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CC7E12-8D85-4C4E-A636-9B84DFFEF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582" y="518762"/>
            <a:ext cx="778933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0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F36-1AE5-466F-A76A-3B376B92DC5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BF14-8D08-430D-8518-66FC01FA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F36-1AE5-466F-A76A-3B376B92DC5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BF14-8D08-430D-8518-66FC01FA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F36-1AE5-466F-A76A-3B376B92DC5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BF14-8D08-430D-8518-66FC01FA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F36-1AE5-466F-A76A-3B376B92DC5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BF14-8D08-430D-8518-66FC01FA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F36-1AE5-466F-A76A-3B376B92DC5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BF14-8D08-430D-8518-66FC01FA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F36-1AE5-466F-A76A-3B376B92DC5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BF14-8D08-430D-8518-66FC01FA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4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F36-1AE5-466F-A76A-3B376B92DC5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BF14-8D08-430D-8518-66FC01FA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5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F36-1AE5-466F-A76A-3B376B92DC5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BF14-8D08-430D-8518-66FC01FA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5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69F36-1AE5-466F-A76A-3B376B92DC5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0BF14-8D08-430D-8518-66FC01FA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0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mailto:rasa.bruzgiene@ktu.lt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9059" y="3314701"/>
            <a:ext cx="9144000" cy="2387600"/>
          </a:xfrm>
        </p:spPr>
        <p:txBody>
          <a:bodyPr/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4314" y="1254841"/>
            <a:ext cx="10721276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 of practically-oriented student-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education in the field of modelling of Cyber-Physical Systems,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CybPhys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609557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en-GB" sz="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 and WS </a:t>
            </a:r>
            <a:r>
              <a:rPr lang="en-GB" sz="20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endParaRPr lang="en-US" sz="20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March 16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18th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lt-LT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Riga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Technical University</a:t>
            </a:r>
            <a:r>
              <a:rPr lang="lt-LT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Latvia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7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</a:t>
            </a:r>
            <a:r>
              <a:rPr lang="en-GB" sz="2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new insights to the development of the secure cyber-physical systems </a:t>
            </a:r>
            <a:endParaRPr lang="en-GB" sz="27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curricula of a new KTU study subject with emphasis on teaching/ training material presented in </a:t>
            </a:r>
            <a:r>
              <a:rPr lang="en-GB" i="1" dirty="0"/>
              <a:t>e-book “Control Methods for Critical Infrastructure and Internet of Things (</a:t>
            </a:r>
            <a:r>
              <a:rPr lang="en-GB" i="1" dirty="0" err="1"/>
              <a:t>IoT</a:t>
            </a:r>
            <a:r>
              <a:rPr lang="en-GB" i="1" dirty="0"/>
              <a:t>)”</a:t>
            </a:r>
            <a:endParaRPr lang="lt-LT" sz="27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altLang="en-US" sz="27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96" y="99927"/>
            <a:ext cx="4136917" cy="106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4" descr="Official_лого- CYBPHYS-серебр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00" y="99927"/>
            <a:ext cx="4749683" cy="107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9826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4F82B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9573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4F82B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8940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4F82B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4" descr="Brand resources - Kaunas University of Technology | KTU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56820" y="4989668"/>
            <a:ext cx="4657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prstClr val="black"/>
                </a:solidFill>
              </a:rPr>
              <a:t>Assoc. prof. Rasa </a:t>
            </a:r>
            <a:r>
              <a:rPr lang="en-US" b="1" dirty="0" err="1">
                <a:solidFill>
                  <a:prstClr val="black"/>
                </a:solidFill>
              </a:rPr>
              <a:t>BRUZGIENE</a:t>
            </a:r>
            <a:endParaRPr lang="pl-PL" b="1" baseline="30000" dirty="0">
              <a:solidFill>
                <a:prstClr val="black"/>
              </a:solidFill>
            </a:endParaRPr>
          </a:p>
          <a:p>
            <a:pPr lvl="0" algn="ctr"/>
            <a:r>
              <a:rPr lang="en-US" b="1" dirty="0">
                <a:solidFill>
                  <a:prstClr val="black"/>
                </a:solidFill>
              </a:rPr>
              <a:t>Department of Computer Sciences</a:t>
            </a:r>
          </a:p>
          <a:p>
            <a:pPr lvl="0" algn="ctr"/>
            <a:r>
              <a:rPr lang="en-US" b="1" dirty="0">
                <a:solidFill>
                  <a:prstClr val="black"/>
                </a:solidFill>
              </a:rPr>
              <a:t>Kaunas University of Technology</a:t>
            </a:r>
            <a:endParaRPr lang="lt-LT" b="1" dirty="0">
              <a:solidFill>
                <a:prstClr val="black"/>
              </a:solidFill>
            </a:endParaRPr>
          </a:p>
          <a:p>
            <a:pPr lvl="0" algn="ctr"/>
            <a:r>
              <a:rPr lang="pl-PL" b="1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Lithuania</a:t>
            </a:r>
          </a:p>
          <a:p>
            <a:pPr lvl="0" algn="ctr"/>
            <a:r>
              <a:rPr lang="en-US" b="1" dirty="0" err="1">
                <a:solidFill>
                  <a:prstClr val="black"/>
                </a:solidFill>
                <a:hlinkClick r:id="rId5"/>
              </a:rPr>
              <a:t>rasa.bruzgiene@ktu.lt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67" y="4774853"/>
            <a:ext cx="3406490" cy="1853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61" y="4699477"/>
            <a:ext cx="2700522" cy="19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4" y="321177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558C0-68B5-C348-96D0-2FC26AA265C8}"/>
              </a:ext>
            </a:extLst>
          </p:cNvPr>
          <p:cNvSpPr txBox="1"/>
          <p:nvPr/>
        </p:nvSpPr>
        <p:spPr>
          <a:xfrm>
            <a:off x="1850180" y="321177"/>
            <a:ext cx="6189829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Syllabus 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1390" y="1326630"/>
            <a:ext cx="4914203" cy="51502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 general sections: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200" b="0" dirty="0"/>
              <a:t>FUNDAMENTALS OF CYBER PHYSICAL </a:t>
            </a:r>
            <a:r>
              <a:rPr lang="lt-LT" sz="2200" b="0" dirty="0" smtClean="0"/>
              <a:t>SYSTEMS</a:t>
            </a:r>
            <a:endParaRPr lang="en-US" sz="2200" b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b="0" dirty="0"/>
              <a:t>DEVELOPMENT AND MANAGEMENT OF CYBER PHYSICAL </a:t>
            </a:r>
            <a:r>
              <a:rPr lang="en-US" sz="2200" b="0" dirty="0" smtClean="0"/>
              <a:t>SYSTEMS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200" b="0" dirty="0"/>
              <a:t>COMMUNICATION IN CYBER PHYSICAL </a:t>
            </a:r>
            <a:r>
              <a:rPr lang="lt-LT" sz="2200" b="0" dirty="0" smtClean="0"/>
              <a:t>SYSTEMS</a:t>
            </a:r>
            <a:endParaRPr lang="en-US" sz="2200" b="0" dirty="0" smtClean="0"/>
          </a:p>
          <a:p>
            <a:pPr marL="514350" indent="-514350">
              <a:buFont typeface="+mj-lt"/>
              <a:buAutoNum type="arabicPeriod"/>
            </a:pPr>
            <a:r>
              <a:rPr lang="lt-LT" sz="2200" b="0" dirty="0"/>
              <a:t>SECURITY OF CYBER PHYSICAL SYSTEMS</a:t>
            </a:r>
            <a:endParaRPr lang="en-US" sz="2200" b="0" dirty="0" smtClean="0"/>
          </a:p>
          <a:p>
            <a:endParaRPr lang="lt-LT" sz="2400" dirty="0" smtClean="0"/>
          </a:p>
        </p:txBody>
      </p:sp>
    </p:spTree>
    <p:extLst>
      <p:ext uri="{BB962C8B-B14F-4D97-AF65-F5344CB8AC3E}">
        <p14:creationId xmlns:p14="http://schemas.microsoft.com/office/powerpoint/2010/main" val="29719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4" y="321177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558C0-68B5-C348-96D0-2FC26AA265C8}"/>
              </a:ext>
            </a:extLst>
          </p:cNvPr>
          <p:cNvSpPr txBox="1"/>
          <p:nvPr/>
        </p:nvSpPr>
        <p:spPr>
          <a:xfrm>
            <a:off x="1850180" y="321177"/>
            <a:ext cx="6189829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Syllabus 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1390" y="1326630"/>
            <a:ext cx="4914203" cy="51502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 general sections: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200" b="0" dirty="0"/>
              <a:t>FUNDAMENTALS OF CYBER PHYSICAL </a:t>
            </a:r>
            <a:r>
              <a:rPr lang="lt-LT" sz="2200" b="0" dirty="0" smtClean="0"/>
              <a:t>SYSTEMS</a:t>
            </a:r>
            <a:endParaRPr lang="en-US" sz="2200" b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b="0" dirty="0"/>
              <a:t>DEVELOPMENT AND MANAGEMENT OF CYBER PHYSICAL </a:t>
            </a:r>
            <a:r>
              <a:rPr lang="en-US" sz="2200" b="0" dirty="0" smtClean="0"/>
              <a:t>SYSTEMS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200" b="0" dirty="0"/>
              <a:t>COMMUNICATION IN CYBER PHYSICAL </a:t>
            </a:r>
            <a:r>
              <a:rPr lang="lt-LT" sz="2200" b="0" dirty="0" smtClean="0"/>
              <a:t>SYSTEMS</a:t>
            </a:r>
            <a:endParaRPr lang="en-US" sz="2200" b="0" dirty="0" smtClean="0"/>
          </a:p>
          <a:p>
            <a:pPr marL="514350" indent="-514350">
              <a:buFont typeface="+mj-lt"/>
              <a:buAutoNum type="arabicPeriod"/>
            </a:pPr>
            <a:r>
              <a:rPr lang="lt-LT" sz="2200" b="0" dirty="0"/>
              <a:t>SECURITY OF CYBER PHYSICAL SYSTEMS</a:t>
            </a:r>
            <a:endParaRPr lang="en-US" sz="2200" b="0" dirty="0" smtClean="0"/>
          </a:p>
          <a:p>
            <a:endParaRPr lang="lt-LT" sz="2400" dirty="0" smtClean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558C0-68B5-C348-96D0-2FC26AA265C8}"/>
              </a:ext>
            </a:extLst>
          </p:cNvPr>
          <p:cNvSpPr txBox="1"/>
          <p:nvPr/>
        </p:nvSpPr>
        <p:spPr>
          <a:xfrm>
            <a:off x="6490741" y="134912"/>
            <a:ext cx="5613817" cy="6528216"/>
          </a:xfrm>
          <a:prstGeom prst="rect">
            <a:avLst/>
          </a:prstGeom>
          <a:ln w="28575">
            <a:solidFill>
              <a:srgbClr val="99330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err="1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CybPhys</a:t>
            </a:r>
            <a:r>
              <a:rPr lang="en-US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e-book </a:t>
            </a:r>
            <a:endParaRPr lang="en-US" sz="3000" b="1" dirty="0" smtClean="0">
              <a:solidFill>
                <a:srgbClr val="8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</a:t>
            </a:r>
            <a:r>
              <a:rPr lang="en-GB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 </a:t>
            </a:r>
            <a:r>
              <a:rPr lang="en-GB" sz="30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methods for critical infrastructure and Internet of Things (</a:t>
            </a:r>
            <a:r>
              <a:rPr lang="en-GB" sz="3000" b="1" dirty="0" err="1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IoT</a:t>
            </a:r>
            <a:r>
              <a:rPr lang="en-GB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)”</a:t>
            </a:r>
            <a:r>
              <a:rPr lang="en-US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dirty="0">
              <a:solidFill>
                <a:srgbClr val="8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book describes the operational principles of the Internet of Things and the current computer control of critical infrastructure.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delves into the challenges that arise while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modelling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 continuous urban environment process in order to achieve a high quality in management of automated infrastructure.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z="2200" b="1" dirty="0">
              <a:solidFill>
                <a:srgbClr val="8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2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Main chapters: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Structure of network and legacy networks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 of complex distributed systems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Critical infrastructures control fundamentals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Embedded Operating Systems for </a:t>
            </a:r>
            <a:r>
              <a:rPr lang="en-US" sz="2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IoT</a:t>
            </a: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Industrial Safety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Encryption and Key Management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Design of Adaptive Systems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Electromagnetic compatibility for CIS</a:t>
            </a:r>
          </a:p>
        </p:txBody>
      </p:sp>
    </p:spTree>
    <p:extLst>
      <p:ext uri="{BB962C8B-B14F-4D97-AF65-F5344CB8AC3E}">
        <p14:creationId xmlns:p14="http://schemas.microsoft.com/office/powerpoint/2010/main" val="376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4" y="321177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558C0-68B5-C348-96D0-2FC26AA265C8}"/>
              </a:ext>
            </a:extLst>
          </p:cNvPr>
          <p:cNvSpPr txBox="1"/>
          <p:nvPr/>
        </p:nvSpPr>
        <p:spPr>
          <a:xfrm>
            <a:off x="1850180" y="321177"/>
            <a:ext cx="6189829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Syllabus 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1390" y="1326630"/>
            <a:ext cx="4232384" cy="5150247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4 general sections:</a:t>
            </a:r>
          </a:p>
          <a:p>
            <a:pPr marL="514350" indent="-514350">
              <a:buFont typeface="+mj-lt"/>
              <a:buAutoNum type="arabicPeriod"/>
            </a:pPr>
            <a:r>
              <a:rPr lang="lt-LT" b="0" dirty="0">
                <a:solidFill>
                  <a:srgbClr val="0000FF"/>
                </a:solidFill>
              </a:rPr>
              <a:t>FUNDAMENTALS OF CYBER PHYSICAL </a:t>
            </a:r>
            <a:r>
              <a:rPr lang="lt-LT" b="0" dirty="0" smtClean="0">
                <a:solidFill>
                  <a:srgbClr val="0000FF"/>
                </a:solidFill>
              </a:rPr>
              <a:t>SYSTEMS</a:t>
            </a:r>
            <a:endParaRPr lang="en-US" b="0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DEVELOPMENT AND MANAGEMENT OF CYBER PHYSICAL </a:t>
            </a:r>
            <a:r>
              <a:rPr lang="en-US" b="0" dirty="0" smtClean="0"/>
              <a:t>SYSTEMS</a:t>
            </a:r>
          </a:p>
          <a:p>
            <a:pPr marL="514350" indent="-514350">
              <a:buFont typeface="+mj-lt"/>
              <a:buAutoNum type="arabicPeriod"/>
            </a:pPr>
            <a:r>
              <a:rPr lang="lt-LT" b="0" dirty="0"/>
              <a:t>COMMUNICATION IN CYBER PHYSICAL </a:t>
            </a:r>
            <a:r>
              <a:rPr lang="lt-LT" b="0" dirty="0" smtClean="0"/>
              <a:t>SYSTEMS</a:t>
            </a:r>
            <a:endParaRPr lang="en-US" b="0" dirty="0" smtClean="0"/>
          </a:p>
          <a:p>
            <a:pPr marL="514350" indent="-514350">
              <a:buFont typeface="+mj-lt"/>
              <a:buAutoNum type="arabicPeriod"/>
            </a:pPr>
            <a:r>
              <a:rPr lang="lt-LT" b="0" dirty="0"/>
              <a:t>SECURITY OF CYBER PHYSICAL SYSTEMS</a:t>
            </a:r>
            <a:endParaRPr lang="en-US" b="0" dirty="0" smtClean="0"/>
          </a:p>
          <a:p>
            <a:endParaRPr lang="lt-LT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510729" y="1098110"/>
            <a:ext cx="5503887" cy="4616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Definition, structure and essential components, functional/architectural elements, characteristics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of cyber physical system development, criteria for system operation and security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Classification of cyber physical systems, types of architectures, principles of realization the relations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 areas of cyber physical systems, analysis of case studies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4502" y="608320"/>
            <a:ext cx="278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included:</a:t>
            </a:r>
            <a:endParaRPr lang="lt-LT" sz="24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4" y="321177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90481" y="1098110"/>
            <a:ext cx="4624135" cy="529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Definition, structure and essential components, functional/architectural elements, characteristics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Process of cyber physical system development,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criteria for system operation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security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Classification of cyber physical systems, types of architectures, principles of realization the relations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Application areas of cyber physical systems, analysis of case studies</a:t>
            </a: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0481" y="570845"/>
            <a:ext cx="278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included:</a:t>
            </a:r>
            <a:endParaRPr lang="lt-LT" sz="24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8558C0-68B5-C348-96D0-2FC26AA265C8}"/>
              </a:ext>
            </a:extLst>
          </p:cNvPr>
          <p:cNvSpPr txBox="1"/>
          <p:nvPr/>
        </p:nvSpPr>
        <p:spPr>
          <a:xfrm>
            <a:off x="1668919" y="209863"/>
            <a:ext cx="5613817" cy="6528216"/>
          </a:xfrm>
          <a:prstGeom prst="rect">
            <a:avLst/>
          </a:prstGeom>
          <a:ln w="28575">
            <a:solidFill>
              <a:srgbClr val="9933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err="1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CybPhys</a:t>
            </a:r>
            <a:r>
              <a:rPr lang="en-US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e-book </a:t>
            </a:r>
            <a:endParaRPr lang="en-US" sz="3000" b="1" dirty="0" smtClean="0">
              <a:solidFill>
                <a:srgbClr val="8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</a:t>
            </a:r>
            <a:r>
              <a:rPr lang="en-GB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 </a:t>
            </a:r>
            <a:r>
              <a:rPr lang="en-GB" sz="30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methods for critical infrastructure and Internet of Things (</a:t>
            </a:r>
            <a:r>
              <a:rPr lang="en-GB" sz="3000" b="1" dirty="0" err="1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IoT</a:t>
            </a:r>
            <a:r>
              <a:rPr lang="en-GB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)”</a:t>
            </a:r>
            <a:r>
              <a:rPr lang="en-US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Chapter: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complex distributed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systems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664" y="2840636"/>
            <a:ext cx="2802831" cy="134311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53" y="4180132"/>
            <a:ext cx="3329940" cy="24155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Bent Arrow 8"/>
          <p:cNvSpPr/>
          <p:nvPr/>
        </p:nvSpPr>
        <p:spPr>
          <a:xfrm rot="5400000">
            <a:off x="4332158" y="3229625"/>
            <a:ext cx="861935" cy="70453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4" y="321177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558C0-68B5-C348-96D0-2FC26AA265C8}"/>
              </a:ext>
            </a:extLst>
          </p:cNvPr>
          <p:cNvSpPr txBox="1"/>
          <p:nvPr/>
        </p:nvSpPr>
        <p:spPr>
          <a:xfrm>
            <a:off x="1850180" y="321177"/>
            <a:ext cx="6189829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Syllabus 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1390" y="1326630"/>
            <a:ext cx="4232384" cy="5150247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4 general sections:</a:t>
            </a:r>
          </a:p>
          <a:p>
            <a:pPr marL="514350" indent="-514350">
              <a:buFont typeface="+mj-lt"/>
              <a:buAutoNum type="arabicPeriod"/>
            </a:pPr>
            <a:r>
              <a:rPr lang="lt-LT" b="0" dirty="0"/>
              <a:t>FUNDAMENTALS OF CYBER PHYSICAL </a:t>
            </a:r>
            <a:r>
              <a:rPr lang="lt-LT" b="0" dirty="0" smtClean="0"/>
              <a:t>SYSTEMS</a:t>
            </a:r>
            <a:endParaRPr lang="en-US" b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0" dirty="0">
                <a:solidFill>
                  <a:srgbClr val="0000FF"/>
                </a:solidFill>
              </a:rPr>
              <a:t>DEVELOPMENT AND MANAGEMENT OF CYBER PHYSICAL </a:t>
            </a:r>
            <a:r>
              <a:rPr lang="en-US" b="0" dirty="0" smtClean="0">
                <a:solidFill>
                  <a:srgbClr val="0000FF"/>
                </a:solidFill>
              </a:rPr>
              <a:t>SYSTEMS</a:t>
            </a:r>
          </a:p>
          <a:p>
            <a:pPr marL="514350" indent="-514350">
              <a:buFont typeface="+mj-lt"/>
              <a:buAutoNum type="arabicPeriod"/>
            </a:pPr>
            <a:r>
              <a:rPr lang="lt-LT" b="0" dirty="0"/>
              <a:t>COMMUNICATION IN CYBER PHYSICAL </a:t>
            </a:r>
            <a:r>
              <a:rPr lang="lt-LT" b="0" dirty="0" smtClean="0"/>
              <a:t>SYSTEMS</a:t>
            </a:r>
            <a:endParaRPr lang="en-US" b="0" dirty="0" smtClean="0"/>
          </a:p>
          <a:p>
            <a:pPr marL="514350" indent="-514350">
              <a:buFont typeface="+mj-lt"/>
              <a:buAutoNum type="arabicPeriod"/>
            </a:pPr>
            <a:r>
              <a:rPr lang="lt-LT" b="0" dirty="0"/>
              <a:t>SECURITY OF CYBER PHYSICAL SYSTEMS</a:t>
            </a:r>
            <a:endParaRPr lang="en-US" b="0" dirty="0" smtClean="0"/>
          </a:p>
          <a:p>
            <a:endParaRPr lang="lt-LT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510729" y="1098110"/>
            <a:ext cx="5503887" cy="4616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Peripherals, their structural elements and integration into cyber physical systems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network and roaming devices, their interconnection and functions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collection and processing in cyber physical systems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Management of adaptive and real-time cyber physical systems, control of security parameters 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4502" y="608320"/>
            <a:ext cx="278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included:</a:t>
            </a:r>
            <a:endParaRPr lang="lt-LT" sz="24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4" y="321177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90481" y="570845"/>
            <a:ext cx="278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included:</a:t>
            </a:r>
            <a:endParaRPr lang="lt-LT" sz="24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8558C0-68B5-C348-96D0-2FC26AA265C8}"/>
              </a:ext>
            </a:extLst>
          </p:cNvPr>
          <p:cNvSpPr txBox="1"/>
          <p:nvPr/>
        </p:nvSpPr>
        <p:spPr>
          <a:xfrm>
            <a:off x="1668919" y="209863"/>
            <a:ext cx="5613817" cy="6528216"/>
          </a:xfrm>
          <a:prstGeom prst="rect">
            <a:avLst/>
          </a:prstGeom>
          <a:ln w="28575">
            <a:solidFill>
              <a:srgbClr val="9933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err="1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CybPhys</a:t>
            </a:r>
            <a:r>
              <a:rPr lang="en-US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e-book </a:t>
            </a:r>
            <a:endParaRPr lang="en-US" sz="3000" b="1" dirty="0" smtClean="0">
              <a:solidFill>
                <a:srgbClr val="8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</a:t>
            </a:r>
            <a:r>
              <a:rPr lang="en-GB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 </a:t>
            </a:r>
            <a:r>
              <a:rPr lang="en-GB" sz="30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methods for critical infrastructure and Internet of Things (</a:t>
            </a:r>
            <a:r>
              <a:rPr lang="en-GB" sz="3000" b="1" dirty="0" err="1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IoT</a:t>
            </a:r>
            <a:r>
              <a:rPr lang="en-GB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)”</a:t>
            </a:r>
            <a:r>
              <a:rPr lang="en-US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Chapter: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complex distributed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systems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0481" y="1098110"/>
            <a:ext cx="4624135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Peripherals, their structural elements and integration into cyber physical systems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network and roaming devices, their interconnection and functions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collection and processing in cyber physical systems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Management of adaptive and real-time cyber physical systems, control of security parameters 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17" y="3195873"/>
            <a:ext cx="4655820" cy="329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1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4" y="321177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558C0-68B5-C348-96D0-2FC26AA265C8}"/>
              </a:ext>
            </a:extLst>
          </p:cNvPr>
          <p:cNvSpPr txBox="1"/>
          <p:nvPr/>
        </p:nvSpPr>
        <p:spPr>
          <a:xfrm>
            <a:off x="1850180" y="321177"/>
            <a:ext cx="6189829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Syllabus 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1390" y="1326630"/>
            <a:ext cx="4232384" cy="5150247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4 general sections:</a:t>
            </a:r>
          </a:p>
          <a:p>
            <a:pPr marL="514350" indent="-514350">
              <a:buFont typeface="+mj-lt"/>
              <a:buAutoNum type="arabicPeriod"/>
            </a:pPr>
            <a:r>
              <a:rPr lang="lt-LT" b="0" dirty="0"/>
              <a:t>FUNDAMENTALS OF CYBER PHYSICAL </a:t>
            </a:r>
            <a:r>
              <a:rPr lang="lt-LT" b="0" dirty="0" smtClean="0"/>
              <a:t>SYSTEMS</a:t>
            </a:r>
            <a:endParaRPr lang="en-US" b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DEVELOPMENT AND MANAGEMENT OF CYBER PHYSICAL </a:t>
            </a:r>
            <a:r>
              <a:rPr lang="en-US" b="0" dirty="0" smtClean="0"/>
              <a:t>SYSTEMS</a:t>
            </a:r>
          </a:p>
          <a:p>
            <a:pPr marL="514350" indent="-514350">
              <a:buFont typeface="+mj-lt"/>
              <a:buAutoNum type="arabicPeriod"/>
            </a:pPr>
            <a:r>
              <a:rPr lang="lt-LT" b="0" dirty="0">
                <a:solidFill>
                  <a:srgbClr val="0000FF"/>
                </a:solidFill>
              </a:rPr>
              <a:t>COMMUNICATION IN CYBER PHYSICAL </a:t>
            </a:r>
            <a:r>
              <a:rPr lang="lt-LT" b="0" dirty="0" smtClean="0">
                <a:solidFill>
                  <a:srgbClr val="0000FF"/>
                </a:solidFill>
              </a:rPr>
              <a:t>SYSTEMS</a:t>
            </a:r>
            <a:endParaRPr lang="en-US" b="0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lt-LT" b="0" dirty="0"/>
              <a:t>SECURITY OF CYBER PHYSICAL SYSTEMS</a:t>
            </a:r>
            <a:endParaRPr lang="en-US" b="0" dirty="0" smtClean="0"/>
          </a:p>
          <a:p>
            <a:endParaRPr lang="lt-LT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510729" y="1098110"/>
            <a:ext cx="5503887" cy="4616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Fundamentals of communication in cyber physical systems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 protocols of cyber physical systems, principles of their operation and application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Mobile communication networks and technologies in cyber physical systems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Software defined radio, wireless and cloud computing technologies in cyber physical systems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4502" y="608320"/>
            <a:ext cx="278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included:</a:t>
            </a:r>
            <a:endParaRPr lang="lt-LT" sz="24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4" y="321177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90481" y="570845"/>
            <a:ext cx="278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included:</a:t>
            </a:r>
            <a:endParaRPr lang="lt-LT" sz="24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8558C0-68B5-C348-96D0-2FC26AA265C8}"/>
              </a:ext>
            </a:extLst>
          </p:cNvPr>
          <p:cNvSpPr txBox="1"/>
          <p:nvPr/>
        </p:nvSpPr>
        <p:spPr>
          <a:xfrm>
            <a:off x="1668919" y="209863"/>
            <a:ext cx="5613817" cy="6528216"/>
          </a:xfrm>
          <a:prstGeom prst="rect">
            <a:avLst/>
          </a:prstGeom>
          <a:ln w="28575">
            <a:solidFill>
              <a:srgbClr val="9933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err="1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CybPhys</a:t>
            </a:r>
            <a:r>
              <a:rPr lang="en-US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e-book </a:t>
            </a:r>
            <a:endParaRPr lang="en-US" sz="3000" b="1" dirty="0" smtClean="0">
              <a:solidFill>
                <a:srgbClr val="8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</a:t>
            </a:r>
            <a:r>
              <a:rPr lang="en-GB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 </a:t>
            </a:r>
            <a:r>
              <a:rPr lang="en-GB" sz="30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methods for critical infrastructure and Internet of Things (</a:t>
            </a:r>
            <a:r>
              <a:rPr lang="en-GB" sz="3000" b="1" dirty="0" err="1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IoT</a:t>
            </a:r>
            <a:r>
              <a:rPr lang="en-GB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)”</a:t>
            </a:r>
            <a:r>
              <a:rPr lang="en-US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Chapter: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Critical Infrastructures Control Methods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0111" y="1098110"/>
            <a:ext cx="4564505" cy="5724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Fundamentals of communication in cyber physical systems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 protocols of cyber physical systems, principles of their operation and application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Mobile communication networks and technologies in cyber physical systems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Software defined radio, wireless and cloud computing technologies in cyber physical systems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48" y="2935407"/>
            <a:ext cx="3713552" cy="3675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5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4" y="321177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558C0-68B5-C348-96D0-2FC26AA265C8}"/>
              </a:ext>
            </a:extLst>
          </p:cNvPr>
          <p:cNvSpPr txBox="1"/>
          <p:nvPr/>
        </p:nvSpPr>
        <p:spPr>
          <a:xfrm>
            <a:off x="1850180" y="321177"/>
            <a:ext cx="6189829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Syllabus 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1390" y="1326630"/>
            <a:ext cx="4232384" cy="5150247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4 general sections:</a:t>
            </a:r>
          </a:p>
          <a:p>
            <a:pPr marL="514350" indent="-514350">
              <a:buFont typeface="+mj-lt"/>
              <a:buAutoNum type="arabicPeriod"/>
            </a:pPr>
            <a:r>
              <a:rPr lang="lt-LT" b="0" dirty="0"/>
              <a:t>FUNDAMENTALS OF CYBER PHYSICAL </a:t>
            </a:r>
            <a:r>
              <a:rPr lang="lt-LT" b="0" dirty="0" smtClean="0"/>
              <a:t>SYSTEMS</a:t>
            </a:r>
            <a:endParaRPr lang="en-US" b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DEVELOPMENT AND MANAGEMENT OF CYBER PHYSICAL </a:t>
            </a:r>
            <a:r>
              <a:rPr lang="en-US" b="0" dirty="0" smtClean="0"/>
              <a:t>SYSTEMS</a:t>
            </a:r>
          </a:p>
          <a:p>
            <a:pPr marL="514350" indent="-514350">
              <a:buFont typeface="+mj-lt"/>
              <a:buAutoNum type="arabicPeriod"/>
            </a:pPr>
            <a:r>
              <a:rPr lang="lt-LT" b="0" dirty="0"/>
              <a:t>COMMUNICATION IN CYBER PHYSICAL </a:t>
            </a:r>
            <a:r>
              <a:rPr lang="lt-LT" b="0" dirty="0" smtClean="0"/>
              <a:t>SYSTEMS</a:t>
            </a:r>
            <a:endParaRPr lang="en-US" b="0" dirty="0" smtClean="0"/>
          </a:p>
          <a:p>
            <a:pPr marL="514350" indent="-514350">
              <a:buFont typeface="+mj-lt"/>
              <a:buAutoNum type="arabicPeriod"/>
            </a:pPr>
            <a:r>
              <a:rPr lang="lt-LT" b="0" dirty="0">
                <a:solidFill>
                  <a:srgbClr val="0000FF"/>
                </a:solidFill>
              </a:rPr>
              <a:t>SECURITY OF CYBER PHYSICAL SYSTEMS</a:t>
            </a:r>
            <a:endParaRPr lang="en-US" b="0" dirty="0" smtClean="0">
              <a:solidFill>
                <a:srgbClr val="0000FF"/>
              </a:solidFill>
            </a:endParaRPr>
          </a:p>
          <a:p>
            <a:endParaRPr lang="lt-LT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510729" y="1098110"/>
            <a:ext cx="5503887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Threats and risks to the security of cyber physical systems during their development and operation phases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Cyber-attacks and their vectors, analysis of case studies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Security protocols at different levels of cyber physical systems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Methods for security assurance in cyber physical systems, their models and application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4502" y="608320"/>
            <a:ext cx="278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included:</a:t>
            </a:r>
            <a:endParaRPr lang="lt-LT" sz="24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5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4" y="321177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90480" y="209863"/>
            <a:ext cx="278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included:</a:t>
            </a:r>
            <a:endParaRPr lang="lt-LT" sz="24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8558C0-68B5-C348-96D0-2FC26AA265C8}"/>
              </a:ext>
            </a:extLst>
          </p:cNvPr>
          <p:cNvSpPr txBox="1"/>
          <p:nvPr/>
        </p:nvSpPr>
        <p:spPr>
          <a:xfrm>
            <a:off x="1668919" y="209863"/>
            <a:ext cx="5613817" cy="6528216"/>
          </a:xfrm>
          <a:prstGeom prst="rect">
            <a:avLst/>
          </a:prstGeom>
          <a:ln w="28575">
            <a:solidFill>
              <a:srgbClr val="9933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err="1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CybPhys</a:t>
            </a:r>
            <a:r>
              <a:rPr lang="en-US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e-book </a:t>
            </a:r>
            <a:endParaRPr lang="en-US" sz="3000" b="1" dirty="0" smtClean="0">
              <a:solidFill>
                <a:srgbClr val="8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</a:t>
            </a:r>
            <a:r>
              <a:rPr lang="en-GB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 </a:t>
            </a:r>
            <a:r>
              <a:rPr lang="en-GB" sz="30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methods for critical infrastructure and Internet of Things (</a:t>
            </a:r>
            <a:r>
              <a:rPr lang="en-GB" sz="3000" b="1" dirty="0" err="1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IoT</a:t>
            </a:r>
            <a:r>
              <a:rPr lang="en-GB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)”</a:t>
            </a:r>
            <a:r>
              <a:rPr lang="en-US" sz="30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Chapter: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Industrial Safety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0480" y="671528"/>
            <a:ext cx="4594155" cy="6093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Threats and risks to the security of cyber physical systems during their development and operation phases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Cyber-attacks and their vectors, analysis of case studies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Security protocols at different levels of cyber physical systems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Methods for security assurance in cyber physical systems, their models and application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15" y="3269548"/>
            <a:ext cx="4248071" cy="202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8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8203" y="487925"/>
            <a:ext cx="7228197" cy="6095755"/>
          </a:xfrm>
        </p:spPr>
        <p:txBody>
          <a:bodyPr>
            <a:norm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0" dirty="0" smtClean="0"/>
              <a:t>Details of a new study subject in KTU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0" dirty="0" smtClean="0"/>
              <a:t>Syllabus with focus to </a:t>
            </a:r>
            <a:r>
              <a:rPr lang="en-US" sz="2400" b="0" dirty="0" err="1" smtClean="0"/>
              <a:t>CybPhys</a:t>
            </a:r>
            <a:r>
              <a:rPr lang="en-US" sz="2400" b="0" dirty="0" smtClean="0"/>
              <a:t> e-book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0" dirty="0" smtClean="0"/>
              <a:t>Learning methods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0" dirty="0" smtClean="0"/>
              <a:t>Assessment methods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0" dirty="0" smtClean="0"/>
              <a:t>Some statistics and feedback from the students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522" y="2101469"/>
            <a:ext cx="3403682" cy="912320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Outline: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274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414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884" y="0"/>
            <a:ext cx="4518116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1009" y="131574"/>
            <a:ext cx="4115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subject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T120B125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Physical Systems and it Security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6373" y="248082"/>
            <a:ext cx="8750501" cy="6095755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>
              <a:spcBef>
                <a:spcPts val="0"/>
              </a:spcBef>
            </a:pPr>
            <a:r>
              <a:rPr lang="en-US" dirty="0" smtClean="0"/>
              <a:t>Teaching/learning </a:t>
            </a:r>
          </a:p>
          <a:p>
            <a:pPr algn="just">
              <a:spcBef>
                <a:spcPts val="0"/>
              </a:spcBef>
            </a:pPr>
            <a:r>
              <a:rPr lang="en-US" dirty="0"/>
              <a:t>m</a:t>
            </a:r>
            <a:r>
              <a:rPr lang="en-US" dirty="0" smtClean="0"/>
              <a:t>ethods:</a:t>
            </a:r>
          </a:p>
          <a:p>
            <a:pPr algn="just">
              <a:spcBef>
                <a:spcPts val="0"/>
              </a:spcBef>
            </a:pPr>
            <a:endParaRPr lang="en-US" dirty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b="0" dirty="0" err="1"/>
              <a:t>Inquiry-based</a:t>
            </a:r>
            <a:r>
              <a:rPr lang="lt-LT" b="0" dirty="0"/>
              <a:t> </a:t>
            </a:r>
            <a:r>
              <a:rPr lang="lt-LT" b="0" dirty="0" err="1"/>
              <a:t>learning</a:t>
            </a:r>
            <a:endParaRPr lang="en-US" b="0" dirty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 smtClean="0"/>
              <a:t>Lab works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 smtClean="0"/>
              <a:t>Practical workshops</a:t>
            </a:r>
            <a:endParaRPr lang="en-US" b="0" dirty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 smtClean="0"/>
              <a:t>Theory l</a:t>
            </a:r>
            <a:r>
              <a:rPr lang="lt-LT" b="0" dirty="0" err="1" smtClean="0"/>
              <a:t>ecture</a:t>
            </a:r>
            <a:endParaRPr lang="en-US" b="0" dirty="0" smtClean="0"/>
          </a:p>
          <a:p>
            <a:pPr algn="just">
              <a:spcBef>
                <a:spcPts val="0"/>
              </a:spcBef>
            </a:pPr>
            <a:endParaRPr lang="en-US" sz="2400" b="0" dirty="0">
              <a:solidFill>
                <a:srgbClr val="0000FF"/>
              </a:solidFill>
            </a:endParaRPr>
          </a:p>
          <a:p>
            <a:pPr algn="just">
              <a:spcBef>
                <a:spcPts val="0"/>
              </a:spcBef>
            </a:pPr>
            <a:endParaRPr lang="en-US" sz="2400" b="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4" y="321177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558C0-68B5-C348-96D0-2FC26AA265C8}"/>
              </a:ext>
            </a:extLst>
          </p:cNvPr>
          <p:cNvSpPr txBox="1"/>
          <p:nvPr/>
        </p:nvSpPr>
        <p:spPr>
          <a:xfrm>
            <a:off x="1970101" y="480721"/>
            <a:ext cx="6189829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Teaching form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664" y="1619195"/>
            <a:ext cx="9971382" cy="12686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305331" y="3050498"/>
            <a:ext cx="1521502" cy="93688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6664" y="4128290"/>
            <a:ext cx="4232384" cy="97436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Theory lectures every two weeks per semester</a:t>
            </a:r>
            <a:endParaRPr lang="lt-LT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21174" y="5202377"/>
            <a:ext cx="4575747" cy="14075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ractical workshops under the engineering project every two weeks per semester</a:t>
            </a:r>
            <a:endParaRPr lang="lt-LT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85097" y="2964170"/>
            <a:ext cx="123953" cy="219539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7522" y="4103864"/>
            <a:ext cx="4575747" cy="107710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Lab workshops every week per semester</a:t>
            </a:r>
            <a:endParaRPr lang="lt-LT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424229" y="2909224"/>
            <a:ext cx="113486" cy="123103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930" y="3454836"/>
            <a:ext cx="4112301" cy="590261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Inquiry-based learning activities</a:t>
            </a:r>
            <a:endParaRPr lang="lt-LT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404776" y="2863368"/>
            <a:ext cx="308850" cy="655573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7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414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884" y="0"/>
            <a:ext cx="4518116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1009" y="131574"/>
            <a:ext cx="4115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subject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T120B125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Physical Systems and it Security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9007" y="1573967"/>
            <a:ext cx="4572001" cy="260079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Inquiry-based </a:t>
            </a:r>
            <a:r>
              <a:rPr lang="en-US" sz="2200" dirty="0"/>
              <a:t>learning is an educational strategy, in which learners follow methods and practices in order to build knowledge as similar as professional scientists are doing</a:t>
            </a:r>
            <a:r>
              <a:rPr lang="en-US" sz="2200" dirty="0" smtClean="0"/>
              <a:t>.</a:t>
            </a:r>
            <a:endParaRPr lang="en-US" sz="2200" b="0" dirty="0" smtClean="0">
              <a:solidFill>
                <a:srgbClr val="0000FF"/>
              </a:solidFill>
            </a:endParaRPr>
          </a:p>
        </p:txBody>
      </p:sp>
      <p:pic>
        <p:nvPicPr>
          <p:cNvPr id="10" name="Picture 9" descr="C:\Users\Dell\AppData\Local\Microsoft\Windows\INetCache\Content.MSO\F1344433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46" y="2017474"/>
            <a:ext cx="4635654" cy="4628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5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414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884" y="0"/>
            <a:ext cx="4518116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1009" y="131574"/>
            <a:ext cx="4115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subject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T120B125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Physical Systems and it Security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02" y="2311491"/>
            <a:ext cx="6271198" cy="45465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41233" y="4642716"/>
            <a:ext cx="42971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SAMR </a:t>
            </a: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Substitution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Augmentation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Redefinition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model, the meaning of last two levels actually alters to the learning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potentially to the learning outcomes. </a:t>
            </a: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3812" y="55819"/>
            <a:ext cx="47883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inquiry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when problems and questions are raised by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also material and methods are searched and structured;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inquiry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when students search for ways to solve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teacher’s raised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problem, to find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answers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the questions based on the material formed;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03812" y="2835901"/>
            <a:ext cx="57122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inquiry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when students make research questions/statements and decide which of searched methods will be chosen to prove it; the facts are formed and it substantiation or refutation is sought.</a:t>
            </a:r>
          </a:p>
        </p:txBody>
      </p:sp>
    </p:spTree>
    <p:extLst>
      <p:ext uri="{BB962C8B-B14F-4D97-AF65-F5344CB8AC3E}">
        <p14:creationId xmlns:p14="http://schemas.microsoft.com/office/powerpoint/2010/main" val="29519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4A135-648B-5B4B-874C-0579AB866B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Examples of CPS ideas for case analysis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5415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4" y="321177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485" y="574523"/>
            <a:ext cx="8701015" cy="62080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8558C0-68B5-C348-96D0-2FC26AA265C8}"/>
              </a:ext>
            </a:extLst>
          </p:cNvPr>
          <p:cNvSpPr txBox="1"/>
          <p:nvPr/>
        </p:nvSpPr>
        <p:spPr>
          <a:xfrm>
            <a:off x="1993398" y="152867"/>
            <a:ext cx="9119102" cy="665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lt-LT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 management of construction of the road 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4" y="321177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558C0-68B5-C348-96D0-2FC26AA265C8}"/>
              </a:ext>
            </a:extLst>
          </p:cNvPr>
          <p:cNvSpPr txBox="1"/>
          <p:nvPr/>
        </p:nvSpPr>
        <p:spPr>
          <a:xfrm>
            <a:off x="1975981" y="321177"/>
            <a:ext cx="9719630" cy="665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lt-LT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 management of free parking spaces in a city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330" y="1634739"/>
            <a:ext cx="10376167" cy="475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4" y="321177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558C0-68B5-C348-96D0-2FC26AA265C8}"/>
              </a:ext>
            </a:extLst>
          </p:cNvPr>
          <p:cNvSpPr txBox="1"/>
          <p:nvPr/>
        </p:nvSpPr>
        <p:spPr>
          <a:xfrm>
            <a:off x="1975981" y="321177"/>
            <a:ext cx="9119102" cy="665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lt-LT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 management of household</a:t>
            </a:r>
            <a:r>
              <a:rPr lang="lt-LT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7" y="1466850"/>
            <a:ext cx="9183348" cy="454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4A135-648B-5B4B-874C-0579AB866B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Flexible Assessment Pathways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4045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4" y="321177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95" y="87086"/>
            <a:ext cx="8022771" cy="67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414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884" y="0"/>
            <a:ext cx="4518116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1009" y="131574"/>
            <a:ext cx="4115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subject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T120B125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Physical Systems and it Security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6373" y="248082"/>
            <a:ext cx="8750501" cy="6095755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Create</a:t>
            </a:r>
            <a:r>
              <a:rPr lang="en-US" sz="2400" dirty="0" smtClean="0">
                <a:solidFill>
                  <a:srgbClr val="0000FF"/>
                </a:solidFill>
              </a:rPr>
              <a:t>d </a:t>
            </a:r>
            <a:r>
              <a:rPr lang="en-US" sz="2400" dirty="0" smtClean="0">
                <a:solidFill>
                  <a:srgbClr val="0000FF"/>
                </a:solidFill>
              </a:rPr>
              <a:t>on: </a:t>
            </a:r>
            <a:r>
              <a:rPr lang="en-US" sz="2400" dirty="0" smtClean="0"/>
              <a:t>01-09-2022</a:t>
            </a:r>
          </a:p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Started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on:</a:t>
            </a:r>
            <a:r>
              <a:rPr lang="en-US" sz="2400" dirty="0" smtClean="0"/>
              <a:t> 01-09-2023</a:t>
            </a:r>
          </a:p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Accredited until: </a:t>
            </a:r>
            <a:r>
              <a:rPr lang="en-US" sz="2400" dirty="0" smtClean="0"/>
              <a:t>01-09-2024</a:t>
            </a:r>
          </a:p>
          <a:p>
            <a:pPr algn="just"/>
            <a:r>
              <a:rPr lang="en-US" sz="2400" dirty="0" smtClean="0"/>
              <a:t>Level of study subject: </a:t>
            </a:r>
            <a:r>
              <a:rPr lang="en-US" sz="2400" b="0" dirty="0" smtClean="0"/>
              <a:t>Bachelo</a:t>
            </a:r>
            <a:r>
              <a:rPr lang="en-US" sz="2400" b="0" dirty="0" smtClean="0">
                <a:solidFill>
                  <a:schemeClr val="bg1"/>
                </a:solidFill>
              </a:rPr>
              <a:t>r</a:t>
            </a:r>
          </a:p>
          <a:p>
            <a:pPr algn="just"/>
            <a:r>
              <a:rPr lang="en-US" sz="2400" dirty="0" smtClean="0"/>
              <a:t>Study programme: Informatics </a:t>
            </a:r>
            <a:r>
              <a:rPr lang="en-US" sz="2400" dirty="0" smtClean="0">
                <a:solidFill>
                  <a:schemeClr val="bg1"/>
                </a:solidFill>
              </a:rPr>
              <a:t>Engineering</a:t>
            </a:r>
          </a:p>
          <a:p>
            <a:pPr algn="just"/>
            <a:endParaRPr lang="en-US" sz="2400" dirty="0"/>
          </a:p>
          <a:p>
            <a:pPr algn="just"/>
            <a:r>
              <a:rPr lang="lt-LT" sz="2400" dirty="0" smtClean="0">
                <a:solidFill>
                  <a:srgbClr val="0000FF"/>
                </a:solidFill>
              </a:rPr>
              <a:t>Prerequisites</a:t>
            </a:r>
            <a:r>
              <a:rPr lang="en-US" sz="2400" dirty="0" smtClean="0">
                <a:solidFill>
                  <a:srgbClr val="0000FF"/>
                </a:solidFill>
              </a:rPr>
              <a:t> for the students’: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Fundamentals of </a:t>
            </a:r>
            <a:r>
              <a:rPr lang="en-US" sz="2400" b="0" dirty="0" smtClean="0"/>
              <a:t>programming,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/>
              <a:t>basics </a:t>
            </a:r>
            <a:r>
              <a:rPr lang="en-US" sz="2400" b="0" dirty="0"/>
              <a:t>of digital logic, </a:t>
            </a:r>
            <a:endParaRPr lang="en-US" sz="2400" b="0" dirty="0" smtClean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/>
              <a:t>computer </a:t>
            </a:r>
            <a:r>
              <a:rPr lang="en-US" sz="2400" b="0" dirty="0"/>
              <a:t>architecture, </a:t>
            </a:r>
            <a:endParaRPr lang="en-US" sz="2400" b="0" dirty="0" smtClean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/>
              <a:t>digital </a:t>
            </a:r>
            <a:r>
              <a:rPr lang="en-US" sz="2400" b="0" dirty="0"/>
              <a:t>signals, </a:t>
            </a:r>
            <a:endParaRPr lang="en-US" sz="2400" b="0" dirty="0" smtClean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/>
              <a:t>basics </a:t>
            </a:r>
            <a:r>
              <a:rPr lang="en-US" sz="2400" b="0" dirty="0"/>
              <a:t>of cyber </a:t>
            </a:r>
            <a:r>
              <a:rPr lang="en-US" sz="2400" b="0" dirty="0" smtClean="0"/>
              <a:t>security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0000FF"/>
              </a:solidFill>
            </a:endParaRPr>
          </a:p>
          <a:p>
            <a:pPr algn="just">
              <a:spcBef>
                <a:spcPts val="0"/>
              </a:spcBef>
            </a:pPr>
            <a:endParaRPr lang="en-US" sz="2400" b="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4" y="321177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558C0-68B5-C348-96D0-2FC26AA265C8}"/>
              </a:ext>
            </a:extLst>
          </p:cNvPr>
          <p:cNvSpPr txBox="1"/>
          <p:nvPr/>
        </p:nvSpPr>
        <p:spPr>
          <a:xfrm>
            <a:off x="1846217" y="152867"/>
            <a:ext cx="10136777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the criteria for the assessment of the engineering project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900" y="2832100"/>
            <a:ext cx="147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to the final grade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01" y="1497842"/>
            <a:ext cx="6280263" cy="521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4A135-648B-5B4B-874C-0579AB866B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Some statistics and feedback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3705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414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884" y="0"/>
            <a:ext cx="4518116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1009" y="131574"/>
            <a:ext cx="4115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subject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T120B125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Physical Systems and it Security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2464" y="467565"/>
            <a:ext cx="42959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students: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passed students: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grade</a:t>
            </a:r>
            <a:r>
              <a:rPr lang="lt-LT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t-L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passed</a:t>
            </a:r>
            <a:r>
              <a:rPr lang="lt-L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lt-L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7.54</a:t>
            </a:r>
          </a:p>
          <a:p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2425" y="2875002"/>
            <a:ext cx="4695811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87% of students replied, that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module uses advanced teaching/learning methods </a:t>
            </a: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2424" y="4229219"/>
            <a:ext cx="4695811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89% of students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agreed, that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module materials and learning resources are engaging and contributed to the achievement of the module's objectives, outcomes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competences. </a:t>
            </a: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Thank you for your attention.</a:t>
            </a:r>
            <a:endParaRPr lang="en-US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890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414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884" y="0"/>
            <a:ext cx="4518116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1009" y="131574"/>
            <a:ext cx="4115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subject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T120B125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Physical Systems and it Security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1390" y="381122"/>
            <a:ext cx="4232384" cy="6095755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Main aim:</a:t>
            </a:r>
          </a:p>
          <a:p>
            <a:r>
              <a:rPr lang="en-US" sz="2400" dirty="0"/>
              <a:t>To provide knowledge in the fields of development, operation, application of cyber physical systems and to </a:t>
            </a:r>
            <a:r>
              <a:rPr lang="en-US" sz="2400" u="sng" dirty="0"/>
              <a:t>develop abilities </a:t>
            </a:r>
            <a:r>
              <a:rPr lang="en-US" sz="2400" dirty="0" smtClean="0"/>
              <a:t>to apply </a:t>
            </a:r>
            <a:r>
              <a:rPr lang="en-US" sz="2400" dirty="0"/>
              <a:t>the principles and methods of data processing and transmission, computer networks, communications and cyber security, that are required to ensure </a:t>
            </a:r>
            <a:r>
              <a:rPr lang="en-US" sz="2400" u="sng" dirty="0"/>
              <a:t>the secure operation </a:t>
            </a:r>
            <a:r>
              <a:rPr lang="en-US" sz="2400" dirty="0"/>
              <a:t>of cyber physical systems in cyber and physical spaces.</a:t>
            </a:r>
            <a:endParaRPr lang="lt-LT" sz="2400" dirty="0" smtClean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30" y="1885900"/>
            <a:ext cx="4084769" cy="47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414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884" y="0"/>
            <a:ext cx="4518116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1009" y="131574"/>
            <a:ext cx="4115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subject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T120B125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Physical Systems and it Security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1390" y="381122"/>
            <a:ext cx="4232384" cy="60957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Insights to the security of CPS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5521" y="1490007"/>
            <a:ext cx="4382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CPS security threats can be classified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cyber threats;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hysical </a:t>
            </a:r>
            <a:r>
              <a:rPr lang="lt-L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474" y="2459503"/>
            <a:ext cx="47720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414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884" y="0"/>
            <a:ext cx="4518116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1009" y="131574"/>
            <a:ext cx="4115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subject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T120B125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Physical Systems and it Security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1390" y="381122"/>
            <a:ext cx="4232384" cy="60957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Threats to physical space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112" y="1885900"/>
            <a:ext cx="6076338" cy="48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414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884" y="0"/>
            <a:ext cx="4518116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1009" y="131574"/>
            <a:ext cx="4115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subject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T120B125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Physical Systems and it Security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1390" y="381122"/>
            <a:ext cx="4232384" cy="60957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Threats to physical space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31" y="1966538"/>
            <a:ext cx="6892102" cy="48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414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884" y="0"/>
            <a:ext cx="4518116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1009" y="131574"/>
            <a:ext cx="4115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subject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T120B125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Physical Systems and it Security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1390" y="381122"/>
            <a:ext cx="4232384" cy="60957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Threats to communication part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446" y="1962125"/>
            <a:ext cx="92868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414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884" y="0"/>
            <a:ext cx="4518116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1009" y="131574"/>
            <a:ext cx="4115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subject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T120B125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Physical Systems and it Security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1390" y="381122"/>
            <a:ext cx="4232384" cy="60957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Threats to computing part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2357412"/>
            <a:ext cx="89725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1535</Words>
  <Application>Microsoft Office PowerPoint</Application>
  <PresentationFormat>Widescreen</PresentationFormat>
  <Paragraphs>293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Caecilia-Roman</vt:lpstr>
      <vt:lpstr>Calibri</vt:lpstr>
      <vt:lpstr>Calibri Light</vt:lpstr>
      <vt:lpstr>Wingdings</vt:lpstr>
      <vt:lpstr>Office Theme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</dc:title>
  <dc:creator>Nadežda Kuņicina</dc:creator>
  <cp:lastModifiedBy>Brūzgienė Rasa</cp:lastModifiedBy>
  <cp:revision>77</cp:revision>
  <dcterms:created xsi:type="dcterms:W3CDTF">2022-01-11T12:18:51Z</dcterms:created>
  <dcterms:modified xsi:type="dcterms:W3CDTF">2023-03-17T04:32:16Z</dcterms:modified>
</cp:coreProperties>
</file>