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316" r:id="rId4"/>
    <p:sldId id="317" r:id="rId5"/>
    <p:sldId id="318" r:id="rId6"/>
    <p:sldId id="319" r:id="rId7"/>
    <p:sldId id="322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9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0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FB24-E23C-4C52-B629-C1BB7FAB107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CCE7-2BCB-4D8B-A127-37B14839B8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1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1" y="458966"/>
            <a:ext cx="11695176" cy="11042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KA2</a:t>
            </a:r>
            <a:r>
              <a:rPr lang="uk-UA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in Higher 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GB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Image result for хнеу"/>
          <p:cNvSpPr txBox="1">
            <a:spLocks noChangeAspect="1" noChangeArrowheads="1"/>
          </p:cNvSpPr>
          <p:nvPr/>
        </p:nvSpPr>
        <p:spPr bwMode="auto">
          <a:xfrm>
            <a:off x="463296" y="2739646"/>
            <a:ext cx="11265408" cy="5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</a:rPr>
              <a:t>Official number</a:t>
            </a:r>
            <a:r>
              <a:rPr lang="uk-UA" sz="2800" b="1" dirty="0" smtClean="0">
                <a:solidFill>
                  <a:srgbClr val="0033CC"/>
                </a:solidFill>
              </a:rPr>
              <a:t>: </a:t>
            </a:r>
            <a:r>
              <a:rPr lang="en-US" sz="2800" b="1" dirty="0" smtClean="0">
                <a:solidFill>
                  <a:srgbClr val="0033CC"/>
                </a:solidFill>
              </a:rPr>
              <a:t>609557-EPP-1-2019-1-LV-EPPKA2-CBHE-JP</a:t>
            </a:r>
            <a:endParaRPr lang="uk-UA" sz="2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0311" y="1630595"/>
            <a:ext cx="11798809" cy="93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«Development of practically-oriented student-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in Cyber-Physical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modelling»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8101" y="3640301"/>
            <a:ext cx="12192000" cy="1122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preparation to DD between RTU and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KhNAHU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73236" y="4640710"/>
            <a:ext cx="856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Presented by</a:t>
            </a:r>
            <a:r>
              <a:rPr lang="uk-UA" altLang="ru-RU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r>
              <a:rPr lang="en-US" altLang="ru-RU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endParaRPr lang="en-US" altLang="ru-RU" b="1" dirty="0">
              <a:solidFill>
                <a:srgbClr val="0033CC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33CC"/>
                </a:solidFill>
                <a:cs typeface="Times New Roman" panose="02020603050405020304" pitchFamily="18" charset="0"/>
              </a:rPr>
              <a:t>Professor Andrii Hnatov</a:t>
            </a:r>
            <a:endParaRPr lang="ru-RU" altLang="ru-RU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1523" y="6134516"/>
            <a:ext cx="325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2023, March 16-18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13663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32798" y="2893163"/>
            <a:ext cx="11986662" cy="669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2.9. Double Degree Master program development and accreditation. 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In-progress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RTU and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KhNAHU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start preparation for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student admission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43656" y="2311031"/>
            <a:ext cx="2895985" cy="502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WP2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547" y="3642165"/>
            <a:ext cx="12090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agreement was signed between Riga Technical University and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Kharkiv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National Automobile and Highway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introduction of a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Double Degree diploma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educational process of the master's degree program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"Electric Vehicles and Energy-Saving Technologies"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(within 141 specialties "Electric Power, Electrical Engineering and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Electromechanics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")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14425" y="1056637"/>
            <a:ext cx="9354449" cy="1066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Diploma Master Program</a:t>
            </a:r>
          </a:p>
          <a:p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Riga Technical University and </a:t>
            </a:r>
          </a:p>
          <a:p>
            <a:r>
              <a:rPr lang="en-US" sz="26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National Automobile and Highway University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372" y="5044739"/>
            <a:ext cx="1758194" cy="1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s://wpweb2-prod.rtu.lv/cybphys/wp-content/uploads/sites/33/2020/02/RTU_logotips_rgb_EN250px-18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9" y="50125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ouble Major v Double Degree - Which One is For You? - ehef.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b="10107"/>
          <a:stretch/>
        </p:blipFill>
        <p:spPr bwMode="auto">
          <a:xfrm>
            <a:off x="3735668" y="5120199"/>
            <a:ext cx="4738321" cy="14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ouble degree programm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22111" r="11126" b="21394"/>
          <a:stretch/>
        </p:blipFill>
        <p:spPr bwMode="auto">
          <a:xfrm>
            <a:off x="9775726" y="555448"/>
            <a:ext cx="2343733" cy="10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7547" y="2556788"/>
            <a:ext cx="12040153" cy="456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2 new training courses developed </a:t>
            </a:r>
            <a:r>
              <a:rPr lang="en-US" b="1" dirty="0" smtClean="0"/>
              <a:t>for</a:t>
            </a:r>
            <a:r>
              <a:rPr lang="uk-UA" b="1" dirty="0" smtClean="0"/>
              <a:t> </a:t>
            </a:r>
            <a:r>
              <a:rPr lang="en-US" dirty="0" smtClean="0"/>
              <a:t>DDMP “Electric </a:t>
            </a:r>
            <a:r>
              <a:rPr lang="en-US" dirty="0"/>
              <a:t>Vehicles and Energy-Saving Technologies”.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CC"/>
                </a:solidFill>
              </a:rPr>
              <a:t>Energy-saving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technologies in </a:t>
            </a:r>
            <a:r>
              <a:rPr lang="en-US" dirty="0" smtClean="0">
                <a:solidFill>
                  <a:srgbClr val="0033CC"/>
                </a:solidFill>
              </a:rPr>
              <a:t>transport;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structure of hybrid and electric </a:t>
            </a:r>
            <a:r>
              <a:rPr lang="en-US" dirty="0" smtClean="0">
                <a:solidFill>
                  <a:srgbClr val="0033CC"/>
                </a:solidFill>
              </a:rPr>
              <a:t>vehicles; </a:t>
            </a:r>
            <a:endParaRPr lang="en-US" dirty="0">
              <a:solidFill>
                <a:srgbClr val="0033CC"/>
              </a:solidFill>
            </a:endParaRPr>
          </a:p>
          <a:p>
            <a:pPr algn="l"/>
            <a:r>
              <a:rPr lang="en-US" b="1" dirty="0" smtClean="0"/>
              <a:t>4 </a:t>
            </a:r>
            <a:r>
              <a:rPr lang="en-US" b="1" dirty="0"/>
              <a:t>training courses </a:t>
            </a:r>
            <a:r>
              <a:rPr lang="en-US" b="1" dirty="0" smtClean="0"/>
              <a:t>upgraded </a:t>
            </a:r>
            <a:r>
              <a:rPr lang="en-US" dirty="0"/>
              <a:t>for DDMP “Electric Vehicles and Energy-Saving Technologies</a:t>
            </a:r>
            <a:r>
              <a:rPr lang="en-US" dirty="0" smtClean="0"/>
              <a:t>”: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Electric </a:t>
            </a:r>
            <a:r>
              <a:rPr lang="en-US" dirty="0">
                <a:solidFill>
                  <a:srgbClr val="0033CC"/>
                </a:solidFill>
              </a:rPr>
              <a:t>systems of environmentally friendly </a:t>
            </a:r>
            <a:r>
              <a:rPr lang="en-US" dirty="0" smtClean="0">
                <a:solidFill>
                  <a:srgbClr val="0033CC"/>
                </a:solidFill>
              </a:rPr>
              <a:t>vehicles;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Methods </a:t>
            </a:r>
            <a:r>
              <a:rPr lang="en-US" dirty="0">
                <a:solidFill>
                  <a:srgbClr val="0033CC"/>
                </a:solidFill>
              </a:rPr>
              <a:t>of planning scientific research on </a:t>
            </a:r>
            <a:r>
              <a:rPr lang="en-US" dirty="0" smtClean="0">
                <a:solidFill>
                  <a:srgbClr val="0033CC"/>
                </a:solidFill>
              </a:rPr>
              <a:t>vehicles;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Mathematical </a:t>
            </a:r>
            <a:r>
              <a:rPr lang="en-US" dirty="0">
                <a:solidFill>
                  <a:srgbClr val="0033CC"/>
                </a:solidFill>
              </a:rPr>
              <a:t>modelling and methods of </a:t>
            </a:r>
            <a:r>
              <a:rPr lang="en-US" dirty="0" smtClean="0">
                <a:solidFill>
                  <a:srgbClr val="0033CC"/>
                </a:solidFill>
              </a:rPr>
              <a:t>optimization;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Intelligent </a:t>
            </a:r>
            <a:r>
              <a:rPr lang="en-US" dirty="0">
                <a:solidFill>
                  <a:srgbClr val="0033CC"/>
                </a:solidFill>
              </a:rPr>
              <a:t>information technologies and systems in </a:t>
            </a:r>
            <a:r>
              <a:rPr lang="en-US" dirty="0" smtClean="0">
                <a:solidFill>
                  <a:srgbClr val="0033CC"/>
                </a:solidFill>
              </a:rPr>
              <a:t>transport.</a:t>
            </a:r>
            <a:endParaRPr lang="en-US" dirty="0">
              <a:solidFill>
                <a:srgbClr val="0033CC"/>
              </a:solidFill>
            </a:endParaRPr>
          </a:p>
          <a:p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8285" y="1791743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KhNAHU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new and 4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pic>
        <p:nvPicPr>
          <p:cNvPr id="1027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26" y="23601"/>
            <a:ext cx="1758194" cy="1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47393" y="994642"/>
            <a:ext cx="7467508" cy="744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Degree Master Program </a:t>
            </a:r>
          </a:p>
          <a:p>
            <a:r>
              <a:rPr 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 and Energy-Saving Technologies</a:t>
            </a:r>
          </a:p>
        </p:txBody>
      </p:sp>
      <p:pic>
        <p:nvPicPr>
          <p:cNvPr id="14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6245226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4485" y="1399710"/>
            <a:ext cx="10498230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KhNAHU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new and 4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</p:txBody>
      </p:sp>
      <p:pic>
        <p:nvPicPr>
          <p:cNvPr id="1027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48" y="23602"/>
            <a:ext cx="1791345" cy="17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44040" y="974180"/>
            <a:ext cx="7467508" cy="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new study programs and courses 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69222"/>
              </p:ext>
            </p:extLst>
          </p:nvPr>
        </p:nvGraphicFramePr>
        <p:xfrm>
          <a:off x="150080" y="2077556"/>
          <a:ext cx="11851420" cy="445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042">
                  <a:extLst>
                    <a:ext uri="{9D8B030D-6E8A-4147-A177-3AD203B41FA5}">
                      <a16:colId xmlns:a16="http://schemas.microsoft.com/office/drawing/2014/main" val="2875069629"/>
                    </a:ext>
                  </a:extLst>
                </a:gridCol>
                <a:gridCol w="1705483">
                  <a:extLst>
                    <a:ext uri="{9D8B030D-6E8A-4147-A177-3AD203B41FA5}">
                      <a16:colId xmlns:a16="http://schemas.microsoft.com/office/drawing/2014/main" val="1422760998"/>
                    </a:ext>
                  </a:extLst>
                </a:gridCol>
                <a:gridCol w="1182865">
                  <a:extLst>
                    <a:ext uri="{9D8B030D-6E8A-4147-A177-3AD203B41FA5}">
                      <a16:colId xmlns:a16="http://schemas.microsoft.com/office/drawing/2014/main" val="1806063576"/>
                    </a:ext>
                  </a:extLst>
                </a:gridCol>
                <a:gridCol w="1361432">
                  <a:extLst>
                    <a:ext uri="{9D8B030D-6E8A-4147-A177-3AD203B41FA5}">
                      <a16:colId xmlns:a16="http://schemas.microsoft.com/office/drawing/2014/main" val="333569217"/>
                    </a:ext>
                  </a:extLst>
                </a:gridCol>
                <a:gridCol w="837713">
                  <a:extLst>
                    <a:ext uri="{9D8B030D-6E8A-4147-A177-3AD203B41FA5}">
                      <a16:colId xmlns:a16="http://schemas.microsoft.com/office/drawing/2014/main" val="1788978494"/>
                    </a:ext>
                  </a:extLst>
                </a:gridCol>
                <a:gridCol w="1719767">
                  <a:extLst>
                    <a:ext uri="{9D8B030D-6E8A-4147-A177-3AD203B41FA5}">
                      <a16:colId xmlns:a16="http://schemas.microsoft.com/office/drawing/2014/main" val="2638061253"/>
                    </a:ext>
                  </a:extLst>
                </a:gridCol>
                <a:gridCol w="1313495">
                  <a:extLst>
                    <a:ext uri="{9D8B030D-6E8A-4147-A177-3AD203B41FA5}">
                      <a16:colId xmlns:a16="http://schemas.microsoft.com/office/drawing/2014/main" val="4240943136"/>
                    </a:ext>
                  </a:extLst>
                </a:gridCol>
                <a:gridCol w="1019878">
                  <a:extLst>
                    <a:ext uri="{9D8B030D-6E8A-4147-A177-3AD203B41FA5}">
                      <a16:colId xmlns:a16="http://schemas.microsoft.com/office/drawing/2014/main" val="2609237870"/>
                    </a:ext>
                  </a:extLst>
                </a:gridCol>
                <a:gridCol w="1737745">
                  <a:extLst>
                    <a:ext uri="{9D8B030D-6E8A-4147-A177-3AD203B41FA5}">
                      <a16:colId xmlns:a16="http://schemas.microsoft.com/office/drawing/2014/main" val="196881687"/>
                    </a:ext>
                  </a:extLst>
                </a:gridCol>
              </a:tblGrid>
              <a:tr h="1226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University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Course/Lab title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Updated  or totally new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Level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(Bachelor, </a:t>
                      </a:r>
                      <a:r>
                        <a:rPr lang="en-US" sz="1100" dirty="0" smtClean="0">
                          <a:effectLst/>
                        </a:rPr>
                        <a:t>Master)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ECTS credit points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The teaching/training methodologies </a:t>
                      </a:r>
                      <a:r>
                        <a:rPr lang="en-US" sz="1100" dirty="0" smtClean="0">
                          <a:effectLst/>
                        </a:rPr>
                        <a:t>developed/adopted</a:t>
                      </a:r>
                      <a:endParaRPr lang="ru-RU" sz="1100" dirty="0">
                        <a:effectLst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The link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 the university‘ webpage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Date of accreditation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The </a:t>
                      </a:r>
                      <a:r>
                        <a:rPr lang="en-US" sz="1100" dirty="0">
                          <a:effectLst/>
                        </a:rPr>
                        <a:t>status / document of accreditation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929449656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Energy-saving technologies in transport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200">
                          <a:effectLst/>
                        </a:rPr>
                        <a:t>New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Lecture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en-US" sz="1100" kern="1200" noProof="0" dirty="0" err="1" smtClean="0">
                          <a:effectLst/>
                        </a:rPr>
                        <a:t>practicals</a:t>
                      </a:r>
                      <a:r>
                        <a:rPr lang="en-US" sz="1100" kern="1200" noProof="0" dirty="0" smtClean="0">
                          <a:effectLst/>
                        </a:rPr>
                        <a:t>, lab </a:t>
                      </a:r>
                      <a:r>
                        <a:rPr lang="en-US" sz="1100" kern="1200" noProof="0" dirty="0" err="1" smtClean="0">
                          <a:effectLst/>
                        </a:rPr>
                        <a:t>practicals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http</a:t>
                      </a:r>
                      <a:r>
                        <a:rPr lang="ru-RU" sz="1100" kern="1200" dirty="0">
                          <a:effectLst/>
                        </a:rPr>
                        <a:t>://</a:t>
                      </a:r>
                      <a:r>
                        <a:rPr lang="en-GB" sz="1100" kern="1200" dirty="0">
                          <a:effectLst/>
                        </a:rPr>
                        <a:t>dl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khadi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kharkov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ua</a:t>
                      </a:r>
                      <a:r>
                        <a:rPr lang="ru-RU" sz="1100" kern="1200" dirty="0">
                          <a:effectLst/>
                        </a:rPr>
                        <a:t>/</a:t>
                      </a:r>
                      <a:r>
                        <a:rPr lang="en-GB" sz="1100" kern="1200" dirty="0">
                          <a:effectLst/>
                        </a:rPr>
                        <a:t>course</a:t>
                      </a:r>
                      <a:r>
                        <a:rPr lang="ru-RU" sz="1100" kern="1200" dirty="0">
                          <a:effectLst/>
                        </a:rPr>
                        <a:t>/</a:t>
                      </a:r>
                      <a:r>
                        <a:rPr lang="en-GB" sz="1100" kern="1200" dirty="0">
                          <a:effectLst/>
                        </a:rPr>
                        <a:t>view</a:t>
                      </a:r>
                      <a:r>
                        <a:rPr lang="ru-RU" sz="1100" kern="1200" dirty="0">
                          <a:effectLst/>
                        </a:rPr>
                        <a:t>.</a:t>
                      </a:r>
                      <a:r>
                        <a:rPr lang="en-GB" sz="1100" kern="1200" dirty="0" err="1">
                          <a:effectLst/>
                        </a:rPr>
                        <a:t>php</a:t>
                      </a:r>
                      <a:r>
                        <a:rPr lang="ru-RU" sz="1100" kern="1200" dirty="0">
                          <a:effectLst/>
                        </a:rPr>
                        <a:t>?</a:t>
                      </a:r>
                      <a:r>
                        <a:rPr lang="en-GB" sz="1100" kern="1200" dirty="0">
                          <a:effectLst/>
                        </a:rPr>
                        <a:t>id</a:t>
                      </a:r>
                      <a:r>
                        <a:rPr lang="ru-RU" sz="1100" kern="1200" dirty="0">
                          <a:effectLst/>
                        </a:rPr>
                        <a:t>=1331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</a:t>
                      </a: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881420305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The structure of hybrid and electric vehicles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New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https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=1630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</a:t>
                      </a: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225300244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 Electric systems of environmentally friendly vehicles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Lecture</a:t>
                      </a:r>
                      <a:r>
                        <a:rPr lang="ru-RU" sz="1100" kern="1200" dirty="0">
                          <a:effectLst/>
                        </a:rPr>
                        <a:t>, </a:t>
                      </a:r>
                      <a:r>
                        <a:rPr lang="ru-RU" sz="1100" kern="1200" dirty="0" err="1">
                          <a:effectLst/>
                        </a:rPr>
                        <a:t>lab</a:t>
                      </a:r>
                      <a:r>
                        <a:rPr lang="ru-RU" sz="1100" kern="1200" dirty="0">
                          <a:effectLst/>
                        </a:rPr>
                        <a:t> </a:t>
                      </a:r>
                      <a:r>
                        <a:rPr lang="ru-RU" sz="1100" kern="1200" dirty="0" err="1">
                          <a:effectLst/>
                        </a:rPr>
                        <a:t>practicals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=1356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</a:t>
                      </a: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695547662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Methods of planning scientific research on vehicles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practicals,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https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=1363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</a:t>
                      </a: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380747702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Mathematical modelling and methods of optimization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https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=1733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</a:t>
                      </a: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3780589008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KhNAHU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Intelligent information technologies and systems in transport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Updated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Master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Lecture</a:t>
                      </a:r>
                      <a:r>
                        <a:rPr lang="ru-RU" sz="1100" kern="1200">
                          <a:effectLst/>
                        </a:rPr>
                        <a:t>, practicals, lab practicals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http</a:t>
                      </a:r>
                      <a:r>
                        <a:rPr lang="ru-RU" sz="1100" kern="1200">
                          <a:effectLst/>
                        </a:rPr>
                        <a:t>://</a:t>
                      </a:r>
                      <a:r>
                        <a:rPr lang="en-GB" sz="1100" kern="1200">
                          <a:effectLst/>
                        </a:rPr>
                        <a:t>dl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khadi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kharkov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ua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course</a:t>
                      </a:r>
                      <a:r>
                        <a:rPr lang="ru-RU" sz="1100" kern="1200">
                          <a:effectLst/>
                        </a:rPr>
                        <a:t>/</a:t>
                      </a:r>
                      <a:r>
                        <a:rPr lang="en-GB" sz="1100" kern="1200">
                          <a:effectLst/>
                        </a:rPr>
                        <a:t>view</a:t>
                      </a:r>
                      <a:r>
                        <a:rPr lang="ru-RU" sz="1100" kern="1200">
                          <a:effectLst/>
                        </a:rPr>
                        <a:t>.</a:t>
                      </a:r>
                      <a:r>
                        <a:rPr lang="en-GB" sz="1100" kern="1200">
                          <a:effectLst/>
                        </a:rPr>
                        <a:t>php</a:t>
                      </a:r>
                      <a:r>
                        <a:rPr lang="ru-RU" sz="1100" kern="1200">
                          <a:effectLst/>
                        </a:rPr>
                        <a:t>?</a:t>
                      </a:r>
                      <a:r>
                        <a:rPr lang="en-GB" sz="1100" kern="1200">
                          <a:effectLst/>
                        </a:rPr>
                        <a:t>id</a:t>
                      </a:r>
                      <a:r>
                        <a:rPr lang="ru-RU" sz="1100" kern="1200">
                          <a:effectLst/>
                        </a:rPr>
                        <a:t>=1357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Completed, </a:t>
                      </a:r>
                      <a:r>
                        <a:rPr lang="en-GB" sz="1100" kern="1200" dirty="0" smtClean="0">
                          <a:effectLst/>
                        </a:rPr>
                        <a:t>winter 202</a:t>
                      </a:r>
                      <a:r>
                        <a:rPr lang="ru-RU" sz="11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3" marR="54763" marT="0" marB="0"/>
                </a:tc>
                <a:extLst>
                  <a:ext uri="{0D108BD9-81ED-4DB2-BD59-A6C34878D82A}">
                    <a16:rowId xmlns:a16="http://schemas.microsoft.com/office/drawing/2014/main" val="2927815822"/>
                  </a:ext>
                </a:extLst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443851" y="763884"/>
            <a:ext cx="9074591" cy="991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of the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DDMP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 and Energy Saving Technologies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pic>
        <p:nvPicPr>
          <p:cNvPr id="12" name="Picture 4" descr="Перегляд статичної сторінки – CHST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8515"/>
          <a:stretch/>
        </p:blipFill>
        <p:spPr bwMode="auto">
          <a:xfrm>
            <a:off x="9296024" y="6245226"/>
            <a:ext cx="2895976" cy="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Герб ХНА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48" y="23602"/>
            <a:ext cx="1791345" cy="17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f.khadi.kharkov.ua/fileadmin/user_upload/%D0%A1%D0%B5%D1%80%D1%82%D0%B8%D1%84%D1%96%D0%BA%D0%B0%D1%82_%D0%BF%D1%80%D0%BE_%D0%B0%D0%BA%D1%80%D0%B5%D0%B4%D0%B8%D1%82%D0%B0%D1%86%D1%96%D1%8E_141_%D0%BC%D0%B0%D0%B3%D1%96%D1%81%D1%82%D1%80%D0%B8__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 b="3060"/>
          <a:stretch/>
        </p:blipFill>
        <p:spPr bwMode="auto">
          <a:xfrm>
            <a:off x="1377963" y="1800224"/>
            <a:ext cx="7641900" cy="50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714625" y="933942"/>
            <a:ext cx="7288816" cy="606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 of the meeting of the Vehicle Electronics Department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11000" y="0"/>
            <a:ext cx="3810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pic>
        <p:nvPicPr>
          <p:cNvPr id="12" name="Picture 3" descr="Герб ХНА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48" y="23602"/>
            <a:ext cx="1791345" cy="17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994" t="11239" r="17320" b="-346"/>
          <a:stretch/>
        </p:blipFill>
        <p:spPr>
          <a:xfrm>
            <a:off x="37547" y="1610016"/>
            <a:ext cx="7381782" cy="5223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1406" y="2033327"/>
            <a:ext cx="4240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dirty="0" smtClean="0">
                <a:solidFill>
                  <a:srgbClr val="0033CC"/>
                </a:solidFill>
              </a:rPr>
              <a:t>Protocol for approving the candidacies of students studying under the educational and professional program "Electric vehicles and energy-saving technologies" of the second (master's) level of higher education in the specialty 141 "Electric power engineering, electrical engineering and </a:t>
            </a:r>
            <a:r>
              <a:rPr lang="en-US" dirty="0" err="1" smtClean="0">
                <a:solidFill>
                  <a:srgbClr val="0033CC"/>
                </a:solidFill>
              </a:rPr>
              <a:t>electromechanics</a:t>
            </a:r>
            <a:r>
              <a:rPr lang="en-US" dirty="0" smtClean="0">
                <a:solidFill>
                  <a:srgbClr val="0033CC"/>
                </a:solidFill>
              </a:rPr>
              <a:t>", field of knowledge 14 "Electrical engineering" to study under the Double Diploma program between Riga Technical University and </a:t>
            </a:r>
            <a:r>
              <a:rPr lang="en-US" dirty="0" err="1" smtClean="0">
                <a:solidFill>
                  <a:srgbClr val="0033CC"/>
                </a:solidFill>
              </a:rPr>
              <a:t>Kharkiv</a:t>
            </a:r>
            <a:r>
              <a:rPr lang="en-US" dirty="0" smtClean="0">
                <a:solidFill>
                  <a:srgbClr val="0033CC"/>
                </a:solidFill>
              </a:rPr>
              <a:t> National Automobile </a:t>
            </a:r>
            <a:r>
              <a:rPr lang="en-US" dirty="0">
                <a:solidFill>
                  <a:srgbClr val="0033CC"/>
                </a:solidFill>
              </a:rPr>
              <a:t>and Highway </a:t>
            </a:r>
            <a:r>
              <a:rPr lang="en-US" dirty="0" smtClean="0">
                <a:solidFill>
                  <a:srgbClr val="0033CC"/>
                </a:solidFill>
              </a:rPr>
              <a:t>University.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1406" y="5711275"/>
            <a:ext cx="446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Studies at RTU will begin in September 2023.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01475" y="0"/>
            <a:ext cx="39052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783" y="2086082"/>
            <a:ext cx="9756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"Laboratory of Energy-saving technologies in transport" was created.</a:t>
            </a: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14600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52373" y="1178683"/>
            <a:ext cx="5347631" cy="848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Energy-saving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transport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47" y="793540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KA2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Герб ХНА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01" y="23602"/>
            <a:ext cx="1758194" cy="1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69714" y="190250"/>
            <a:ext cx="7512951" cy="67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Kharkiv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Automobile and Highway University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3"/>
          <a:stretch/>
        </p:blipFill>
        <p:spPr bwMode="auto">
          <a:xfrm>
            <a:off x="1858617" y="2545433"/>
            <a:ext cx="8224048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r="1372"/>
          <a:stretch>
            <a:fillRect/>
          </a:stretch>
        </p:blipFill>
        <p:spPr bwMode="auto">
          <a:xfrm>
            <a:off x="3196575" y="4713529"/>
            <a:ext cx="8410288" cy="20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66325"/>
          <a:stretch/>
        </p:blipFill>
        <p:spPr bwMode="auto">
          <a:xfrm>
            <a:off x="646043" y="4713529"/>
            <a:ext cx="2564295" cy="20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4600" y="7045"/>
            <a:ext cx="9043416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4400" b="1" dirty="0" smtClean="0"/>
              <a:t>                 </a:t>
            </a:r>
            <a:r>
              <a:rPr lang="en-US" altLang="ru-RU" sz="4400" b="1" dirty="0" smtClean="0"/>
              <a:t>Contacts</a:t>
            </a:r>
            <a:endParaRPr lang="uk-UA" altLang="ru-RU" sz="44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7" y="960811"/>
            <a:ext cx="82696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Address</a:t>
            </a:r>
            <a:r>
              <a:rPr lang="uk-UA" altLang="ru-RU" sz="2400" dirty="0"/>
              <a:t>: </a:t>
            </a:r>
            <a:r>
              <a:rPr lang="en-US" altLang="ru-RU" sz="2400" dirty="0"/>
              <a:t>61002, Ukraine, </a:t>
            </a:r>
            <a:r>
              <a:rPr lang="en-US" altLang="ru-RU" sz="2400" dirty="0" err="1"/>
              <a:t>Kharkiv</a:t>
            </a:r>
            <a:r>
              <a:rPr lang="en-US" altLang="ru-RU" sz="2400" dirty="0"/>
              <a:t>, </a:t>
            </a:r>
            <a:r>
              <a:rPr lang="en-US" altLang="ru-RU" sz="2400" dirty="0" err="1"/>
              <a:t>Yaroslava</a:t>
            </a:r>
            <a:r>
              <a:rPr lang="en-US" altLang="ru-RU" sz="2400" dirty="0"/>
              <a:t> </a:t>
            </a:r>
            <a:r>
              <a:rPr lang="en-US" altLang="ru-RU" sz="2400" dirty="0" err="1"/>
              <a:t>Mudrogo</a:t>
            </a:r>
            <a:r>
              <a:rPr lang="en-US" altLang="ru-RU" sz="2400" dirty="0"/>
              <a:t> St., </a:t>
            </a:r>
            <a:r>
              <a:rPr lang="en-US" altLang="ru-RU" sz="2400" dirty="0" smtClean="0"/>
              <a:t>25</a:t>
            </a:r>
            <a:endParaRPr lang="uk-UA" altLang="ru-RU" sz="2400" dirty="0" smtClean="0"/>
          </a:p>
          <a:p>
            <a:pPr>
              <a:spcBef>
                <a:spcPct val="0"/>
              </a:spcBef>
              <a:buNone/>
            </a:pPr>
            <a:r>
              <a:rPr lang="uk-UA" altLang="ru-RU" sz="2400" dirty="0" smtClean="0"/>
              <a:t>                </a:t>
            </a:r>
            <a:r>
              <a:rPr lang="en-US" altLang="ru-RU" sz="2400" dirty="0" err="1" smtClean="0"/>
              <a:t>Kharkiv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National Automobile and Highway University</a:t>
            </a:r>
            <a:endParaRPr lang="uk-UA" altLang="ru-R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Phone</a:t>
            </a:r>
            <a:r>
              <a:rPr lang="ru-RU" altLang="ru-RU" sz="2400" b="1" dirty="0"/>
              <a:t>:</a:t>
            </a:r>
            <a:r>
              <a:rPr lang="ru-RU" altLang="ru-RU" sz="2400" dirty="0"/>
              <a:t> +38(057) 700-38-52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Mobile</a:t>
            </a:r>
            <a:r>
              <a:rPr lang="uk-UA" altLang="ru-RU" sz="2400" b="1" dirty="0"/>
              <a:t>: </a:t>
            </a:r>
            <a:r>
              <a:rPr lang="uk-UA" altLang="ru-RU" sz="2400" dirty="0"/>
              <a:t>+38(066) 743-08-87</a:t>
            </a:r>
            <a:r>
              <a:rPr lang="en-US" altLang="ru-RU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Е-</a:t>
            </a:r>
            <a:r>
              <a:rPr lang="ru-RU" altLang="ru-RU" sz="2400" b="1" dirty="0" err="1"/>
              <a:t>mail</a:t>
            </a:r>
            <a:r>
              <a:rPr lang="ru-RU" altLang="ru-RU" sz="2400" b="1" dirty="0"/>
              <a:t>: </a:t>
            </a:r>
            <a:r>
              <a:rPr lang="en-US" altLang="ru-RU" sz="2400" dirty="0"/>
              <a:t>kalifus76@gmail.com</a:t>
            </a:r>
            <a:r>
              <a:rPr lang="ru-RU" altLang="ru-RU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 err="1"/>
              <a:t>Linkedin</a:t>
            </a:r>
            <a:r>
              <a:rPr lang="en-US" altLang="ru-RU" sz="2400" b="1" dirty="0"/>
              <a:t>:  </a:t>
            </a:r>
            <a:r>
              <a:rPr lang="en-US" altLang="ru-RU" sz="2400" dirty="0"/>
              <a:t>Andrii Hnatov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15906" y="3299231"/>
            <a:ext cx="2074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rgbClr val="0000FF"/>
                </a:solidFill>
              </a:rPr>
              <a:t>Facebook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47601" y="3299230"/>
            <a:ext cx="18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 err="1" smtClean="0">
                <a:solidFill>
                  <a:srgbClr val="0000FF"/>
                </a:solidFill>
              </a:rPr>
              <a:t>Linkedin</a:t>
            </a:r>
            <a:endParaRPr lang="en-US" altLang="ru-RU" dirty="0">
              <a:solidFill>
                <a:srgbClr val="0000FF"/>
              </a:solidFill>
            </a:endParaRPr>
          </a:p>
        </p:txBody>
      </p:sp>
      <p:pic>
        <p:nvPicPr>
          <p:cNvPr id="8" name="Picture 13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89" y="886947"/>
            <a:ext cx="3124997" cy="23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830050" y="0"/>
            <a:ext cx="36195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235" r="9730"/>
          <a:stretch/>
        </p:blipFill>
        <p:spPr>
          <a:xfrm>
            <a:off x="6156258" y="3822449"/>
            <a:ext cx="5880028" cy="3035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5026" t="11275" r="6250"/>
          <a:stretch/>
        </p:blipFill>
        <p:spPr>
          <a:xfrm>
            <a:off x="179387" y="3818738"/>
            <a:ext cx="5789090" cy="303926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6"/>
            <a:ext cx="3019424" cy="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5481</TotalTime>
  <Words>737</Words>
  <Application>Microsoft Office PowerPoint</Application>
  <PresentationFormat>Широкоэкранный</PresentationFormat>
  <Paragraphs>137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Erasmus+ KA2  Capacity Building in Higher Education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Leonidas1983</dc:creator>
  <cp:lastModifiedBy>Andrii Hnatov</cp:lastModifiedBy>
  <cp:revision>306</cp:revision>
  <dcterms:created xsi:type="dcterms:W3CDTF">2015-10-26T08:05:30Z</dcterms:created>
  <dcterms:modified xsi:type="dcterms:W3CDTF">2023-03-21T11:07:05Z</dcterms:modified>
</cp:coreProperties>
</file>