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94" r:id="rId2"/>
    <p:sldId id="266" r:id="rId3"/>
    <p:sldId id="268" r:id="rId4"/>
    <p:sldId id="276" r:id="rId5"/>
    <p:sldId id="292" r:id="rId6"/>
    <p:sldId id="293" r:id="rId7"/>
    <p:sldId id="279" r:id="rId8"/>
    <p:sldId id="278" r:id="rId9"/>
    <p:sldId id="281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" panose="020B0604020202020204" charset="0"/>
      <p:regular r:id="rId16"/>
      <p:bold r:id="rId17"/>
      <p:italic r:id="rId18"/>
      <p:boldItalic r:id="rId19"/>
    </p:embeddedFont>
    <p:embeddedFont>
      <p:font typeface="Poppins" panose="020B0604020202020204" charset="-70"/>
      <p:regular r:id="rId20"/>
      <p:bold r:id="rId21"/>
      <p:italic r:id="rId22"/>
      <p:boldItalic r:id="rId23"/>
    </p:embeddedFont>
    <p:embeddedFont>
      <p:font typeface="Poppins ExtraBold" panose="020B0604020202020204" charset="-70"/>
      <p:bold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jthOKNifJKqrGq0NtQ+MFphsgF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8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7c2f03b94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7c2f03b94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7c2f03b948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7c2f03b94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7c2f03b948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7c2f03b948_0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696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7c2f03b948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7c2f03b948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17c2f03b948_0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844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7c2f03b948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7c2f03b948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17c2f03b948_0_2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7c2f03b948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7c2f03b948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c2f03b948_0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7c2f03b94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7c2f03b94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17c2f03b948_0_3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0" cy="68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0"/>
          <p:cNvSpPr txBox="1">
            <a:spLocks noGrp="1"/>
          </p:cNvSpPr>
          <p:nvPr>
            <p:ph type="ctrTitle"/>
          </p:nvPr>
        </p:nvSpPr>
        <p:spPr>
          <a:xfrm>
            <a:off x="457200" y="16772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oppins ExtraBold"/>
              <a:buNone/>
              <a:defRPr b="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ubTitle" idx="1"/>
          </p:nvPr>
        </p:nvSpPr>
        <p:spPr>
          <a:xfrm>
            <a:off x="388125" y="29540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C78D8"/>
              </a:buClr>
              <a:buSzPts val="3200"/>
              <a:buNone/>
              <a:defRPr>
                <a:solidFill>
                  <a:srgbClr val="3C78D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9796"/>
              </a:buClr>
              <a:buSzPts val="2800"/>
              <a:buNone/>
              <a:defRPr>
                <a:solidFill>
                  <a:srgbClr val="889796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9796"/>
              </a:buClr>
              <a:buSzPts val="2400"/>
              <a:buNone/>
              <a:defRPr>
                <a:solidFill>
                  <a:srgbClr val="889796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" name="Google Shape;25;p40"/>
          <p:cNvSpPr/>
          <p:nvPr/>
        </p:nvSpPr>
        <p:spPr>
          <a:xfrm>
            <a:off x="535675" y="333675"/>
            <a:ext cx="7287100" cy="1185300"/>
          </a:xfrm>
          <a:prstGeom prst="flowChartInputOutput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0"/>
          <p:cNvSpPr/>
          <p:nvPr/>
        </p:nvSpPr>
        <p:spPr>
          <a:xfrm>
            <a:off x="5965300" y="4926175"/>
            <a:ext cx="3178725" cy="1931825"/>
          </a:xfrm>
          <a:prstGeom prst="flowChartPunchedCard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0"/>
          <p:cNvSpPr/>
          <p:nvPr/>
        </p:nvSpPr>
        <p:spPr>
          <a:xfrm>
            <a:off x="25" y="333675"/>
            <a:ext cx="2388600" cy="1185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igas 2">
  <p:cSld name="Beigas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9"/>
          <p:cNvSpPr txBox="1">
            <a:spLocks noGrp="1"/>
          </p:cNvSpPr>
          <p:nvPr>
            <p:ph type="ctrTitle"/>
          </p:nvPr>
        </p:nvSpPr>
        <p:spPr>
          <a:xfrm>
            <a:off x="694745" y="127107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9"/>
          <p:cNvSpPr txBox="1">
            <a:spLocks noGrp="1"/>
          </p:cNvSpPr>
          <p:nvPr>
            <p:ph type="subTitle" idx="1"/>
          </p:nvPr>
        </p:nvSpPr>
        <p:spPr>
          <a:xfrm>
            <a:off x="1380545" y="2883357"/>
            <a:ext cx="6400800" cy="134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400"/>
              <a:buNone/>
              <a:defRPr sz="1400">
                <a:solidFill>
                  <a:srgbClr val="00555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9796"/>
              </a:buClr>
              <a:buSzPts val="2800"/>
              <a:buNone/>
              <a:defRPr>
                <a:solidFill>
                  <a:srgbClr val="889796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9796"/>
              </a:buClr>
              <a:buSzPts val="2400"/>
              <a:buNone/>
              <a:defRPr>
                <a:solidFill>
                  <a:srgbClr val="889796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49"/>
          <p:cNvSpPr/>
          <p:nvPr/>
        </p:nvSpPr>
        <p:spPr>
          <a:xfrm>
            <a:off x="2431144" y="2741101"/>
            <a:ext cx="4330095" cy="709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9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101" name="Google Shape;101;p49"/>
          <p:cNvSpPr txBox="1">
            <a:spLocks noGrp="1"/>
          </p:cNvSpPr>
          <p:nvPr>
            <p:ph type="dt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dalu_slaids_3">
  <p:cSld name="Nodalu_slaids_3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25" y="0"/>
            <a:ext cx="909717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8"/>
          <p:cNvSpPr txBox="1">
            <a:spLocks noGrp="1"/>
          </p:cNvSpPr>
          <p:nvPr>
            <p:ph type="ctrTitle"/>
          </p:nvPr>
        </p:nvSpPr>
        <p:spPr>
          <a:xfrm>
            <a:off x="1388300" y="1467300"/>
            <a:ext cx="86748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500"/>
              <a:buFont typeface="Poppins ExtraBold"/>
              <a:buNone/>
              <a:defRPr sz="5500" b="0" i="0">
                <a:solidFill>
                  <a:srgbClr val="1155CC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dalu_slaids_1">
  <p:cSld name="Nodalu_slaids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9" descr="RTU_PPT_4x3_03-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9"/>
          <p:cNvSpPr txBox="1">
            <a:spLocks noGrp="1"/>
          </p:cNvSpPr>
          <p:nvPr>
            <p:ph type="ctrTitle"/>
          </p:nvPr>
        </p:nvSpPr>
        <p:spPr>
          <a:xfrm>
            <a:off x="685800" y="127107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51"/>
              </a:buClr>
              <a:buSzPts val="5500"/>
              <a:buFont typeface="Arial"/>
              <a:buNone/>
              <a:defRPr sz="5500" b="1" i="0">
                <a:solidFill>
                  <a:srgbClr val="00555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subTitle" idx="1"/>
          </p:nvPr>
        </p:nvSpPr>
        <p:spPr>
          <a:xfrm>
            <a:off x="1371600" y="3206978"/>
            <a:ext cx="6400800" cy="647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551"/>
              </a:buClr>
              <a:buSzPts val="2000"/>
              <a:buNone/>
              <a:defRPr sz="2000">
                <a:solidFill>
                  <a:srgbClr val="00555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9796"/>
              </a:buClr>
              <a:buSzPts val="2800"/>
              <a:buNone/>
              <a:defRPr>
                <a:solidFill>
                  <a:srgbClr val="889796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9796"/>
              </a:buClr>
              <a:buSzPts val="2400"/>
              <a:buNone/>
              <a:defRPr>
                <a:solidFill>
                  <a:srgbClr val="889796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saukums">
  <p:cSld name="Nosaukum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subTitle" idx="1"/>
          </p:nvPr>
        </p:nvSpPr>
        <p:spPr>
          <a:xfrm>
            <a:off x="1380545" y="2883357"/>
            <a:ext cx="6400800" cy="119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9796"/>
              </a:buClr>
              <a:buSzPts val="2800"/>
              <a:buNone/>
              <a:defRPr>
                <a:solidFill>
                  <a:srgbClr val="889796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9796"/>
              </a:buClr>
              <a:buSzPts val="2400"/>
              <a:buNone/>
              <a:defRPr>
                <a:solidFill>
                  <a:srgbClr val="889796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796"/>
              </a:buClr>
              <a:buSzPts val="2000"/>
              <a:buNone/>
              <a:defRPr>
                <a:solidFill>
                  <a:srgbClr val="889796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body" idx="2"/>
          </p:nvPr>
        </p:nvSpPr>
        <p:spPr>
          <a:xfrm>
            <a:off x="1380545" y="4354823"/>
            <a:ext cx="6400800" cy="134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/>
          <p:nvPr/>
        </p:nvSpPr>
        <p:spPr>
          <a:xfrm>
            <a:off x="2415898" y="2741101"/>
            <a:ext cx="4330095" cy="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Google Shape;57;p41"/>
          <p:cNvCxnSpPr/>
          <p:nvPr/>
        </p:nvCxnSpPr>
        <p:spPr>
          <a:xfrm>
            <a:off x="2810642" y="4238143"/>
            <a:ext cx="354060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41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448736" y="142028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 txBox="1">
            <a:spLocks noGrp="1"/>
          </p:cNvSpPr>
          <p:nvPr>
            <p:ph type="title"/>
          </p:nvPr>
        </p:nvSpPr>
        <p:spPr>
          <a:xfrm>
            <a:off x="457200" y="361948"/>
            <a:ext cx="8229600" cy="77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dt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body" idx="1"/>
          </p:nvPr>
        </p:nvSpPr>
        <p:spPr>
          <a:xfrm>
            <a:off x="457200" y="1453931"/>
            <a:ext cx="8229600" cy="278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–"/>
              <a:defRPr sz="1800">
                <a:solidFill>
                  <a:schemeClr val="accent1"/>
                </a:solidFill>
              </a:defRPr>
            </a:lvl2pPr>
            <a:lvl3pPr marL="1371600" lvl="2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▪"/>
              <a:defRPr sz="1400">
                <a:solidFill>
                  <a:schemeClr val="accent1"/>
                </a:solidFill>
              </a:defRPr>
            </a:lvl3pPr>
            <a:lvl4pPr marL="1828800" lvl="3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50"/>
              <a:buChar char="–"/>
              <a:defRPr sz="1400">
                <a:solidFill>
                  <a:schemeClr val="accent1"/>
                </a:solidFill>
              </a:defRPr>
            </a:lvl4pPr>
            <a:lvl5pPr marL="2286000" lvl="4" indent="-27305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▪"/>
              <a:defRPr sz="140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4"/>
          <p:cNvSpPr txBox="1">
            <a:spLocks noGrp="1"/>
          </p:cNvSpPr>
          <p:nvPr>
            <p:ph type="body" idx="1"/>
          </p:nvPr>
        </p:nvSpPr>
        <p:spPr>
          <a:xfrm>
            <a:off x="457200" y="2539999"/>
            <a:ext cx="4040188" cy="35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5551"/>
              </a:buClr>
              <a:buSzPts val="1800"/>
              <a:buFont typeface="Noto Sans Symbols"/>
              <a:buChar char="▪"/>
              <a:defRPr sz="1800">
                <a:solidFill>
                  <a:srgbClr val="00555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5551"/>
              </a:buClr>
              <a:buSzPts val="1800"/>
              <a:buChar char="–"/>
              <a:defRPr sz="1800">
                <a:solidFill>
                  <a:srgbClr val="005551"/>
                </a:solidFill>
              </a:defRPr>
            </a:lvl2pPr>
            <a:lvl3pPr marL="1371600" lvl="2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050"/>
              <a:buFont typeface="Noto Sans Symbols"/>
              <a:buChar char="▪"/>
              <a:defRPr sz="1400">
                <a:solidFill>
                  <a:srgbClr val="005551"/>
                </a:solidFill>
              </a:defRPr>
            </a:lvl3pPr>
            <a:lvl4pPr marL="1828800" lvl="3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050"/>
              <a:buChar char="–"/>
              <a:defRPr sz="1400">
                <a:solidFill>
                  <a:srgbClr val="005551"/>
                </a:solidFill>
              </a:defRPr>
            </a:lvl4pPr>
            <a:lvl5pPr marL="2286000" lvl="4" indent="-27305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700"/>
              <a:buFont typeface="Noto Sans Symbols"/>
              <a:buChar char="▪"/>
              <a:defRPr sz="1400">
                <a:solidFill>
                  <a:srgbClr val="00555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body" idx="2"/>
          </p:nvPr>
        </p:nvSpPr>
        <p:spPr>
          <a:xfrm>
            <a:off x="4645025" y="2539999"/>
            <a:ext cx="4041775" cy="358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5551"/>
              </a:buClr>
              <a:buSzPts val="1800"/>
              <a:buFont typeface="Noto Sans Symbols"/>
              <a:buChar char="▪"/>
              <a:defRPr sz="1800">
                <a:solidFill>
                  <a:srgbClr val="00555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5551"/>
              </a:buClr>
              <a:buSzPts val="1800"/>
              <a:buChar char="–"/>
              <a:defRPr sz="1800">
                <a:solidFill>
                  <a:srgbClr val="005551"/>
                </a:solidFill>
              </a:defRPr>
            </a:lvl2pPr>
            <a:lvl3pPr marL="1371600" lvl="2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050"/>
              <a:buFont typeface="Noto Sans Symbols"/>
              <a:buChar char="▪"/>
              <a:defRPr sz="1400">
                <a:solidFill>
                  <a:srgbClr val="005551"/>
                </a:solidFill>
              </a:defRPr>
            </a:lvl3pPr>
            <a:lvl4pPr marL="1828800" lvl="3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050"/>
              <a:buChar char="–"/>
              <a:defRPr sz="1400">
                <a:solidFill>
                  <a:srgbClr val="005551"/>
                </a:solidFill>
              </a:defRPr>
            </a:lvl4pPr>
            <a:lvl5pPr marL="2286000" lvl="4" indent="-27305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700"/>
              <a:buFont typeface="Noto Sans Symbols"/>
              <a:buChar char="▪"/>
              <a:defRPr sz="1400">
                <a:solidFill>
                  <a:srgbClr val="00555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44"/>
          <p:cNvSpPr txBox="1">
            <a:spLocks noGrp="1"/>
          </p:cNvSpPr>
          <p:nvPr>
            <p:ph type="body" idx="3"/>
          </p:nvPr>
        </p:nvSpPr>
        <p:spPr>
          <a:xfrm>
            <a:off x="465491" y="1146908"/>
            <a:ext cx="4031897" cy="118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2323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23232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23232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body" idx="4"/>
          </p:nvPr>
        </p:nvSpPr>
        <p:spPr>
          <a:xfrm>
            <a:off x="4645025" y="1146908"/>
            <a:ext cx="4031897" cy="118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2323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23232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23232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title"/>
          </p:nvPr>
        </p:nvSpPr>
        <p:spPr>
          <a:xfrm>
            <a:off x="457200" y="363964"/>
            <a:ext cx="8229600" cy="77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/>
          <p:nvPr/>
        </p:nvSpPr>
        <p:spPr>
          <a:xfrm>
            <a:off x="199571" y="6567714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4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dt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6A6A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 txBox="1">
            <a:spLocks noGrp="1"/>
          </p:cNvSpPr>
          <p:nvPr>
            <p:ph type="body" idx="1"/>
          </p:nvPr>
        </p:nvSpPr>
        <p:spPr>
          <a:xfrm>
            <a:off x="3575050" y="1130327"/>
            <a:ext cx="5111750" cy="499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5551"/>
              </a:buClr>
              <a:buSzPts val="1800"/>
              <a:buChar char="•"/>
              <a:defRPr sz="1800">
                <a:solidFill>
                  <a:srgbClr val="00555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5551"/>
              </a:buClr>
              <a:buSzPts val="1800"/>
              <a:buChar char="–"/>
              <a:defRPr sz="1800">
                <a:solidFill>
                  <a:srgbClr val="00555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400"/>
              <a:buChar char="•"/>
              <a:defRPr sz="1400">
                <a:solidFill>
                  <a:srgbClr val="00555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400"/>
              <a:buChar char="–"/>
              <a:defRPr sz="1400">
                <a:solidFill>
                  <a:srgbClr val="00555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400"/>
              <a:buChar char="»"/>
              <a:defRPr sz="1400">
                <a:solidFill>
                  <a:srgbClr val="005551"/>
                </a:solidFill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body" idx="2"/>
          </p:nvPr>
        </p:nvSpPr>
        <p:spPr>
          <a:xfrm>
            <a:off x="457200" y="2657230"/>
            <a:ext cx="3008313" cy="346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5551"/>
              </a:buClr>
              <a:buSzPts val="1400"/>
              <a:buNone/>
              <a:defRPr sz="1400">
                <a:solidFill>
                  <a:srgbClr val="00555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2323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23232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23232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3"/>
          </p:nvPr>
        </p:nvSpPr>
        <p:spPr>
          <a:xfrm>
            <a:off x="457200" y="1130328"/>
            <a:ext cx="3008313" cy="143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5551"/>
              </a:buClr>
              <a:buSzPts val="3600"/>
              <a:buNone/>
              <a:defRPr sz="3600">
                <a:solidFill>
                  <a:srgbClr val="00555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2323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23232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23232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51"/>
              </a:buClr>
              <a:buSzPts val="2800"/>
              <a:buFont typeface="Arial"/>
              <a:buNone/>
              <a:defRPr sz="2800">
                <a:solidFill>
                  <a:srgbClr val="00555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dt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6A6A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tēli 2">
  <p:cSld name="Attēli 2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>
            <a:spLocks noGrp="1"/>
          </p:cNvSpPr>
          <p:nvPr>
            <p:ph type="pic" idx="2"/>
          </p:nvPr>
        </p:nvSpPr>
        <p:spPr>
          <a:xfrm>
            <a:off x="485253" y="1182077"/>
            <a:ext cx="4103680" cy="237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8989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47"/>
          <p:cNvSpPr>
            <a:spLocks noGrp="1"/>
          </p:cNvSpPr>
          <p:nvPr>
            <p:ph type="pic" idx="3"/>
          </p:nvPr>
        </p:nvSpPr>
        <p:spPr>
          <a:xfrm>
            <a:off x="4682066" y="1182077"/>
            <a:ext cx="4004733" cy="482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8989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47"/>
          <p:cNvSpPr>
            <a:spLocks noGrp="1"/>
          </p:cNvSpPr>
          <p:nvPr>
            <p:ph type="pic" idx="4"/>
          </p:nvPr>
        </p:nvSpPr>
        <p:spPr>
          <a:xfrm>
            <a:off x="485253" y="3632730"/>
            <a:ext cx="4103680" cy="237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8989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9898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51"/>
              </a:buClr>
              <a:buSzPts val="3600"/>
              <a:buFont typeface="Arial"/>
              <a:buNone/>
              <a:defRPr sz="3600">
                <a:solidFill>
                  <a:srgbClr val="00555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87" name="Google Shape;87;p47"/>
          <p:cNvSpPr txBox="1">
            <a:spLocks noGrp="1"/>
          </p:cNvSpPr>
          <p:nvPr>
            <p:ph type="dt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6A6A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tēli 5">
  <p:cSld name="Attēli 5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>
            <a:spLocks noGrp="1"/>
          </p:cNvSpPr>
          <p:nvPr>
            <p:ph type="pic" idx="2"/>
          </p:nvPr>
        </p:nvSpPr>
        <p:spPr>
          <a:xfrm>
            <a:off x="5107905" y="3669502"/>
            <a:ext cx="3109079" cy="20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48"/>
          <p:cNvSpPr>
            <a:spLocks noGrp="1"/>
          </p:cNvSpPr>
          <p:nvPr>
            <p:ph type="pic" idx="3"/>
          </p:nvPr>
        </p:nvSpPr>
        <p:spPr>
          <a:xfrm>
            <a:off x="6727735" y="1523278"/>
            <a:ext cx="1483435" cy="199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48"/>
          <p:cNvSpPr>
            <a:spLocks noGrp="1"/>
          </p:cNvSpPr>
          <p:nvPr>
            <p:ph type="pic" idx="4"/>
          </p:nvPr>
        </p:nvSpPr>
        <p:spPr>
          <a:xfrm>
            <a:off x="5108522" y="1523278"/>
            <a:ext cx="1483435" cy="199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48"/>
          <p:cNvSpPr txBox="1">
            <a:spLocks noGrp="1"/>
          </p:cNvSpPr>
          <p:nvPr>
            <p:ph type="body" idx="1"/>
          </p:nvPr>
        </p:nvSpPr>
        <p:spPr>
          <a:xfrm>
            <a:off x="457200" y="1182078"/>
            <a:ext cx="3534229" cy="480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</a:defRPr>
            </a:lvl2pPr>
            <a:lvl3pPr marL="1371600" lvl="2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▪"/>
              <a:defRPr sz="1400">
                <a:solidFill>
                  <a:schemeClr val="dk1"/>
                </a:solidFill>
              </a:defRPr>
            </a:lvl3pPr>
            <a:lvl4pPr marL="1828800" lvl="3" indent="-29527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27305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▪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8"/>
          <p:cNvSpPr txBox="1"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51"/>
              </a:buClr>
              <a:buSzPts val="3600"/>
              <a:buFont typeface="Arial"/>
              <a:buNone/>
              <a:defRPr sz="3600">
                <a:solidFill>
                  <a:srgbClr val="00555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8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95" name="Google Shape;95;p48"/>
          <p:cNvSpPr txBox="1">
            <a:spLocks noGrp="1"/>
          </p:cNvSpPr>
          <p:nvPr>
            <p:ph type="dt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457200" y="3196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457200" y="164517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2323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2323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2323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323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Riga Technical University</a:t>
            </a:r>
            <a:endParaRPr/>
          </a:p>
        </p:txBody>
      </p:sp>
      <p:sp>
        <p:nvSpPr>
          <p:cNvPr id="13" name="Google Shape;13;p32"/>
          <p:cNvSpPr txBox="1"/>
          <p:nvPr/>
        </p:nvSpPr>
        <p:spPr>
          <a:xfrm>
            <a:off x="-3414889" y="2794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2"/>
          <p:cNvSpPr txBox="1"/>
          <p:nvPr/>
        </p:nvSpPr>
        <p:spPr>
          <a:xfrm>
            <a:off x="11373556" y="6886222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2"/>
          <p:cNvSpPr txBox="1"/>
          <p:nvPr/>
        </p:nvSpPr>
        <p:spPr>
          <a:xfrm>
            <a:off x="8204200" y="6272742"/>
            <a:ext cx="48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A6A6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2"/>
          <p:cNvSpPr txBox="1">
            <a:spLocks noGrp="1"/>
          </p:cNvSpPr>
          <p:nvPr>
            <p:ph type="dt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yinlatvia.lv/scholarship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ja.muracova@rtu.lv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lze-ella.negribe@rtu.l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38013" y="5150721"/>
            <a:ext cx="3400425" cy="1700213"/>
          </a:xfrm>
          <a:custGeom>
            <a:avLst/>
            <a:gdLst/>
            <a:ahLst/>
            <a:cxnLst/>
            <a:rect l="l" t="t" r="r" b="b"/>
            <a:pathLst>
              <a:path w="6800850" h="3400425">
                <a:moveTo>
                  <a:pt x="0" y="3400401"/>
                </a:moveTo>
                <a:lnTo>
                  <a:pt x="3400401" y="0"/>
                </a:lnTo>
                <a:lnTo>
                  <a:pt x="6800802" y="3400401"/>
                </a:lnTo>
                <a:lnTo>
                  <a:pt x="6528990" y="3400401"/>
                </a:lnTo>
                <a:lnTo>
                  <a:pt x="3400401" y="271811"/>
                </a:lnTo>
                <a:lnTo>
                  <a:pt x="271812" y="3400401"/>
                </a:lnTo>
                <a:lnTo>
                  <a:pt x="0" y="340040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700" dirty="0"/>
          </a:p>
        </p:txBody>
      </p:sp>
      <p:sp>
        <p:nvSpPr>
          <p:cNvPr id="4" name="object 4"/>
          <p:cNvSpPr/>
          <p:nvPr/>
        </p:nvSpPr>
        <p:spPr>
          <a:xfrm>
            <a:off x="0" y="857328"/>
            <a:ext cx="271463" cy="5143500"/>
          </a:xfrm>
          <a:custGeom>
            <a:avLst/>
            <a:gdLst/>
            <a:ahLst/>
            <a:cxnLst/>
            <a:rect l="l" t="t" r="r" b="b"/>
            <a:pathLst>
              <a:path w="542925" h="10287000">
                <a:moveTo>
                  <a:pt x="542924" y="10286688"/>
                </a:moveTo>
                <a:lnTo>
                  <a:pt x="0" y="10286688"/>
                </a:lnTo>
                <a:lnTo>
                  <a:pt x="0" y="0"/>
                </a:lnTo>
                <a:lnTo>
                  <a:pt x="542924" y="0"/>
                </a:lnTo>
                <a:lnTo>
                  <a:pt x="542924" y="10286688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5" name="object 5"/>
          <p:cNvSpPr txBox="1"/>
          <p:nvPr/>
        </p:nvSpPr>
        <p:spPr>
          <a:xfrm>
            <a:off x="676894" y="5340726"/>
            <a:ext cx="7148945" cy="4988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lv-LV" sz="3200" b="1" spc="360" dirty="0">
                <a:solidFill>
                  <a:srgbClr val="0070C0"/>
                </a:solidFill>
              </a:rPr>
              <a:t>Exchange </a:t>
            </a:r>
            <a:r>
              <a:rPr lang="lv-LV" sz="3200" b="1" spc="360" dirty="0" err="1">
                <a:solidFill>
                  <a:srgbClr val="0070C0"/>
                </a:solidFill>
              </a:rPr>
              <a:t>studies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FAD4E-4C62-4ED6-8F9C-F5CE976C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648" y="2622400"/>
            <a:ext cx="3614933" cy="2266950"/>
          </a:xfrm>
          <a:prstGeom prst="rect">
            <a:avLst/>
          </a:prstGeom>
        </p:spPr>
      </p:pic>
      <p:sp>
        <p:nvSpPr>
          <p:cNvPr id="9" name="Google Shape;106;p1">
            <a:extLst>
              <a:ext uri="{FF2B5EF4-FFF2-40B4-BE49-F238E27FC236}">
                <a16:creationId xmlns:a16="http://schemas.microsoft.com/office/drawing/2014/main" id="{B81A5869-5721-4168-8691-8E2F4882A7B5}"/>
              </a:ext>
            </a:extLst>
          </p:cNvPr>
          <p:cNvSpPr txBox="1">
            <a:spLocks/>
          </p:cNvSpPr>
          <p:nvPr/>
        </p:nvSpPr>
        <p:spPr>
          <a:xfrm>
            <a:off x="569850" y="2268844"/>
            <a:ext cx="80043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▪"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–"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▪"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5551"/>
              </a:buClr>
              <a:buSzPts val="700"/>
              <a:buFont typeface="Noto Sans Symbols"/>
              <a:buNone/>
            </a:pPr>
            <a:r>
              <a:rPr lang="lv-LV" sz="19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RIGA </a:t>
            </a:r>
          </a:p>
          <a:p>
            <a:pPr marL="0" indent="0">
              <a:spcBef>
                <a:spcPts val="0"/>
              </a:spcBef>
              <a:buClr>
                <a:srgbClr val="005551"/>
              </a:buClr>
              <a:buSzPts val="700"/>
              <a:buFont typeface="Noto Sans Symbols"/>
              <a:buNone/>
            </a:pPr>
            <a:r>
              <a:rPr lang="lv-LV" sz="19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</a:t>
            </a:r>
          </a:p>
          <a:p>
            <a:pPr marL="0" indent="0">
              <a:spcBef>
                <a:spcPts val="0"/>
              </a:spcBef>
              <a:buClr>
                <a:srgbClr val="005551"/>
              </a:buClr>
              <a:buSzPts val="700"/>
              <a:buFont typeface="Noto Sans Symbols"/>
              <a:buNone/>
            </a:pPr>
            <a:r>
              <a:rPr lang="lv-LV" sz="19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</a:t>
            </a:r>
          </a:p>
          <a:p>
            <a:pPr marL="0" indent="0">
              <a:spcBef>
                <a:spcPts val="0"/>
              </a:spcBef>
              <a:buClr>
                <a:srgbClr val="005551"/>
              </a:buClr>
              <a:buSzPts val="700"/>
              <a:buFont typeface="Noto Sans Symbols"/>
              <a:buNone/>
            </a:pPr>
            <a:r>
              <a:rPr lang="lv-LV" sz="19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(Latvia)</a:t>
            </a:r>
          </a:p>
          <a:p>
            <a:pPr marL="0" indent="0">
              <a:spcBef>
                <a:spcPts val="1100"/>
              </a:spcBef>
              <a:buClr>
                <a:srgbClr val="005551"/>
              </a:buClr>
              <a:buSzPct val="100000"/>
              <a:buFont typeface="Noto Sans Symbols"/>
              <a:buNone/>
            </a:pPr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A5AC5-F71F-4426-8836-46D662D9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226" y="363509"/>
            <a:ext cx="120711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7c2f03b948_0_91"/>
          <p:cNvSpPr txBox="1">
            <a:spLocks noGrp="1"/>
          </p:cNvSpPr>
          <p:nvPr>
            <p:ph type="ctrTitle"/>
          </p:nvPr>
        </p:nvSpPr>
        <p:spPr>
          <a:xfrm>
            <a:off x="259100" y="271650"/>
            <a:ext cx="5372700" cy="124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2"/>
                </a:solidFill>
              </a:rPr>
              <a:t>Facts &amp; Figures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30" name="Google Shape;230;g17c2f03b948_0_91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3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231" name="Google Shape;231;g17c2f03b948_0_91"/>
          <p:cNvSpPr/>
          <p:nvPr/>
        </p:nvSpPr>
        <p:spPr>
          <a:xfrm>
            <a:off x="207525" y="4792100"/>
            <a:ext cx="8936400" cy="206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g17c2f03b948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650" y="2244463"/>
            <a:ext cx="1133925" cy="12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7c2f03b948_0_91"/>
          <p:cNvSpPr txBox="1"/>
          <p:nvPr/>
        </p:nvSpPr>
        <p:spPr>
          <a:xfrm>
            <a:off x="1591963" y="2124500"/>
            <a:ext cx="32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2500" i="0" u="none" strike="noStrike" cap="none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14 000 </a:t>
            </a:r>
            <a:r>
              <a:rPr lang="ru-RU" sz="250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Students</a:t>
            </a:r>
            <a:endParaRPr sz="2500" i="0" u="none" strike="noStrike" cap="none">
              <a:solidFill>
                <a:srgbClr val="0B539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34" name="Google Shape;234;g17c2f03b948_0_91"/>
          <p:cNvSpPr txBox="1"/>
          <p:nvPr/>
        </p:nvSpPr>
        <p:spPr>
          <a:xfrm>
            <a:off x="1591975" y="2601488"/>
            <a:ext cx="3208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250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30 % International  students</a:t>
            </a:r>
            <a:endParaRPr sz="1400" i="0" u="none" strike="noStrike" cap="none">
              <a:solidFill>
                <a:srgbClr val="000000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35" name="Google Shape;235;g17c2f03b948_0_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00709"/>
            <a:ext cx="1717525" cy="17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17c2f03b948_0_91"/>
          <p:cNvSpPr txBox="1"/>
          <p:nvPr/>
        </p:nvSpPr>
        <p:spPr>
          <a:xfrm>
            <a:off x="1489213" y="3825238"/>
            <a:ext cx="3208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2500" i="0" u="none" strike="noStrike" cap="none">
                <a:solidFill>
                  <a:srgbClr val="3D85C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140 000 More than </a:t>
            </a:r>
            <a:r>
              <a:rPr lang="ru-RU" sz="2500">
                <a:solidFill>
                  <a:srgbClr val="3D85C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Alumni</a:t>
            </a:r>
            <a:endParaRPr sz="2500" i="0" u="none" strike="noStrike" cap="none">
              <a:solidFill>
                <a:srgbClr val="3D85C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37" name="Google Shape;237;g17c2f03b948_0_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300" y="5293952"/>
            <a:ext cx="1133926" cy="1324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7c2f03b948_0_91"/>
          <p:cNvSpPr txBox="1"/>
          <p:nvPr/>
        </p:nvSpPr>
        <p:spPr>
          <a:xfrm>
            <a:off x="1489213" y="5293950"/>
            <a:ext cx="32082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-RU" sz="250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1031 Academic staff &amp; researchers</a:t>
            </a:r>
            <a:endParaRPr sz="2500">
              <a:solidFill>
                <a:srgbClr val="0B539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500">
              <a:solidFill>
                <a:srgbClr val="0B539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39" name="Google Shape;239;g17c2f03b948_0_91"/>
          <p:cNvSpPr/>
          <p:nvPr/>
        </p:nvSpPr>
        <p:spPr>
          <a:xfrm>
            <a:off x="4886475" y="1587875"/>
            <a:ext cx="905700" cy="8112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17c2f03b948_0_91"/>
          <p:cNvSpPr/>
          <p:nvPr/>
        </p:nvSpPr>
        <p:spPr>
          <a:xfrm>
            <a:off x="5631800" y="2212200"/>
            <a:ext cx="905700" cy="8112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7c2f03b948_0_91"/>
          <p:cNvSpPr/>
          <p:nvPr/>
        </p:nvSpPr>
        <p:spPr>
          <a:xfrm>
            <a:off x="4852563" y="2827800"/>
            <a:ext cx="905700" cy="8112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4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42" name="Google Shape;242;g17c2f03b948_0_91"/>
          <p:cNvSpPr txBox="1"/>
          <p:nvPr/>
        </p:nvSpPr>
        <p:spPr>
          <a:xfrm>
            <a:off x="5974575" y="1662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STUDY PROGRAMS</a:t>
            </a:r>
            <a:endParaRPr sz="1800"/>
          </a:p>
        </p:txBody>
      </p:sp>
      <p:sp>
        <p:nvSpPr>
          <p:cNvPr id="243" name="Google Shape;243;g17c2f03b948_0_91"/>
          <p:cNvSpPr txBox="1"/>
          <p:nvPr/>
        </p:nvSpPr>
        <p:spPr>
          <a:xfrm>
            <a:off x="6584650" y="2210088"/>
            <a:ext cx="3000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STUDY PROGRAMS</a:t>
            </a:r>
            <a:endParaRPr sz="1800">
              <a:solidFill>
                <a:srgbClr val="0B539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3D85C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COMPLETELY TAUGHT IN ENGLISH</a:t>
            </a:r>
            <a:endParaRPr>
              <a:solidFill>
                <a:srgbClr val="3D85C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44" name="Google Shape;244;g17c2f03b948_0_91"/>
          <p:cNvSpPr txBox="1"/>
          <p:nvPr/>
        </p:nvSpPr>
        <p:spPr>
          <a:xfrm>
            <a:off x="5974575" y="30233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AFFILIATIONS: CESIS, LIEPAJA, VENTSPILS, DAUGAVPILS</a:t>
            </a:r>
            <a:endParaRPr sz="300"/>
          </a:p>
        </p:txBody>
      </p:sp>
      <p:sp>
        <p:nvSpPr>
          <p:cNvPr id="245" name="Google Shape;245;g17c2f03b948_0_91"/>
          <p:cNvSpPr txBox="1"/>
          <p:nvPr/>
        </p:nvSpPr>
        <p:spPr>
          <a:xfrm>
            <a:off x="5823650" y="3780000"/>
            <a:ext cx="3208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RTU Engineering High School</a:t>
            </a:r>
            <a:endParaRPr/>
          </a:p>
        </p:txBody>
      </p:sp>
      <p:sp>
        <p:nvSpPr>
          <p:cNvPr id="246" name="Google Shape;246;g17c2f03b948_0_91"/>
          <p:cNvSpPr txBox="1"/>
          <p:nvPr/>
        </p:nvSpPr>
        <p:spPr>
          <a:xfrm>
            <a:off x="5792150" y="5293950"/>
            <a:ext cx="336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solidFill>
                  <a:srgbClr val="3D85C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Latvian Maritime Academy</a:t>
            </a:r>
            <a:endParaRPr>
              <a:solidFill>
                <a:srgbClr val="3D85C6"/>
              </a:solidFill>
            </a:endParaRPr>
          </a:p>
        </p:txBody>
      </p:sp>
      <p:pic>
        <p:nvPicPr>
          <p:cNvPr id="247" name="Google Shape;247;g17c2f03b948_0_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3325" y="3632375"/>
            <a:ext cx="1094425" cy="14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17c2f03b948_0_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7437" y="5201599"/>
            <a:ext cx="1000325" cy="12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7c2f03b948_0_164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3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312" name="Google Shape;312;g17c2f03b948_0_164"/>
          <p:cNvSpPr txBox="1">
            <a:spLocks noGrp="1"/>
          </p:cNvSpPr>
          <p:nvPr>
            <p:ph type="ctrTitle"/>
          </p:nvPr>
        </p:nvSpPr>
        <p:spPr>
          <a:xfrm>
            <a:off x="249675" y="299950"/>
            <a:ext cx="5372700" cy="124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2"/>
                </a:solidFill>
              </a:rPr>
              <a:t>Faculties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13" name="Google Shape;313;g17c2f03b948_0_164"/>
          <p:cNvSpPr/>
          <p:nvPr/>
        </p:nvSpPr>
        <p:spPr>
          <a:xfrm>
            <a:off x="207525" y="4792100"/>
            <a:ext cx="8936400" cy="206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7c2f03b948_0_164"/>
          <p:cNvSpPr/>
          <p:nvPr/>
        </p:nvSpPr>
        <p:spPr>
          <a:xfrm>
            <a:off x="278000" y="1685400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BDCF3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Architecture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15" name="Google Shape;315;g17c2f03b948_0_164"/>
          <p:cNvSpPr/>
          <p:nvPr/>
        </p:nvSpPr>
        <p:spPr>
          <a:xfrm>
            <a:off x="277988" y="2175163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B72E9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Civil engineering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16" name="Google Shape;316;g17c2f03b948_0_164"/>
          <p:cNvSpPr/>
          <p:nvPr/>
        </p:nvSpPr>
        <p:spPr>
          <a:xfrm>
            <a:off x="278000" y="2717225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00B9F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Computer science &amp; information technology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17" name="Google Shape;317;g17c2f03b948_0_164"/>
          <p:cNvSpPr/>
          <p:nvPr/>
        </p:nvSpPr>
        <p:spPr>
          <a:xfrm>
            <a:off x="277988" y="3259763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8B5BA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E-Learning technologies &amp; humanities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18" name="Google Shape;318;g17c2f03b948_0_164"/>
          <p:cNvSpPr/>
          <p:nvPr/>
        </p:nvSpPr>
        <p:spPr>
          <a:xfrm>
            <a:off x="277988" y="3797975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F0731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Engineering economics &amp; management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19" name="Google Shape;319;g17c2f03b948_0_164"/>
          <p:cNvSpPr/>
          <p:nvPr/>
        </p:nvSpPr>
        <p:spPr>
          <a:xfrm>
            <a:off x="277988" y="4349250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0079C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Electronics &amp; telecommunications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20" name="Google Shape;320;g17c2f03b948_0_164"/>
          <p:cNvSpPr/>
          <p:nvPr/>
        </p:nvSpPr>
        <p:spPr>
          <a:xfrm>
            <a:off x="277988" y="4895013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8BD15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Power &amp; electrical engineering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21" name="Google Shape;321;g17c2f03b948_0_164"/>
          <p:cNvSpPr/>
          <p:nvPr/>
        </p:nvSpPr>
        <p:spPr>
          <a:xfrm>
            <a:off x="277988" y="5446863"/>
            <a:ext cx="7221600" cy="456000"/>
          </a:xfrm>
          <a:prstGeom prst="roundRect">
            <a:avLst>
              <a:gd name="adj" fmla="val 16667"/>
            </a:avLst>
          </a:prstGeom>
          <a:solidFill>
            <a:srgbClr val="FFC83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Material science &amp; applied chemistry</a:t>
            </a:r>
            <a:endParaRPr sz="2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22" name="Google Shape;322;g17c2f03b948_0_164"/>
          <p:cNvSpPr/>
          <p:nvPr/>
        </p:nvSpPr>
        <p:spPr>
          <a:xfrm>
            <a:off x="278000" y="5998725"/>
            <a:ext cx="7221600" cy="456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Mechanical engineering, transport &amp; aeronautics</a:t>
            </a:r>
            <a:endParaRPr sz="21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323" name="Google Shape;323;g17c2f03b948_0_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4450" y="393100"/>
            <a:ext cx="1282107" cy="10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1"/>
          <p:cNvSpPr/>
          <p:nvPr/>
        </p:nvSpPr>
        <p:spPr>
          <a:xfrm>
            <a:off x="2990350" y="3848750"/>
            <a:ext cx="6153600" cy="300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61"/>
          <p:cNvSpPr txBox="1"/>
          <p:nvPr/>
        </p:nvSpPr>
        <p:spPr>
          <a:xfrm>
            <a:off x="1736349" y="336725"/>
            <a:ext cx="86616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lv-LV" sz="4300" b="0" dirty="0">
                <a:solidFill>
                  <a:srgbClr val="0B5394"/>
                </a:solidFill>
                <a:latin typeface="Poppins ExtraBold"/>
                <a:ea typeface="Open Sans"/>
                <a:cs typeface="Poppins ExtraBold"/>
                <a:sym typeface="Poppins ExtraBold"/>
              </a:rPr>
              <a:t>Online </a:t>
            </a:r>
            <a:r>
              <a:rPr lang="lv-LV" sz="4300" b="0" dirty="0" err="1">
                <a:solidFill>
                  <a:srgbClr val="0B5394"/>
                </a:solidFill>
                <a:latin typeface="Poppins ExtraBold"/>
                <a:ea typeface="Open Sans"/>
                <a:cs typeface="Poppins ExtraBold"/>
                <a:sym typeface="Poppins ExtraBold"/>
              </a:rPr>
              <a:t>application</a:t>
            </a:r>
            <a:endParaRPr sz="4000" b="0" i="0" u="none" strike="noStrike" cap="none" dirty="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1" name="Google Shape;39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1001" y="1636620"/>
            <a:ext cx="4041998" cy="358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64CDEB-5FD8-45CB-8502-D161FF1F3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674" y="2240527"/>
            <a:ext cx="6509760" cy="397223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34B84C97-7176-41A9-BAD9-36A030FAE981}"/>
              </a:ext>
            </a:extLst>
          </p:cNvPr>
          <p:cNvSpPr/>
          <p:nvPr/>
        </p:nvSpPr>
        <p:spPr>
          <a:xfrm>
            <a:off x="3871133" y="4698123"/>
            <a:ext cx="1316421" cy="173421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1" name="Google Shape;392;p61">
            <a:extLst>
              <a:ext uri="{FF2B5EF4-FFF2-40B4-BE49-F238E27FC236}">
                <a16:creationId xmlns:a16="http://schemas.microsoft.com/office/drawing/2014/main" id="{269F45D0-E90F-49F6-AB2F-ABF39B040AD8}"/>
              </a:ext>
            </a:extLst>
          </p:cNvPr>
          <p:cNvSpPr txBox="1"/>
          <p:nvPr/>
        </p:nvSpPr>
        <p:spPr>
          <a:xfrm>
            <a:off x="1451804" y="4981888"/>
            <a:ext cx="7471500" cy="325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1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1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1" marR="0" lvl="1" indent="-3429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 Symbols"/>
              <a:buChar char="✔"/>
            </a:pPr>
            <a:r>
              <a:rPr lang="lv-LV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Incomingexchange.rtu.lv</a:t>
            </a:r>
            <a:endParaRPr lang="en-US" sz="2400" b="1" i="0" u="none" strike="noStrike" cap="none" dirty="0">
              <a:solidFill>
                <a:srgbClr val="3D85C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1"/>
          <p:cNvSpPr/>
          <p:nvPr/>
        </p:nvSpPr>
        <p:spPr>
          <a:xfrm>
            <a:off x="2990350" y="3848750"/>
            <a:ext cx="6153600" cy="300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61"/>
          <p:cNvSpPr txBox="1"/>
          <p:nvPr/>
        </p:nvSpPr>
        <p:spPr>
          <a:xfrm>
            <a:off x="1736349" y="336725"/>
            <a:ext cx="86616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300" i="0" u="none" strike="noStrike" cap="none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</a:t>
            </a:r>
            <a:r>
              <a:rPr lang="ru-RU" sz="4000" i="0" u="none" strike="noStrike" cap="none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ocuments to be </a:t>
            </a:r>
            <a:r>
              <a:rPr lang="ru-RU" sz="4000">
                <a:solidFill>
                  <a:srgbClr val="0B5394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uploaded</a:t>
            </a:r>
            <a:endParaRPr sz="4000" b="0" i="0" u="none" strike="noStrike" cap="none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1" name="Google Shape;39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1001" y="1636620"/>
            <a:ext cx="4041998" cy="358475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1"/>
          <p:cNvSpPr txBox="1"/>
          <p:nvPr/>
        </p:nvSpPr>
        <p:spPr>
          <a:xfrm>
            <a:off x="1578175" y="1445778"/>
            <a:ext cx="74715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1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1" marR="0" lvl="1" indent="-3429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 Symbols"/>
              <a:buChar char="✔"/>
            </a:pP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Proof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of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nomination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from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university</a:t>
            </a:r>
            <a:endParaRPr sz="2400" b="1" i="0" u="none" strike="noStrike" cap="none" dirty="0">
              <a:solidFill>
                <a:srgbClr val="3D85C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98501" marR="0" lvl="1" indent="-3429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 Symbols"/>
              <a:buChar char="✔"/>
            </a:pP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Transcript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of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marks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from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university</a:t>
            </a:r>
            <a:endParaRPr sz="1400" b="1" i="0" u="none" strike="noStrike" cap="none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1" marR="0" lvl="1" indent="-3429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 Symbols"/>
              <a:buChar char="✔"/>
            </a:pP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English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proficiency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confirmation</a:t>
            </a:r>
            <a:endParaRPr sz="1400" b="1" i="0" u="none" strike="noStrike" cap="none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1" marR="0" lvl="1" indent="-3429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400"/>
              <a:buFont typeface="Noto Sans Symbols"/>
              <a:buChar char="✔"/>
            </a:pP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Passport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copy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-RU" sz="2400" b="1" i="0" u="none" strike="noStrike" cap="none" dirty="0" err="1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r>
              <a:rPr lang="ru-RU" sz="2400" b="1" i="0" u="none" strike="noStrike" cap="none" dirty="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 ID </a:t>
            </a:r>
            <a:endParaRPr sz="2400" b="1" i="0" u="none" strike="noStrike" cap="none" dirty="0">
              <a:solidFill>
                <a:srgbClr val="3D85C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55601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15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7c2f03b948_0_247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3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399" name="Google Shape;399;g17c2f03b948_0_247"/>
          <p:cNvSpPr txBox="1"/>
          <p:nvPr/>
        </p:nvSpPr>
        <p:spPr>
          <a:xfrm>
            <a:off x="94325" y="464500"/>
            <a:ext cx="5480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4800" dirty="0" err="1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Courses</a:t>
            </a:r>
            <a:endParaRPr dirty="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" name="Google Shape;423;g17c2f03b948_0_279">
            <a:extLst>
              <a:ext uri="{FF2B5EF4-FFF2-40B4-BE49-F238E27FC236}">
                <a16:creationId xmlns:a16="http://schemas.microsoft.com/office/drawing/2014/main" id="{D6BB96C0-94CE-4770-936D-5DE7B344AD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5462" y="1632371"/>
            <a:ext cx="5902048" cy="439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200" b="1" dirty="0" err="1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How</a:t>
            </a:r>
            <a:r>
              <a:rPr lang="lv-LV" sz="2200" b="1" dirty="0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lang="lv-LV" sz="2200" b="1" dirty="0" err="1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choose</a:t>
            </a:r>
            <a:r>
              <a:rPr lang="lv-LV" sz="2200" b="1" dirty="0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b="1" dirty="0" err="1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lv-LV" sz="2200" b="1" dirty="0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b="1" dirty="0" err="1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courses</a:t>
            </a:r>
            <a:r>
              <a:rPr lang="lv-LV" sz="2200" b="1" dirty="0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sz="2200" b="1" dirty="0">
              <a:solidFill>
                <a:srgbClr val="0B539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8719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Choose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courses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with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coordinator</a:t>
            </a:r>
            <a:endParaRPr lang="lv-LV" sz="22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8719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Confirm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with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home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university</a:t>
            </a:r>
          </a:p>
          <a:p>
            <a:pPr marL="457200" lvl="0" indent="-38719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Confirm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with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RTU</a:t>
            </a:r>
          </a:p>
          <a:p>
            <a:pPr marL="457200" lvl="0" indent="-38719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Fixed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or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flexible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course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list</a:t>
            </a:r>
            <a:endParaRPr lang="lv-LV" sz="22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8719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Extra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courses</a:t>
            </a:r>
            <a:endParaRPr lang="lv-LV" sz="2200" dirty="0">
              <a:latin typeface="Poppins"/>
              <a:ea typeface="Poppins"/>
              <a:cs typeface="Poppins"/>
              <a:sym typeface="Poppins"/>
            </a:endParaRPr>
          </a:p>
          <a:p>
            <a:pPr marL="70009" lvl="0" indent="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</a:pP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364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7c2f03b948_0_279"/>
          <p:cNvSpPr txBox="1">
            <a:spLocks noGrp="1"/>
          </p:cNvSpPr>
          <p:nvPr>
            <p:ph type="subTitle" idx="1"/>
          </p:nvPr>
        </p:nvSpPr>
        <p:spPr>
          <a:xfrm>
            <a:off x="293799" y="1697875"/>
            <a:ext cx="8361314" cy="439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200" b="1" dirty="0" err="1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Scholarships</a:t>
            </a: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87191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Application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from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1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February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till 1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April</a:t>
            </a: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87191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Application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through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State Education Development Agency </a:t>
            </a:r>
          </a:p>
          <a:p>
            <a:pPr marL="70009" lvl="0" indent="0">
              <a:spcBef>
                <a:spcPts val="0"/>
              </a:spcBef>
              <a:buSzPct val="100000"/>
            </a:pPr>
            <a:r>
              <a:rPr lang="en-GB" sz="2200" dirty="0">
                <a:latin typeface="Poppins"/>
                <a:ea typeface="Poppins"/>
                <a:cs typeface="Poppins"/>
                <a:sym typeface="Poppins"/>
                <a:hlinkClick r:id="rId3"/>
              </a:rPr>
              <a:t>https://www.studyinlatvia.lv/scholarships</a:t>
            </a: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200" b="1" dirty="0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Support </a:t>
            </a:r>
            <a:r>
              <a:rPr lang="lv-LV" sz="2200" b="1" dirty="0" err="1">
                <a:solidFill>
                  <a:srgbClr val="0B5394"/>
                </a:solidFill>
                <a:latin typeface="Poppins"/>
                <a:ea typeface="Poppins"/>
                <a:cs typeface="Poppins"/>
                <a:sym typeface="Poppins"/>
              </a:rPr>
              <a:t>Ukraine</a:t>
            </a:r>
            <a:endParaRPr lang="en-GB" sz="2200" b="1" dirty="0">
              <a:solidFill>
                <a:srgbClr val="0B539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87191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Poppins"/>
              <a:buChar char="●"/>
            </a:pP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Erasmus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scholarships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– EUR 1050/a </a:t>
            </a:r>
            <a:r>
              <a:rPr lang="lv-LV" sz="2200" dirty="0" err="1">
                <a:latin typeface="Poppins"/>
                <a:ea typeface="Poppins"/>
                <a:cs typeface="Poppins"/>
                <a:sym typeface="Poppins"/>
              </a:rPr>
              <a:t>month</a:t>
            </a:r>
            <a:r>
              <a:rPr lang="lv-LV" sz="2200" dirty="0"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70009" lvl="0" indent="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</a:pPr>
            <a:endParaRPr lang="en-GB" sz="2200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4" name="Google Shape;424;g17c2f03b948_0_279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3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425" name="Google Shape;425;g17c2f03b948_0_279"/>
          <p:cNvSpPr txBox="1">
            <a:spLocks noGrp="1"/>
          </p:cNvSpPr>
          <p:nvPr>
            <p:ph type="ctrTitle"/>
          </p:nvPr>
        </p:nvSpPr>
        <p:spPr>
          <a:xfrm>
            <a:off x="0" y="320725"/>
            <a:ext cx="9144000" cy="12453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</a:rPr>
              <a:t> </a:t>
            </a:r>
            <a:r>
              <a:rPr lang="lv-LV" dirty="0" err="1">
                <a:solidFill>
                  <a:schemeClr val="lt1"/>
                </a:solidFill>
              </a:rPr>
              <a:t>Scholarships</a:t>
            </a:r>
            <a:r>
              <a:rPr lang="lv-LV" dirty="0">
                <a:solidFill>
                  <a:schemeClr val="lt1"/>
                </a:solidFill>
              </a:rPr>
              <a:t>/ Support </a:t>
            </a:r>
            <a:r>
              <a:rPr lang="lv-LV" dirty="0" err="1">
                <a:solidFill>
                  <a:schemeClr val="lt1"/>
                </a:solidFill>
              </a:rPr>
              <a:t>for</a:t>
            </a:r>
            <a:r>
              <a:rPr lang="lv-LV" dirty="0">
                <a:solidFill>
                  <a:schemeClr val="lt1"/>
                </a:solidFill>
              </a:rPr>
              <a:t> UA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7c2f03b948_0_264"/>
          <p:cNvSpPr txBox="1">
            <a:spLocks noGrp="1"/>
          </p:cNvSpPr>
          <p:nvPr>
            <p:ph type="ctrTitle"/>
          </p:nvPr>
        </p:nvSpPr>
        <p:spPr>
          <a:xfrm>
            <a:off x="0" y="320725"/>
            <a:ext cx="9144000" cy="11982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"/>
              <a:buNone/>
            </a:pPr>
            <a:r>
              <a:rPr lang="ru-RU">
                <a:solidFill>
                  <a:schemeClr val="lt1"/>
                </a:solidFill>
              </a:rPr>
              <a:t> Summer and Winter Schools</a:t>
            </a:r>
            <a:endParaRPr/>
          </a:p>
        </p:txBody>
      </p:sp>
      <p:sp>
        <p:nvSpPr>
          <p:cNvPr id="410" name="Google Shape;410;g17c2f03b948_0_264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3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411" name="Google Shape;411;g17c2f03b948_0_264"/>
          <p:cNvSpPr/>
          <p:nvPr/>
        </p:nvSpPr>
        <p:spPr>
          <a:xfrm>
            <a:off x="0" y="4791900"/>
            <a:ext cx="9210000" cy="206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2" name="Google Shape;412;g17c2f03b948_0_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235" y="2098331"/>
            <a:ext cx="2223416" cy="198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17c2f03b948_0_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237" y="4323080"/>
            <a:ext cx="2273829" cy="170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17c2f03b948_0_2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4188" y="2088325"/>
            <a:ext cx="2567950" cy="19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7c2f03b948_0_2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4200" y="4251850"/>
            <a:ext cx="2567950" cy="17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17c2f03b948_0_2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2697" y="2088316"/>
            <a:ext cx="2640635" cy="19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17c2f03b948_0_2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2675" y="4251850"/>
            <a:ext cx="2640626" cy="17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7c2f03b948_0_307"/>
          <p:cNvSpPr txBox="1">
            <a:spLocks noGrp="1"/>
          </p:cNvSpPr>
          <p:nvPr>
            <p:ph type="ctrTitle"/>
          </p:nvPr>
        </p:nvSpPr>
        <p:spPr>
          <a:xfrm>
            <a:off x="202475" y="186725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lt1"/>
                </a:solidFill>
              </a:rPr>
              <a:t>Q&amp;A</a:t>
            </a:r>
            <a:endParaRPr sz="6000"/>
          </a:p>
        </p:txBody>
      </p:sp>
      <p:sp>
        <p:nvSpPr>
          <p:cNvPr id="446" name="Google Shape;446;g17c2f03b948_0_307"/>
          <p:cNvSpPr txBox="1">
            <a:spLocks noGrp="1"/>
          </p:cNvSpPr>
          <p:nvPr>
            <p:ph type="sldNum" idx="12"/>
          </p:nvPr>
        </p:nvSpPr>
        <p:spPr>
          <a:xfrm>
            <a:off x="457199" y="6272742"/>
            <a:ext cx="24723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447" name="Google Shape;447;g17c2f03b948_0_307"/>
          <p:cNvSpPr txBox="1"/>
          <p:nvPr/>
        </p:nvSpPr>
        <p:spPr>
          <a:xfrm>
            <a:off x="457199" y="2207181"/>
            <a:ext cx="59124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International </a:t>
            </a:r>
            <a:r>
              <a:rPr lang="ru-RU" sz="2000" b="1" i="0" u="none" strike="noStrike" cap="none" dirty="0" err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Cooperation</a:t>
            </a:r>
            <a: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000" b="1" i="0" u="none" strike="noStrike" cap="none" dirty="0" err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000" b="1" i="0" u="none" strike="noStrike" cap="none" dirty="0" err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Foreign</a:t>
            </a:r>
            <a: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000" b="1" i="0" u="none" strike="noStrike" cap="none" dirty="0" err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Students</a:t>
            </a:r>
            <a: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Department | </a:t>
            </a:r>
            <a:b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2000" b="1" i="0" u="none" strike="noStrike" cap="none" dirty="0" err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Head</a:t>
            </a:r>
            <a:r>
              <a:rPr lang="ru-RU" sz="2000" b="1" i="0" u="none" strike="noStrike" cap="none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of </a:t>
            </a:r>
            <a:r>
              <a:rPr lang="ru-RU" sz="2000" b="1" i="0" u="none" strike="noStrike" cap="none" dirty="0" err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>
              <a:solidFill>
                <a:srgbClr val="0B539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natalja.muracova@rtu.lv</a:t>
            </a:r>
            <a:r>
              <a:rPr lang="lv-LV" sz="2000" b="1" u="sng" dirty="0">
                <a:solidFill>
                  <a:schemeClr val="accent5">
                    <a:lumMod val="50000"/>
                  </a:schemeClr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</a:rPr>
              <a:t>    </a:t>
            </a:r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ru-RU" sz="2000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ru-RU" sz="2000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lv-LV" sz="2000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Erasmus+</a:t>
            </a:r>
            <a:r>
              <a:rPr lang="ru-RU" sz="2000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000" b="1" dirty="0" err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Coordinator</a:t>
            </a:r>
            <a:endParaRPr sz="2000" b="1" dirty="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1" dirty="0" err="1">
                <a:solidFill>
                  <a:schemeClr val="accent5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ilze-ella.negribe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@rtu.lv</a:t>
            </a:r>
            <a:r>
              <a:rPr lang="lv-LV" sz="2000" b="1" dirty="0">
                <a:solidFill>
                  <a:schemeClr val="accent5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_Ekspresis_PPT_pamatne">
  <a:themeElements>
    <a:clrScheme name="Custom 6">
      <a:dk1>
        <a:srgbClr val="005551"/>
      </a:dk1>
      <a:lt1>
        <a:srgbClr val="FFFFFF"/>
      </a:lt1>
      <a:dk2>
        <a:srgbClr val="005551"/>
      </a:dk2>
      <a:lt2>
        <a:srgbClr val="FFFFFF"/>
      </a:lt2>
      <a:accent1>
        <a:srgbClr val="005551"/>
      </a:accent1>
      <a:accent2>
        <a:srgbClr val="BDCF3C"/>
      </a:accent2>
      <a:accent3>
        <a:srgbClr val="B72E91"/>
      </a:accent3>
      <a:accent4>
        <a:srgbClr val="27C4A6"/>
      </a:accent4>
      <a:accent5>
        <a:srgbClr val="C9DAF8"/>
      </a:accent5>
      <a:accent6>
        <a:srgbClr val="00B9F1"/>
      </a:accent6>
      <a:hlink>
        <a:srgbClr val="8B5BA4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237</Words>
  <Application>Microsoft Office PowerPoint</Application>
  <PresentationFormat>On-screen Show (4:3)</PresentationFormat>
  <Paragraphs>72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Poppins ExtraBold</vt:lpstr>
      <vt:lpstr>Noto Sans Symbols</vt:lpstr>
      <vt:lpstr>Times New Roman</vt:lpstr>
      <vt:lpstr>Open Sans</vt:lpstr>
      <vt:lpstr>Poppins</vt:lpstr>
      <vt:lpstr>L_Ekspresis_PPT_pamatne</vt:lpstr>
      <vt:lpstr>PowerPoint Presentation</vt:lpstr>
      <vt:lpstr>Facts &amp; Figures</vt:lpstr>
      <vt:lpstr>Faculties</vt:lpstr>
      <vt:lpstr>PowerPoint Presentation</vt:lpstr>
      <vt:lpstr>PowerPoint Presentation</vt:lpstr>
      <vt:lpstr>PowerPoint Presentation</vt:lpstr>
      <vt:lpstr> Scholarships/ Support for UA</vt:lpstr>
      <vt:lpstr> Summer and Winter Schools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JZ</dc:creator>
  <cp:lastModifiedBy>Nataļja Muračova</cp:lastModifiedBy>
  <cp:revision>12</cp:revision>
  <dcterms:created xsi:type="dcterms:W3CDTF">2015-01-14T08:45:22Z</dcterms:created>
  <dcterms:modified xsi:type="dcterms:W3CDTF">2023-03-16T12:59:23Z</dcterms:modified>
</cp:coreProperties>
</file>