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  <p:sldMasterId id="2147483690" r:id="rId5"/>
  </p:sldMasterIdLst>
  <p:sldIdLst>
    <p:sldId id="284" r:id="rId6"/>
    <p:sldId id="276" r:id="rId7"/>
    <p:sldId id="317" r:id="rId8"/>
    <p:sldId id="277" r:id="rId9"/>
    <p:sldId id="4172" r:id="rId10"/>
    <p:sldId id="4173" r:id="rId11"/>
    <p:sldId id="312" r:id="rId12"/>
    <p:sldId id="4117" r:id="rId13"/>
    <p:sldId id="4161" r:id="rId14"/>
    <p:sldId id="4127" r:id="rId15"/>
    <p:sldId id="346" r:id="rId16"/>
    <p:sldId id="347" r:id="rId17"/>
    <p:sldId id="348" r:id="rId18"/>
    <p:sldId id="349" r:id="rId19"/>
    <p:sldId id="272" r:id="rId20"/>
    <p:sldId id="269" r:id="rId21"/>
    <p:sldId id="323" r:id="rId22"/>
    <p:sldId id="324" r:id="rId23"/>
    <p:sldId id="4163" r:id="rId24"/>
    <p:sldId id="4167" r:id="rId25"/>
    <p:sldId id="4164" r:id="rId26"/>
    <p:sldId id="4165" r:id="rId27"/>
    <p:sldId id="4166" r:id="rId28"/>
    <p:sldId id="4168" r:id="rId29"/>
    <p:sldId id="4170" r:id="rId30"/>
    <p:sldId id="334" r:id="rId31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Štāle" initials="LŠ" lastIdx="1" clrIdx="0">
    <p:extLst>
      <p:ext uri="{19B8F6BF-5375-455C-9EA6-DF929625EA0E}">
        <p15:presenceInfo xmlns:p15="http://schemas.microsoft.com/office/powerpoint/2012/main" userId="S-1-5-21-931912285-4114516723-3503950621-211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15C2FF"/>
    <a:srgbClr val="65BDFF"/>
    <a:srgbClr val="A931A3"/>
    <a:srgbClr val="BC36B6"/>
    <a:srgbClr val="CD4FC7"/>
    <a:srgbClr val="975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A758F2-6F10-402C-A31A-DF1CA769B0F7}" v="19" dt="2023-02-16T09:13:07.715"/>
    <p1510:client id="{3263C867-448C-49FB-AE86-001AE43B7071}" v="219" dt="2023-02-16T09:18:42.015"/>
    <p1510:client id="{53D3C19A-5EBE-4323-89C4-DA662CCA2F4C}" v="514" dt="2023-02-23T08:45:39.446"/>
    <p1510:client id="{F0ECBB66-92C8-4870-B2D0-120BFD34D987}" v="3" dt="2023-02-20T14:50:16.607"/>
    <p1510:client id="{96120087-B218-E3F6-6F26-3D1BF37E69D3}" v="648" dt="2023-02-16T09:42:55.674"/>
    <p1510:client id="{C3754B07-F063-461B-A976-BA9F568DB58F}" v="79" dt="2023-02-16T09:32:10.3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LS00529\Desktop\Starptautisk&#257;%20sadarb&#299;ba\Statistika\Statistika%20intern.students.%20since%2020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95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dLbl>
              <c:idx val="13"/>
              <c:layout>
                <c:manualLayout>
                  <c:x val="-5.6832000000000153E-2"/>
                  <c:y val="-6.44162700001483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CEE-4B8F-BEE5-82008FEAACF1}"/>
                </c:ext>
              </c:extLst>
            </c:dLbl>
            <c:dLbl>
              <c:idx val="14"/>
              <c:layout>
                <c:manualLayout>
                  <c:x val="-9.0965333333333412E-2"/>
                  <c:y val="-3.8050921600901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EE-4B8F-BEE5-82008FEAACF1}"/>
                </c:ext>
              </c:extLst>
            </c:dLbl>
            <c:dLbl>
              <c:idx val="15"/>
              <c:layout>
                <c:manualLayout>
                  <c:x val="-7.1765333333333417E-2"/>
                  <c:y val="-4.93503566291501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CEE-4B8F-BEE5-82008FEAACF1}"/>
                </c:ext>
              </c:extLst>
            </c:dLbl>
            <c:dLbl>
              <c:idx val="16"/>
              <c:layout>
                <c:manualLayout>
                  <c:x val="-6.9632000000000152E-2"/>
                  <c:y val="-6.0649791657398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CEE-4B8F-BEE5-82008FEAACF1}"/>
                </c:ext>
              </c:extLst>
            </c:dLbl>
            <c:dLbl>
              <c:idx val="17"/>
              <c:layout>
                <c:manualLayout>
                  <c:x val="-5.6789333333333331E-2"/>
                  <c:y val="-5.08192831828225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CEE-4B8F-BEE5-82008FEAAC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Sheet1!$B$2:$B$21</c:f>
              <c:numCache>
                <c:formatCode>General</c:formatCode>
                <c:ptCount val="20"/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</c:numCache>
            </c:numRef>
          </c:xVal>
          <c:yVal>
            <c:numRef>
              <c:f>Sheet1!$C$2:$C$21</c:f>
              <c:numCache>
                <c:formatCode>General</c:formatCode>
                <c:ptCount val="20"/>
                <c:pt idx="1">
                  <c:v>89</c:v>
                </c:pt>
                <c:pt idx="2">
                  <c:v>99</c:v>
                </c:pt>
                <c:pt idx="3">
                  <c:v>86</c:v>
                </c:pt>
                <c:pt idx="4">
                  <c:v>98</c:v>
                </c:pt>
                <c:pt idx="5">
                  <c:v>100</c:v>
                </c:pt>
                <c:pt idx="6">
                  <c:v>123</c:v>
                </c:pt>
                <c:pt idx="7">
                  <c:v>141</c:v>
                </c:pt>
                <c:pt idx="8">
                  <c:v>173</c:v>
                </c:pt>
                <c:pt idx="9">
                  <c:v>218</c:v>
                </c:pt>
                <c:pt idx="10">
                  <c:v>307</c:v>
                </c:pt>
                <c:pt idx="11">
                  <c:v>520</c:v>
                </c:pt>
                <c:pt idx="12">
                  <c:v>874</c:v>
                </c:pt>
                <c:pt idx="13">
                  <c:v>1211</c:v>
                </c:pt>
                <c:pt idx="14">
                  <c:v>2056</c:v>
                </c:pt>
                <c:pt idx="15">
                  <c:v>2353</c:v>
                </c:pt>
                <c:pt idx="16">
                  <c:v>2763</c:v>
                </c:pt>
                <c:pt idx="17">
                  <c:v>3518</c:v>
                </c:pt>
                <c:pt idx="18">
                  <c:v>3525</c:v>
                </c:pt>
                <c:pt idx="19">
                  <c:v>4009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CEE-4B8F-BEE5-82008FEAACF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141195456"/>
        <c:axId val="147375488"/>
      </c:scatterChart>
      <c:valAx>
        <c:axId val="141195456"/>
        <c:scaling>
          <c:orientation val="minMax"/>
          <c:min val="2002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7375488"/>
        <c:crosses val="autoZero"/>
        <c:crossBetween val="midCat"/>
        <c:majorUnit val="1"/>
      </c:valAx>
      <c:valAx>
        <c:axId val="147375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11954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rgbClr val="275339"/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</c:spPr>
  <c:txPr>
    <a:bodyPr/>
    <a:lstStyle/>
    <a:p>
      <a:pPr>
        <a:defRPr/>
      </a:pPr>
      <a:endParaRPr lang="lv-LV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08T13:47:50.229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EDD69-E0B8-4367-A4BD-FCFAB0337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0DEB79-37F4-4DBD-BDA3-FABCD793CD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14CCA-428C-486A-BEF9-6474675E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24FC-D6A6-4441-8F23-99ACD5EE0316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BCC4A-AB7D-4923-97A5-B6654EB5A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B0F75-D4C7-4E10-AD1E-EEAFD6D9A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2439-E654-4D73-980F-AA12174B1D3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93556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23FD-E3AD-4B00-8261-95A32A07D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E4053-2457-40E5-8739-8543BCCBF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47567-AE0A-454A-978B-366895CA2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24FC-D6A6-4441-8F23-99ACD5EE0316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A58CC-BE1A-408C-9418-A3B927D9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820C4-03CD-4022-8024-48325B115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2439-E654-4D73-980F-AA12174B1D3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39634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8358EC-07D9-4705-B4B0-D9D4D47C83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0FEC4F-3E99-4375-A50A-BE69C2218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002AE-AF6C-408A-889F-979316B09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24FC-D6A6-4441-8F23-99ACD5EE0316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009FE-B77A-4D43-95D3-0E2D5E530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2F235-EE5A-4F4B-9B50-5822B5615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2439-E654-4D73-980F-AA12174B1D3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71241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ākum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782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165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44A118DA-14BF-3F46-AE25-94283E48DF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0611" y="1627132"/>
            <a:ext cx="2887429" cy="26198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MarkPro-Medium" panose="020B0604020101010102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8CEB640-8738-844F-9CEA-F54115D4B4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52286" y="1627132"/>
            <a:ext cx="2887429" cy="26198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MarkPro-Medium" panose="020B0604020101010102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2D9E551-898F-B547-9190-AAE05BA6D6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43960" y="1627132"/>
            <a:ext cx="2887429" cy="26198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MarkPro-Medium" panose="020B0604020101010102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97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3C24-9AB6-4A7B-89FA-0EAB708216AF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1D53-DB20-4B4B-A9CC-3262CF2090F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78739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3C24-9AB6-4A7B-89FA-0EAB708216AF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1D53-DB20-4B4B-A9CC-3262CF2090F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21751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3C24-9AB6-4A7B-89FA-0EAB708216AF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1D53-DB20-4B4B-A9CC-3262CF2090F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24115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3C24-9AB6-4A7B-89FA-0EAB708216AF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1D53-DB20-4B4B-A9CC-3262CF2090F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95536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3C24-9AB6-4A7B-89FA-0EAB708216AF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1D53-DB20-4B4B-A9CC-3262CF2090F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96625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5D4FD-EC71-4EEE-AFBF-9F7B64CA4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D56EB-514C-41A6-8CAF-1E46376B4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3354F-EB6D-4041-B7A2-D38C241E6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24FC-D6A6-4441-8F23-99ACD5EE0316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F6A41-3109-493E-926B-DC3C6C6D8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18D85-5DD0-4B45-AEA3-94CE3536F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2439-E654-4D73-980F-AA12174B1D3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4008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3C24-9AB6-4A7B-89FA-0EAB708216AF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1D53-DB20-4B4B-A9CC-3262CF2090F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53495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3C24-9AB6-4A7B-89FA-0EAB708216AF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1D53-DB20-4B4B-A9CC-3262CF2090F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18715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3C24-9AB6-4A7B-89FA-0EAB708216AF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1D53-DB20-4B4B-A9CC-3262CF2090F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51678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3C24-9AB6-4A7B-89FA-0EAB708216AF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1D53-DB20-4B4B-A9CC-3262CF2090F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65767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3C24-9AB6-4A7B-89FA-0EAB708216AF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1D53-DB20-4B4B-A9CC-3262CF2090F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5127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3C24-9AB6-4A7B-89FA-0EAB708216AF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1D53-DB20-4B4B-A9CC-3262CF2090F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873108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1949"/>
            <a:ext cx="10972800" cy="772587"/>
          </a:xfrm>
        </p:spPr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453932"/>
            <a:ext cx="10972800" cy="2789129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chemeClr val="accent1"/>
                </a:solidFill>
              </a:defRPr>
            </a:lvl3pPr>
            <a:lvl4pPr>
              <a:buSzPct val="75000"/>
              <a:defRPr sz="1400">
                <a:solidFill>
                  <a:schemeClr val="accent1"/>
                </a:solidFill>
              </a:defRPr>
            </a:lvl4pPr>
            <a:lvl5pPr marL="2114550" indent="-285750">
              <a:buSzPct val="50000"/>
              <a:buFont typeface="Wingdings" charset="2"/>
              <a:buChar char="§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lv-LV"/>
              <a:t>Riga Technical University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72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57A40-6202-450C-A080-9F368FF1C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8DD9A-508A-4C63-9F0E-A6A8814E1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BB8C-7991-435D-8774-E47F0F683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24FC-D6A6-4441-8F23-99ACD5EE0316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A63DC-1E8F-463E-9A38-AE72D8385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0F8CC-DE5A-4729-A1B2-D6607EEFD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2439-E654-4D73-980F-AA12174B1D3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99368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3BC24-28FA-48F1-BA0F-BFF9BAA3A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E3B9D-2AB2-4952-BBE4-D1E6A80383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F14666-73CD-4965-8E25-A59AFC0F5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8EEC0E-9D54-42C8-B238-61336ABC0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24FC-D6A6-4441-8F23-99ACD5EE0316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BDB54-ED2F-435F-99C8-08A5944F3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107B9C-D11F-4DCD-ADF5-2C85876AD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2439-E654-4D73-980F-AA12174B1D3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55381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BF20F-81C7-45F5-A0EC-609CF67F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53337-5802-4CC9-AAA6-A2D400932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DE8D5-D7BE-4C7B-B2F8-C7E680A3A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6F277C-1D50-4A2D-A053-7CB1DE34A2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D778C8-9965-4E50-BAF8-5153A1435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3DC374-E02F-440E-B5FA-AF7B932CB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24FC-D6A6-4441-8F23-99ACD5EE0316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81ACA1-C0B7-42FB-943D-99C66ED3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DA5FB3-5813-447C-BBDC-E47DC01B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2439-E654-4D73-980F-AA12174B1D3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71463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0D006-7A88-457C-97A1-E2EC3B74C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7025F2-4B89-4BE9-8068-41D0239C1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24FC-D6A6-4441-8F23-99ACD5EE0316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28FD9-6AB4-49EE-A063-F01820371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CB8BCF-8420-40D3-98B5-DB1FE08D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2439-E654-4D73-980F-AA12174B1D3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1023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02C2B1-DFFC-4F93-9709-E0E7A189F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24FC-D6A6-4441-8F23-99ACD5EE0316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F19EE-4B79-4B7B-9F80-FFF8AA20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1DF09-F784-47AB-B41D-2CD2353C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2439-E654-4D73-980F-AA12174B1D3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10432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57304-DA09-49F6-B56C-288D881F6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5088A-99BC-421C-B9EE-959F2BA70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BAD8F-31C5-4346-8DC4-4BE4C8493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42EA7-A9D2-462C-946E-A12BA22F2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24FC-D6A6-4441-8F23-99ACD5EE0316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8D09BE-BE34-4186-B911-E19D239CA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6A5F54-44B2-46FB-8CC8-06DEBB46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2439-E654-4D73-980F-AA12174B1D3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99397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62F8C-4336-4471-B40B-BC20EBF86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EC4283-6FA0-4A81-A119-557A27700B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F98F2D-D3C7-4292-A67F-0A8FD3A15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8028E-A09B-4C05-8011-289297CD5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24FC-D6A6-4441-8F23-99ACD5EE0316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CCEFE-47D2-4BAF-B90F-6641B4FE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22A803-2D76-41A7-B8FA-D92DC752F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2439-E654-4D73-980F-AA12174B1D3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55783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0581E-C209-43BE-9F4F-0B7F15D40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64F1C-A615-4BFC-B04A-DAC806E4B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340AC-6196-4AA6-8673-FC1B7C8EF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D24FC-D6A6-4441-8F23-99ACD5EE0316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FA29A-7FD0-484D-930D-EA50F17AA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CAEC0-A6B9-4202-ADF8-28B6E6988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42439-E654-4D73-980F-AA12174B1D3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5385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703" r:id="rId12"/>
    <p:sldLayoutId id="2147483704" r:id="rId13"/>
    <p:sldLayoutId id="214748370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83C24-9AB6-4A7B-89FA-0EAB708216AF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E1D53-DB20-4B4B-A9CC-3262CF2090F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3030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nternational.rtu.lv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6.emf"/><Relationship Id="rId7" Type="http://schemas.openxmlformats.org/officeDocument/2006/relationships/image" Target="../media/image1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0065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31558" y="571173"/>
            <a:ext cx="6498109" cy="17281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Riga Technical University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4598730"/>
            <a:ext cx="7175500" cy="4635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Latvian Centre of Engineering Science  | Anno 1862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6" y="1383886"/>
            <a:ext cx="8112475" cy="3110696"/>
          </a:xfrm>
          <a:prstGeom prst="rect">
            <a:avLst/>
          </a:prstGeom>
        </p:spPr>
      </p:pic>
      <p:sp>
        <p:nvSpPr>
          <p:cNvPr id="14" name="Rectangle 13"/>
          <p:cNvSpPr>
            <a:spLocks noChangeAspect="1"/>
          </p:cNvSpPr>
          <p:nvPr/>
        </p:nvSpPr>
        <p:spPr>
          <a:xfrm>
            <a:off x="8206375" y="1372011"/>
            <a:ext cx="3167069" cy="3110696"/>
          </a:xfrm>
          <a:prstGeom prst="rect">
            <a:avLst/>
          </a:prstGeom>
          <a:solidFill>
            <a:srgbClr val="C1D0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379" y="2129842"/>
            <a:ext cx="2027060" cy="16187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66B1AE-E1FE-49EF-A0E9-AE36F84FD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667" y="4346256"/>
            <a:ext cx="3816427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45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37DAFF75-E38B-5345-B184-082D086301C9}"/>
              </a:ext>
            </a:extLst>
          </p:cNvPr>
          <p:cNvSpPr/>
          <p:nvPr/>
        </p:nvSpPr>
        <p:spPr>
          <a:xfrm rot="16200000">
            <a:off x="1096830" y="3603806"/>
            <a:ext cx="1569268" cy="2679446"/>
          </a:xfrm>
          <a:prstGeom prst="homePlate">
            <a:avLst>
              <a:gd name="adj" fmla="val 38994"/>
            </a:avLst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2000">
                <a:solidFill>
                  <a:schemeClr val="bg1"/>
                </a:solidFill>
                <a:latin typeface="MarkPro-Medium" panose="020B0604020101010102" pitchFamily="34" charset="0"/>
              </a:rPr>
              <a:t>Innovation and business platform</a:t>
            </a:r>
            <a:endParaRPr lang="en-US" sz="200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0DCCE762-834D-423B-9C87-B9B668D27DA9}"/>
              </a:ext>
            </a:extLst>
          </p:cNvPr>
          <p:cNvSpPr txBox="1">
            <a:spLocks noChangeArrowheads="1"/>
          </p:cNvSpPr>
          <p:nvPr/>
        </p:nvSpPr>
        <p:spPr>
          <a:xfrm>
            <a:off x="257861" y="141174"/>
            <a:ext cx="10927968" cy="8158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20000"/>
              </a:lnSpc>
              <a:defRPr/>
            </a:pPr>
            <a:endParaRPr lang="en-US" altLang="lv-LV" sz="3600">
              <a:solidFill>
                <a:srgbClr val="005551"/>
              </a:solidFill>
              <a:latin typeface="Arial" pitchFamily="34" charset="0"/>
              <a:sym typeface="Arial" pitchFamily="34" charset="0"/>
            </a:endParaRPr>
          </a:p>
        </p:txBody>
      </p:sp>
      <p:pic>
        <p:nvPicPr>
          <p:cNvPr id="9" name="Picture Placeholder 8" descr="A picture containing text, floor, indoor, table&#10;&#10;Description automatically generated">
            <a:extLst>
              <a:ext uri="{FF2B5EF4-FFF2-40B4-BE49-F238E27FC236}">
                <a16:creationId xmlns:a16="http://schemas.microsoft.com/office/drawing/2014/main" id="{C902E122-39B4-48C5-9622-48273D4787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603" r="8603"/>
          <a:stretch>
            <a:fillRect/>
          </a:stretch>
        </p:blipFill>
        <p:spPr>
          <a:xfrm>
            <a:off x="446571" y="1192337"/>
            <a:ext cx="3553680" cy="2840031"/>
          </a:xfrm>
        </p:spPr>
      </p:pic>
      <p:pic>
        <p:nvPicPr>
          <p:cNvPr id="11" name="Picture Placeholder 10" descr="A computer on a desk&#10;&#10;Description automatically generated with low confidence">
            <a:extLst>
              <a:ext uri="{FF2B5EF4-FFF2-40B4-BE49-F238E27FC236}">
                <a16:creationId xmlns:a16="http://schemas.microsoft.com/office/drawing/2014/main" id="{CF3E37C7-3699-4762-A8AB-7D9326689C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9003" r="9003"/>
          <a:stretch>
            <a:fillRect/>
          </a:stretch>
        </p:blipFill>
        <p:spPr>
          <a:xfrm>
            <a:off x="4339121" y="1192223"/>
            <a:ext cx="3553680" cy="2841325"/>
          </a:xfrm>
        </p:spPr>
      </p:pic>
      <p:pic>
        <p:nvPicPr>
          <p:cNvPr id="13" name="Picture Placeholder 12" descr="A picture containing text, indoor, table, person&#10;&#10;Description automatically generated">
            <a:extLst>
              <a:ext uri="{FF2B5EF4-FFF2-40B4-BE49-F238E27FC236}">
                <a16:creationId xmlns:a16="http://schemas.microsoft.com/office/drawing/2014/main" id="{B71435DB-D46E-40F9-BCD4-A832FC27317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8252" r="8252"/>
          <a:stretch>
            <a:fillRect/>
          </a:stretch>
        </p:blipFill>
        <p:spPr>
          <a:xfrm>
            <a:off x="8230083" y="1192225"/>
            <a:ext cx="3553679" cy="2841323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1F81E40-8D09-4D11-9411-158EF5B5D9FC}"/>
              </a:ext>
            </a:extLst>
          </p:cNvPr>
          <p:cNvSpPr/>
          <p:nvPr/>
        </p:nvSpPr>
        <p:spPr>
          <a:xfrm>
            <a:off x="541740" y="5874072"/>
            <a:ext cx="10954753" cy="700758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2"/>
                </a:solidFill>
                <a:latin typeface="MarkPro-Medium" panose="020B0604020101010102" pitchFamily="34" charset="0"/>
              </a:rPr>
              <a:t>To create innovative ideas, high value-added products and engineering solutions</a:t>
            </a:r>
            <a:endParaRPr lang="en-US" sz="2400">
              <a:latin typeface="Lato Light" panose="020F0502020204030203" pitchFamily="34" charset="0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B0373CB1-53C3-4BE1-900B-DEC670B126F1}"/>
              </a:ext>
            </a:extLst>
          </p:cNvPr>
          <p:cNvSpPr/>
          <p:nvPr/>
        </p:nvSpPr>
        <p:spPr>
          <a:xfrm rot="16200000">
            <a:off x="3839464" y="3612907"/>
            <a:ext cx="1569268" cy="2679446"/>
          </a:xfrm>
          <a:prstGeom prst="homePlate">
            <a:avLst>
              <a:gd name="adj" fmla="val 38346"/>
            </a:avLst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b="0" i="0">
                <a:solidFill>
                  <a:schemeClr val="bg1"/>
                </a:solidFill>
                <a:effectLst/>
                <a:latin typeface="MarkPro-Medium" panose="020B0604020101010102" pitchFamily="34" charset="0"/>
              </a:rPr>
              <a:t>The best equipped prototyping workshop in the Baltics</a:t>
            </a:r>
            <a:endParaRPr lang="en-US" sz="200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20095822-3310-4F6B-9FE2-BDC172A3358C}"/>
              </a:ext>
            </a:extLst>
          </p:cNvPr>
          <p:cNvSpPr/>
          <p:nvPr/>
        </p:nvSpPr>
        <p:spPr>
          <a:xfrm rot="16200000">
            <a:off x="6605801" y="3623187"/>
            <a:ext cx="1569268" cy="2679446"/>
          </a:xfrm>
          <a:prstGeom prst="homePlate">
            <a:avLst>
              <a:gd name="adj" fmla="val 38346"/>
            </a:avLst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MarkPro-Medium" panose="020B0604020101010102" pitchFamily="34" charset="0"/>
              </a:rPr>
              <a:t>A team of highly qualified experts</a:t>
            </a:r>
            <a:endParaRPr lang="en-US" sz="200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195AEFF1-97A7-46B8-B29C-A35BC64365E9}"/>
              </a:ext>
            </a:extLst>
          </p:cNvPr>
          <p:cNvSpPr/>
          <p:nvPr/>
        </p:nvSpPr>
        <p:spPr>
          <a:xfrm rot="16200000">
            <a:off x="9372137" y="3623188"/>
            <a:ext cx="1569268" cy="2679444"/>
          </a:xfrm>
          <a:prstGeom prst="homePlate">
            <a:avLst>
              <a:gd name="adj" fmla="val 37699"/>
            </a:avLst>
          </a:prstGeom>
          <a:solidFill>
            <a:srgbClr val="0070C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sz="2000">
                <a:solidFill>
                  <a:schemeClr val="bg1"/>
                </a:solidFill>
                <a:latin typeface="MarkPro-Medium" panose="020B0604020101010102" pitchFamily="34" charset="0"/>
              </a:rPr>
              <a:t>Support for entrepreneurs, managers, </a:t>
            </a:r>
            <a:r>
              <a:rPr lang="fr-FR" sz="2000" err="1">
                <a:solidFill>
                  <a:schemeClr val="bg1"/>
                </a:solidFill>
                <a:latin typeface="MarkPro-Medium" panose="020B0604020101010102" pitchFamily="34" charset="0"/>
              </a:rPr>
              <a:t>students</a:t>
            </a:r>
            <a:endParaRPr lang="en-US" sz="200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7B2E1F-95C5-4705-B10F-9658218DC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6789"/>
            <a:ext cx="12202507" cy="10130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1F5153-ED7C-48EE-A84C-6ED4862E6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9144" y="14853"/>
            <a:ext cx="2679446" cy="1216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363151-A57E-42D2-A334-47065982C9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482" y="193506"/>
            <a:ext cx="108518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02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360000"/>
            <a:ext cx="12192000" cy="1261250"/>
          </a:xfrm>
          <a:prstGeom prst="rect">
            <a:avLst/>
          </a:prstGeom>
          <a:solidFill>
            <a:srgbClr val="C1D0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84000" y="360001"/>
            <a:ext cx="6372240" cy="1259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endParaRPr lang="lv-LV" sz="3600">
              <a:solidFill>
                <a:schemeClr val="bg1"/>
              </a:solidFill>
              <a:latin typeface="Myriad Pro"/>
              <a:cs typeface="Myriad Pro"/>
            </a:endParaRPr>
          </a:p>
          <a:p>
            <a:r>
              <a:rPr lang="en-GB" sz="3600">
                <a:solidFill>
                  <a:schemeClr val="bg1"/>
                </a:solidFill>
                <a:latin typeface="Myriad Pro"/>
                <a:cs typeface="Myriad Pro"/>
              </a:rPr>
              <a:t>Bachelor stud</a:t>
            </a:r>
            <a:r>
              <a:rPr lang="lv-LV" sz="3600">
                <a:solidFill>
                  <a:schemeClr val="bg1"/>
                </a:solidFill>
                <a:latin typeface="Myriad Pro"/>
                <a:cs typeface="Myriad Pro"/>
              </a:rPr>
              <a:t>y </a:t>
            </a:r>
            <a:r>
              <a:rPr lang="lv-LV" sz="3600" err="1">
                <a:solidFill>
                  <a:schemeClr val="bg1"/>
                </a:solidFill>
                <a:latin typeface="Myriad Pro"/>
                <a:cs typeface="Myriad Pro"/>
              </a:rPr>
              <a:t>programmes</a:t>
            </a:r>
            <a:endParaRPr lang="en-GB" sz="3600">
              <a:solidFill>
                <a:schemeClr val="bg1"/>
              </a:solidFill>
              <a:latin typeface="Myriad Pro"/>
              <a:cs typeface="Myriad Pro"/>
            </a:endParaRPr>
          </a:p>
          <a:p>
            <a:pPr defTabSz="457200"/>
            <a:endParaRPr lang="lv-LV" sz="4400">
              <a:solidFill>
                <a:prstClr val="white"/>
              </a:solidFill>
              <a:latin typeface="Myriad Pro"/>
              <a:cs typeface="Myriad Pro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87" y="472897"/>
            <a:ext cx="1082031" cy="864096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D2D56F-F9E7-42F8-BF08-BFAF67D44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55" y="1732896"/>
            <a:ext cx="5063336" cy="47651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6289A7-985A-4842-9421-E2483D8D8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996" y="1799370"/>
            <a:ext cx="6455249" cy="463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21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593771" y="453345"/>
            <a:ext cx="7511144" cy="1261250"/>
          </a:xfrm>
          <a:prstGeom prst="rect">
            <a:avLst/>
          </a:prstGeom>
          <a:solidFill>
            <a:srgbClr val="65BD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84917" y="560101"/>
            <a:ext cx="5404692" cy="115449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defTabSz="457200"/>
            <a:endParaRPr lang="lv-LV" sz="3600">
              <a:solidFill>
                <a:prstClr val="white"/>
              </a:solidFill>
              <a:latin typeface="Myriad Pro"/>
              <a:cs typeface="Myriad Pro"/>
            </a:endParaRPr>
          </a:p>
          <a:p>
            <a:pPr>
              <a:lnSpc>
                <a:spcPct val="90000"/>
              </a:lnSpc>
            </a:pPr>
            <a:r>
              <a:rPr lang="en-GB" sz="3600">
                <a:solidFill>
                  <a:schemeClr val="bg1"/>
                </a:solidFill>
                <a:latin typeface="Myriad Pro"/>
                <a:cs typeface="Myriad Pro"/>
              </a:rPr>
              <a:t>Master stud</a:t>
            </a:r>
            <a:r>
              <a:rPr lang="lv-LV" sz="3600">
                <a:solidFill>
                  <a:schemeClr val="bg1"/>
                </a:solidFill>
                <a:latin typeface="Myriad Pro"/>
                <a:cs typeface="Myriad Pro"/>
              </a:rPr>
              <a:t>y </a:t>
            </a:r>
            <a:r>
              <a:rPr lang="lv-LV" sz="3600" err="1">
                <a:solidFill>
                  <a:schemeClr val="bg1"/>
                </a:solidFill>
                <a:latin typeface="Myriad Pro"/>
                <a:cs typeface="Myriad Pro"/>
              </a:rPr>
              <a:t>programmes</a:t>
            </a:r>
            <a:endParaRPr lang="en-GB" sz="3600">
              <a:solidFill>
                <a:schemeClr val="bg1"/>
              </a:solidFill>
              <a:latin typeface="Myriad Pro"/>
              <a:cs typeface="Myriad Pro"/>
            </a:endParaRPr>
          </a:p>
          <a:p>
            <a:pPr defTabSz="457200"/>
            <a:endParaRPr lang="lv-LV" sz="4400">
              <a:solidFill>
                <a:prstClr val="white"/>
              </a:solidFill>
              <a:latin typeface="Myriad Pro"/>
              <a:cs typeface="Myriad Pro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7211" y="705300"/>
            <a:ext cx="1082031" cy="864096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4526C5-BA59-4B51-A28C-E159C98F7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68" y="356343"/>
            <a:ext cx="4657748" cy="6297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066A62-C72A-4C9C-9C2B-E98C405CA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771" y="1714595"/>
            <a:ext cx="6858000" cy="489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84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308642"/>
            <a:ext cx="12191999" cy="1261250"/>
          </a:xfrm>
          <a:prstGeom prst="rect">
            <a:avLst/>
          </a:prstGeom>
          <a:solidFill>
            <a:srgbClr val="A931A3"/>
          </a:solidFill>
          <a:ln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60936" y="413859"/>
            <a:ext cx="6372240" cy="1259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defTabSz="457200"/>
            <a:endParaRPr lang="lv-LV" sz="3600">
              <a:solidFill>
                <a:prstClr val="white"/>
              </a:solidFill>
              <a:latin typeface="Myriad Pro"/>
              <a:cs typeface="Myriad Pro"/>
            </a:endParaRPr>
          </a:p>
          <a:p>
            <a:pPr>
              <a:lnSpc>
                <a:spcPct val="90000"/>
              </a:lnSpc>
            </a:pPr>
            <a:r>
              <a:rPr lang="en-GB" sz="3600">
                <a:solidFill>
                  <a:schemeClr val="bg1"/>
                </a:solidFill>
                <a:latin typeface="Myriad Pro"/>
                <a:cs typeface="Myriad Pro"/>
              </a:rPr>
              <a:t>PHD stud</a:t>
            </a:r>
            <a:r>
              <a:rPr lang="lv-LV" sz="3600">
                <a:solidFill>
                  <a:schemeClr val="bg1"/>
                </a:solidFill>
                <a:latin typeface="Myriad Pro"/>
                <a:cs typeface="Myriad Pro"/>
              </a:rPr>
              <a:t>y </a:t>
            </a:r>
            <a:r>
              <a:rPr lang="lv-LV" sz="3600" err="1">
                <a:solidFill>
                  <a:schemeClr val="bg1"/>
                </a:solidFill>
                <a:latin typeface="Myriad Pro"/>
                <a:cs typeface="Myriad Pro"/>
              </a:rPr>
              <a:t>programmes</a:t>
            </a:r>
            <a:endParaRPr lang="en-GB" sz="3600">
              <a:solidFill>
                <a:schemeClr val="bg1"/>
              </a:solidFill>
              <a:latin typeface="Myriad Pro"/>
              <a:cs typeface="Myriad Pro"/>
            </a:endParaRPr>
          </a:p>
          <a:p>
            <a:pPr defTabSz="457200"/>
            <a:endParaRPr lang="lv-LV" sz="4400">
              <a:solidFill>
                <a:prstClr val="white"/>
              </a:solidFill>
              <a:latin typeface="Myriad Pro"/>
              <a:cs typeface="Myriad Pro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001" y="558577"/>
            <a:ext cx="1082031" cy="864096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438B5D-67A9-4A3C-B04B-861E41D5A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11" y="1673858"/>
            <a:ext cx="5348591" cy="4712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AF8ADD-5CF3-4739-9D3F-A98B71DF5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970" y="1819827"/>
            <a:ext cx="6423388" cy="446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74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60000"/>
            <a:ext cx="12192000" cy="1261250"/>
          </a:xfrm>
          <a:prstGeom prst="rect">
            <a:avLst/>
          </a:prstGeom>
          <a:solidFill>
            <a:srgbClr val="C1D0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>
                <a:solidFill>
                  <a:prstClr val="white"/>
                </a:solidFill>
                <a:latin typeface="Calibri"/>
              </a:rPr>
              <a:t>International stud</a:t>
            </a:r>
            <a:r>
              <a:rPr lang="lv-LV" sz="4000" err="1">
                <a:solidFill>
                  <a:prstClr val="white"/>
                </a:solidFill>
                <a:latin typeface="Calibri"/>
              </a:rPr>
              <a:t>ents</a:t>
            </a:r>
            <a:r>
              <a:rPr lang="en-GB" sz="4000">
                <a:solidFill>
                  <a:prstClr val="white"/>
                </a:solidFill>
                <a:latin typeface="Calibri"/>
              </a:rPr>
              <a:t> at RTU</a:t>
            </a:r>
            <a:endParaRPr kumimoji="0" lang="en-GB" sz="40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01" y="558577"/>
            <a:ext cx="1082031" cy="864096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0DFA3B-AA84-464D-A12D-066318A54CC2}"/>
              </a:ext>
            </a:extLst>
          </p:cNvPr>
          <p:cNvSpPr/>
          <p:nvPr/>
        </p:nvSpPr>
        <p:spPr>
          <a:xfrm>
            <a:off x="638175" y="1828801"/>
            <a:ext cx="10467975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en-GB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EA756B-87EE-4388-A724-D1F31050C610}"/>
              </a:ext>
            </a:extLst>
          </p:cNvPr>
          <p:cNvSpPr/>
          <p:nvPr/>
        </p:nvSpPr>
        <p:spPr>
          <a:xfrm>
            <a:off x="-100041" y="2165972"/>
            <a:ext cx="45079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0" indent="-457200">
              <a:buAutoNum type="arabicPeriod"/>
            </a:pPr>
            <a:r>
              <a:rPr lang="en-GB">
                <a:solidFill>
                  <a:schemeClr val="bg1"/>
                </a:solidFill>
                <a:latin typeface="Myriad Pro"/>
                <a:cs typeface="Myriad Pro"/>
              </a:rPr>
              <a:t>Full time degree studies –</a:t>
            </a:r>
          </a:p>
          <a:p>
            <a:pPr marL="177800"/>
            <a:r>
              <a:rPr lang="en-GB">
                <a:solidFill>
                  <a:schemeClr val="bg1"/>
                </a:solidFill>
                <a:latin typeface="Myriad Pro"/>
                <a:cs typeface="Myriad Pro"/>
              </a:rPr>
              <a:t>BSc, MSc, PhD</a:t>
            </a:r>
            <a:r>
              <a:rPr lang="lv-LV">
                <a:solidFill>
                  <a:schemeClr val="bg1"/>
                </a:solidFill>
                <a:latin typeface="Myriad Pro"/>
                <a:cs typeface="Myriad Pro"/>
              </a:rPr>
              <a:t>.</a:t>
            </a:r>
            <a:endParaRPr lang="en-GB">
              <a:solidFill>
                <a:schemeClr val="bg1"/>
              </a:solidFill>
              <a:latin typeface="Myriad Pro"/>
              <a:cs typeface="Myriad Pro"/>
            </a:endParaRPr>
          </a:p>
          <a:p>
            <a:pPr marL="177800"/>
            <a:endParaRPr lang="en-GB">
              <a:solidFill>
                <a:schemeClr val="bg1"/>
              </a:solidFill>
              <a:latin typeface="Myriad Pro"/>
              <a:cs typeface="Myriad Pro"/>
            </a:endParaRPr>
          </a:p>
          <a:p>
            <a:pPr marL="177800"/>
            <a:r>
              <a:rPr lang="en-GB">
                <a:solidFill>
                  <a:schemeClr val="bg1"/>
                </a:solidFill>
                <a:latin typeface="Myriad Pro"/>
                <a:cs typeface="Myriad Pro"/>
              </a:rPr>
              <a:t>2. Exchange studies – Erasmus+ </a:t>
            </a:r>
            <a:endParaRPr lang="lv-LV">
              <a:solidFill>
                <a:schemeClr val="bg1"/>
              </a:solidFill>
              <a:latin typeface="Myriad Pro"/>
              <a:cs typeface="Myriad Pro"/>
            </a:endParaRPr>
          </a:p>
          <a:p>
            <a:pPr marL="177800"/>
            <a:r>
              <a:rPr lang="en-GB">
                <a:solidFill>
                  <a:schemeClr val="bg1"/>
                </a:solidFill>
                <a:latin typeface="Myriad Pro"/>
                <a:cs typeface="Myriad Pro"/>
              </a:rPr>
              <a:t>(EU and non-EU countries</a:t>
            </a:r>
            <a:r>
              <a:rPr lang="lv-LV">
                <a:solidFill>
                  <a:schemeClr val="bg1"/>
                </a:solidFill>
                <a:latin typeface="Myriad Pro"/>
                <a:cs typeface="Myriad Pro"/>
              </a:rPr>
              <a:t> KA107</a:t>
            </a:r>
            <a:r>
              <a:rPr lang="en-GB">
                <a:solidFill>
                  <a:schemeClr val="bg1"/>
                </a:solidFill>
                <a:latin typeface="Myriad Pro"/>
                <a:cs typeface="Myriad Pro"/>
              </a:rPr>
              <a:t>)</a:t>
            </a:r>
            <a:r>
              <a:rPr lang="lv-LV">
                <a:solidFill>
                  <a:schemeClr val="bg1"/>
                </a:solidFill>
                <a:latin typeface="Myriad Pro"/>
                <a:cs typeface="Myriad Pro"/>
              </a:rPr>
              <a:t>.</a:t>
            </a:r>
            <a:endParaRPr lang="en-GB">
              <a:solidFill>
                <a:schemeClr val="bg1"/>
              </a:solidFill>
              <a:latin typeface="Myriad Pro"/>
              <a:cs typeface="Myriad Pro"/>
            </a:endParaRPr>
          </a:p>
          <a:p>
            <a:pPr marL="177800"/>
            <a:endParaRPr lang="en-GB">
              <a:solidFill>
                <a:schemeClr val="bg1"/>
              </a:solidFill>
              <a:latin typeface="Myriad Pro"/>
              <a:cs typeface="Myriad Pro"/>
            </a:endParaRPr>
          </a:p>
          <a:p>
            <a:pPr marL="177800"/>
            <a:r>
              <a:rPr lang="en-GB">
                <a:solidFill>
                  <a:schemeClr val="bg1"/>
                </a:solidFill>
                <a:latin typeface="Myriad Pro"/>
                <a:cs typeface="Myriad Pro"/>
              </a:rPr>
              <a:t>3. Study Abroad Semester </a:t>
            </a:r>
          </a:p>
          <a:p>
            <a:pPr marL="177800"/>
            <a:r>
              <a:rPr lang="en-GB">
                <a:solidFill>
                  <a:schemeClr val="bg1"/>
                </a:solidFill>
                <a:latin typeface="Myriad Pro"/>
                <a:cs typeface="Myriad Pro"/>
              </a:rPr>
              <a:t>(MOU and Erasmus+ partners)</a:t>
            </a:r>
            <a:r>
              <a:rPr lang="lv-LV">
                <a:solidFill>
                  <a:schemeClr val="bg1"/>
                </a:solidFill>
                <a:latin typeface="Myriad Pro"/>
                <a:cs typeface="Myriad Pro"/>
              </a:rPr>
              <a:t>.</a:t>
            </a:r>
            <a:r>
              <a:rPr lang="en-GB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</a:p>
          <a:p>
            <a:pPr marL="177800"/>
            <a:endParaRPr lang="en-GB">
              <a:solidFill>
                <a:schemeClr val="bg1"/>
              </a:solidFill>
              <a:latin typeface="Myriad Pro"/>
              <a:cs typeface="Myriad Pro"/>
            </a:endParaRPr>
          </a:p>
          <a:p>
            <a:pPr marL="177800"/>
            <a:r>
              <a:rPr lang="en-GB">
                <a:solidFill>
                  <a:schemeClr val="bg1"/>
                </a:solidFill>
                <a:latin typeface="Myriad Pro"/>
                <a:cs typeface="Myriad Pro"/>
              </a:rPr>
              <a:t>4. Summer Schools, </a:t>
            </a:r>
            <a:endParaRPr lang="lv-LV">
              <a:solidFill>
                <a:schemeClr val="bg1"/>
              </a:solidFill>
              <a:latin typeface="Myriad Pro"/>
              <a:cs typeface="Myriad Pro"/>
            </a:endParaRPr>
          </a:p>
          <a:p>
            <a:pPr marL="177800"/>
            <a:r>
              <a:rPr lang="en-GB">
                <a:solidFill>
                  <a:schemeClr val="bg1"/>
                </a:solidFill>
                <a:latin typeface="Myriad Pro"/>
                <a:cs typeface="Myriad Pro"/>
              </a:rPr>
              <a:t>Foundation semester or course</a:t>
            </a:r>
            <a:r>
              <a:rPr lang="lv-LV">
                <a:solidFill>
                  <a:schemeClr val="bg1"/>
                </a:solidFill>
                <a:latin typeface="Myriad Pro"/>
                <a:cs typeface="Myriad Pro"/>
              </a:rPr>
              <a:t>s.</a:t>
            </a:r>
            <a:endParaRPr lang="en-GB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A0E20ED-2AC5-4768-B867-E0A66B2026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1364834"/>
              </p:ext>
            </p:extLst>
          </p:nvPr>
        </p:nvGraphicFramePr>
        <p:xfrm>
          <a:off x="3780132" y="1828801"/>
          <a:ext cx="8244609" cy="4301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77032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0065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436248"/>
            <a:ext cx="9144000" cy="21502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1143" y="143968"/>
            <a:ext cx="7200000" cy="22769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 anchorCtr="0">
            <a:noAutofit/>
          </a:bodyPr>
          <a:lstStyle/>
          <a:p>
            <a:r>
              <a:rPr lang="lv-LV" sz="440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lang="en-US" sz="4400">
                <a:solidFill>
                  <a:srgbClr val="FFFFFF"/>
                </a:solidFill>
                <a:latin typeface="Myriad Pro"/>
                <a:cs typeface="Myriad Pro"/>
              </a:rPr>
              <a:t>n campus accommodation in a fully equipped modern </a:t>
            </a:r>
          </a:p>
          <a:p>
            <a:r>
              <a:rPr lang="en-US" sz="4400">
                <a:solidFill>
                  <a:srgbClr val="FFFFFF"/>
                </a:solidFill>
                <a:latin typeface="Myriad Pro"/>
                <a:cs typeface="Myriad Pro"/>
              </a:rPr>
              <a:t>dormitory building</a:t>
            </a:r>
            <a:endParaRPr lang="lv-LV" sz="440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143" y="3513782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Myriad Pro"/>
                <a:cs typeface="Myriad Pro"/>
              </a:rPr>
              <a:t>Right across from the campus, students have access to a large shopping mall, and the dormitory is within a walking distance from most RTU faculties.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143" y="2513075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Myriad Pro"/>
                <a:cs typeface="Myriad Pro"/>
              </a:rPr>
              <a:t>The rooms are arranged into apartments. Each apartment has three double shared rooms, a kitchen, bathroom, toilet and corridor. 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143968"/>
            <a:ext cx="1081912" cy="86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DA2435-266C-4173-92A1-C262789B6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143" y="1389105"/>
            <a:ext cx="4523328" cy="28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77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C1D0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001" y="558577"/>
            <a:ext cx="1082031" cy="864096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500271" y="2204864"/>
            <a:ext cx="2772193" cy="151216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4400">
                <a:solidFill>
                  <a:schemeClr val="bg1"/>
                </a:solidFill>
                <a:latin typeface="Myriad Pro"/>
                <a:cs typeface="Myriad Pro"/>
              </a:rPr>
              <a:t>LABS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689" y="4257998"/>
            <a:ext cx="3563607" cy="2592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848" y="-7715"/>
            <a:ext cx="2465032" cy="4404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840" y="4309506"/>
            <a:ext cx="2537040" cy="25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-7714"/>
            <a:ext cx="3261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49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60000"/>
            <a:ext cx="12191999" cy="1261250"/>
          </a:xfrm>
          <a:prstGeom prst="rect">
            <a:avLst/>
          </a:prstGeom>
          <a:solidFill>
            <a:srgbClr val="C1D0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884000" y="360001"/>
            <a:ext cx="6372240" cy="1259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lv-LV" sz="4400">
                <a:solidFill>
                  <a:schemeClr val="bg1"/>
                </a:solidFill>
                <a:latin typeface="Myriad Pro"/>
                <a:cs typeface="Myriad Pro"/>
              </a:rPr>
              <a:t>Sport Activities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27" y="557952"/>
            <a:ext cx="1082031" cy="864096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886" y="1703620"/>
            <a:ext cx="3239185" cy="48937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38508" y="1967090"/>
            <a:ext cx="3230548" cy="46302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6213" indent="-176213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Myriad Pro"/>
                <a:cs typeface="Myriad Pro"/>
              </a:rPr>
              <a:t>Athletics</a:t>
            </a:r>
          </a:p>
          <a:p>
            <a:pPr marL="176213" indent="-176213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Myriad Pro"/>
                <a:cs typeface="Myriad Pro"/>
              </a:rPr>
              <a:t>Badminton</a:t>
            </a:r>
          </a:p>
          <a:p>
            <a:pPr marL="176213" indent="-176213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Myriad Pro"/>
                <a:cs typeface="Myriad Pro"/>
              </a:rPr>
              <a:t>Basketball </a:t>
            </a:r>
          </a:p>
          <a:p>
            <a:pPr marL="176213" indent="-176213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Myriad Pro"/>
                <a:cs typeface="Myriad Pro"/>
              </a:rPr>
              <a:t>Boxing </a:t>
            </a:r>
          </a:p>
          <a:p>
            <a:pPr marL="176213" indent="-176213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Myriad Pro"/>
                <a:cs typeface="Myriad Pro"/>
              </a:rPr>
              <a:t>Freestyle wrestling </a:t>
            </a:r>
          </a:p>
          <a:p>
            <a:pPr marL="176213" indent="-176213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Myriad Pro"/>
                <a:cs typeface="Myriad Pro"/>
              </a:rPr>
              <a:t>Judo</a:t>
            </a:r>
          </a:p>
          <a:p>
            <a:pPr marL="176213" indent="-176213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Myriad Pro"/>
                <a:cs typeface="Myriad Pro"/>
              </a:rPr>
              <a:t>Body building</a:t>
            </a:r>
          </a:p>
          <a:p>
            <a:pPr marL="176213" indent="-176213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Myriad Pro"/>
                <a:cs typeface="Myriad Pro"/>
              </a:rPr>
              <a:t>Frisbee </a:t>
            </a:r>
          </a:p>
          <a:p>
            <a:pPr marL="176213" indent="-176213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Myriad Pro"/>
                <a:cs typeface="Myriad Pro"/>
              </a:rPr>
              <a:t>Floor ball </a:t>
            </a:r>
          </a:p>
          <a:p>
            <a:pPr marL="176213" indent="-176213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Myriad Pro"/>
                <a:cs typeface="Myriad Pro"/>
              </a:rPr>
              <a:t>Soccer </a:t>
            </a:r>
          </a:p>
          <a:p>
            <a:pPr marL="176213" indent="-176213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Myriad Pro"/>
                <a:cs typeface="Myriad Pro"/>
              </a:rPr>
              <a:t>Table tennis </a:t>
            </a:r>
          </a:p>
          <a:p>
            <a:pPr marL="176213" indent="-176213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Myriad Pro"/>
                <a:cs typeface="Myriad Pro"/>
              </a:rPr>
              <a:t>Swimming</a:t>
            </a:r>
          </a:p>
          <a:p>
            <a:pPr marL="176213" indent="-176213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Myriad Pro"/>
                <a:cs typeface="Myriad Pro"/>
              </a:rPr>
              <a:t>Tennis</a:t>
            </a:r>
          </a:p>
          <a:p>
            <a:pPr marL="176213" indent="-176213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Myriad Pro"/>
                <a:cs typeface="Myriad Pro"/>
              </a:rPr>
              <a:t>Volleyball</a:t>
            </a:r>
          </a:p>
        </p:txBody>
      </p:sp>
    </p:spTree>
    <p:extLst>
      <p:ext uri="{BB962C8B-B14F-4D97-AF65-F5344CB8AC3E}">
        <p14:creationId xmlns:p14="http://schemas.microsoft.com/office/powerpoint/2010/main" val="3003285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0065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523999" y="1574324"/>
            <a:ext cx="9144001" cy="4824639"/>
            <a:chOff x="-2" y="1874376"/>
            <a:chExt cx="9144001" cy="482463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14301" y="4293097"/>
              <a:ext cx="3529697" cy="240591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6722" y="1874377"/>
              <a:ext cx="3727277" cy="250164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874376"/>
              <a:ext cx="5638216" cy="25016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" y="4376018"/>
              <a:ext cx="5638218" cy="2304986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0" y="360000"/>
            <a:ext cx="12191999" cy="1261250"/>
          </a:xfrm>
          <a:prstGeom prst="rect">
            <a:avLst/>
          </a:prstGeom>
          <a:solidFill>
            <a:srgbClr val="C1D0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32776" y="373672"/>
            <a:ext cx="6372240" cy="1259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lv-LV" sz="4400">
                <a:solidFill>
                  <a:schemeClr val="bg1"/>
                </a:solidFill>
                <a:latin typeface="Myriad Pro"/>
                <a:cs typeface="Myriad Pro"/>
              </a:rPr>
              <a:t>Student </a:t>
            </a:r>
            <a:r>
              <a:rPr lang="lv-LV" sz="4400" err="1">
                <a:solidFill>
                  <a:schemeClr val="bg1"/>
                </a:solidFill>
                <a:latin typeface="Myriad Pro"/>
                <a:cs typeface="Myriad Pro"/>
              </a:rPr>
              <a:t>Life</a:t>
            </a:r>
            <a:endParaRPr lang="lv-LV" sz="440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5" y="571623"/>
            <a:ext cx="1082031" cy="864096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BF0EDB-46CB-4B5F-A7C1-D3CB45876F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113" y="4056224"/>
            <a:ext cx="3402433" cy="2451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29D98A-6AAB-467C-9A47-9D98A719EC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4156" y="4032340"/>
            <a:ext cx="4548289" cy="2451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C2C551-F848-485E-99DA-6D7D5871C2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6458" y="4032340"/>
            <a:ext cx="3021541" cy="247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49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60000"/>
            <a:ext cx="12191999" cy="1261250"/>
          </a:xfrm>
          <a:prstGeom prst="rect">
            <a:avLst/>
          </a:prstGeom>
          <a:solidFill>
            <a:srgbClr val="C1D0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805203" y="350503"/>
            <a:ext cx="7561294" cy="1268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lv-LV" sz="4400" err="1">
                <a:solidFill>
                  <a:schemeClr val="bg1"/>
                </a:solidFill>
                <a:latin typeface="Myriad Pro"/>
              </a:rPr>
              <a:t>International</a:t>
            </a:r>
            <a:r>
              <a:rPr lang="lv-LV" sz="4400">
                <a:solidFill>
                  <a:schemeClr val="bg1"/>
                </a:solidFill>
                <a:latin typeface="Myriad Pro"/>
              </a:rPr>
              <a:t> </a:t>
            </a:r>
            <a:r>
              <a:rPr lang="lv-LV" sz="4400" err="1">
                <a:solidFill>
                  <a:schemeClr val="bg1"/>
                </a:solidFill>
                <a:latin typeface="Myriad Pro"/>
              </a:rPr>
              <a:t>Projects</a:t>
            </a:r>
            <a:r>
              <a:rPr lang="lv-LV" sz="4400">
                <a:solidFill>
                  <a:schemeClr val="bg1"/>
                </a:solidFill>
                <a:latin typeface="Myriad Pro"/>
              </a:rPr>
              <a:t> </a:t>
            </a:r>
            <a:r>
              <a:rPr lang="lv-LV" sz="4400" err="1">
                <a:solidFill>
                  <a:schemeClr val="bg1"/>
                </a:solidFill>
                <a:latin typeface="Myriad Pro"/>
              </a:rPr>
              <a:t>Unit</a:t>
            </a:r>
            <a:endParaRPr lang="lv-LV" err="1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5" y="571623"/>
            <a:ext cx="1082031" cy="86409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E70E63-3D8A-BD6A-F983-81EE899DF0AB}"/>
              </a:ext>
            </a:extLst>
          </p:cNvPr>
          <p:cNvSpPr txBox="1"/>
          <p:nvPr/>
        </p:nvSpPr>
        <p:spPr>
          <a:xfrm>
            <a:off x="831038" y="1988840"/>
            <a:ext cx="10835366" cy="475252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GB" sz="2400">
                <a:solidFill>
                  <a:schemeClr val="bg1"/>
                </a:solidFill>
                <a:latin typeface="Myriad Pro"/>
              </a:rPr>
              <a:t>Established in 2013, IPU is an independent unit working under the International Cooperation and Foreign Students Department</a:t>
            </a:r>
            <a:endParaRPr lang="en-GB" sz="2400">
              <a:solidFill>
                <a:schemeClr val="bg1"/>
              </a:solidFill>
              <a:latin typeface="Myriad Pro"/>
              <a:cs typeface="Calibri" panose="020F0502020204030204"/>
            </a:endParaRPr>
          </a:p>
          <a:p>
            <a:pPr marL="342900" lvl="1" indent="-342900">
              <a:buFont typeface="Arial"/>
              <a:buChar char="•"/>
            </a:pPr>
            <a:r>
              <a:rPr lang="en-GB" sz="2400">
                <a:solidFill>
                  <a:schemeClr val="bg1"/>
                </a:solidFill>
                <a:latin typeface="Myriad Pro"/>
              </a:rPr>
              <a:t>The main function of the IPU is to attract EU funding and support RTU's missions</a:t>
            </a:r>
          </a:p>
          <a:p>
            <a:pPr marL="342900" lvl="1" indent="-342900">
              <a:buFont typeface="Arial"/>
              <a:buChar char="•"/>
            </a:pPr>
            <a:r>
              <a:rPr lang="en-GB" sz="2400">
                <a:solidFill>
                  <a:schemeClr val="bg1"/>
                </a:solidFill>
                <a:latin typeface="Myriad Pro"/>
              </a:rPr>
              <a:t>During the past years, RTU has been successful with Erasmus+ KA1 and KA2 project funding</a:t>
            </a:r>
          </a:p>
          <a:p>
            <a:pPr marL="342900" lvl="1" indent="-342900">
              <a:buFont typeface="Arial"/>
              <a:buChar char="•"/>
            </a:pPr>
            <a:r>
              <a:rPr lang="en-GB" sz="2400">
                <a:solidFill>
                  <a:schemeClr val="bg1"/>
                </a:solidFill>
                <a:latin typeface="Myriad Pro"/>
              </a:rPr>
              <a:t>At the moment, RTU is a part of the following projects: Capacity building projects, Strategic partnership project, Erasmus+ mobility projects </a:t>
            </a:r>
          </a:p>
          <a:p>
            <a:pPr marL="342900" lvl="1" indent="-342900">
              <a:buFont typeface="Arial"/>
              <a:buChar char="•"/>
            </a:pPr>
            <a:endParaRPr lang="en-GB" sz="2400">
              <a:solidFill>
                <a:schemeClr val="bg1"/>
              </a:solidFill>
              <a:latin typeface="Myriad Pro"/>
            </a:endParaRPr>
          </a:p>
          <a:p>
            <a:pPr marL="0" lvl="1"/>
            <a:endParaRPr lang="en-GB" sz="2400">
              <a:solidFill>
                <a:schemeClr val="bg1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380169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ar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27769" y="3212977"/>
            <a:ext cx="2152007" cy="936103"/>
          </a:xfrm>
          <a:prstGeom prst="rect">
            <a:avLst/>
          </a:prstGeom>
          <a:solidFill>
            <a:srgbClr val="003756"/>
          </a:solidFill>
        </p:spPr>
        <p:txBody>
          <a:bodyPr wrap="none" lIns="144000" tIns="0" rIns="144000" bIns="93600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ro-RO" sz="1600">
                <a:solidFill>
                  <a:schemeClr val="bg1"/>
                </a:solidFill>
                <a:latin typeface="Myriad Pro"/>
                <a:cs typeface="Myriad Pro"/>
              </a:rPr>
              <a:t>Area – 64 589 km</a:t>
            </a:r>
            <a:r>
              <a:rPr lang="ro-RO" sz="1600" baseline="30000">
                <a:solidFill>
                  <a:schemeClr val="bg1"/>
                </a:solidFill>
                <a:latin typeface="Myriad Pro"/>
                <a:cs typeface="Myriad Pro"/>
              </a:rPr>
              <a:t>2</a:t>
            </a:r>
          </a:p>
          <a:p>
            <a:pPr>
              <a:lnSpc>
                <a:spcPct val="140000"/>
              </a:lnSpc>
            </a:pPr>
            <a:r>
              <a:rPr lang="ro-RO" sz="1600">
                <a:solidFill>
                  <a:schemeClr val="bg1"/>
                </a:solidFill>
                <a:latin typeface="Myriad Pro"/>
                <a:cs typeface="Myriad Pro"/>
              </a:rPr>
              <a:t>Capital – Riga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994150" y="1043558"/>
            <a:ext cx="4114800" cy="245745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601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60000"/>
            <a:ext cx="12191999" cy="1261250"/>
          </a:xfrm>
          <a:prstGeom prst="rect">
            <a:avLst/>
          </a:prstGeom>
          <a:solidFill>
            <a:srgbClr val="C1D0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805203" y="350503"/>
            <a:ext cx="7561294" cy="1268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lv-LV" sz="4400">
                <a:solidFill>
                  <a:schemeClr val="bg1"/>
                </a:solidFill>
                <a:latin typeface="Myriad Pro"/>
              </a:rPr>
              <a:t>ERASMUS+ WORLD KA171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5" y="571623"/>
            <a:ext cx="1082031" cy="86409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E70E63-3D8A-BD6A-F983-81EE899DF0AB}"/>
              </a:ext>
            </a:extLst>
          </p:cNvPr>
          <p:cNvSpPr txBox="1"/>
          <p:nvPr/>
        </p:nvSpPr>
        <p:spPr>
          <a:xfrm>
            <a:off x="831038" y="1988840"/>
            <a:ext cx="10718861" cy="475252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GB" sz="2400" dirty="0">
                <a:solidFill>
                  <a:schemeClr val="bg1"/>
                </a:solidFill>
                <a:latin typeface="Myriad Pro"/>
                <a:ea typeface="+mn-lt"/>
                <a:cs typeface="+mn-lt"/>
              </a:rPr>
              <a:t>Erasmus+ is the EU's program to support education, training, youth and sports in Europe through International Credit Mobility (ICM)</a:t>
            </a:r>
          </a:p>
          <a:p>
            <a:pPr marL="342900" lvl="1" indent="-342900">
              <a:buFont typeface="Arial"/>
              <a:buChar char="•"/>
            </a:pPr>
            <a:r>
              <a:rPr lang="en-GB" sz="2400" dirty="0">
                <a:solidFill>
                  <a:schemeClr val="bg1"/>
                </a:solidFill>
                <a:latin typeface="Myriad Pro"/>
                <a:ea typeface="+mn-lt"/>
                <a:cs typeface="+mn-lt"/>
              </a:rPr>
              <a:t>International Credit Mobility projects are funded by the European Commission</a:t>
            </a:r>
          </a:p>
          <a:p>
            <a:pPr marL="342900" lvl="1" indent="-342900">
              <a:buFont typeface="Arial"/>
              <a:buChar char="•"/>
            </a:pPr>
            <a:r>
              <a:rPr lang="en-GB" sz="2400" dirty="0">
                <a:solidFill>
                  <a:schemeClr val="bg1"/>
                </a:solidFill>
                <a:latin typeface="Myriad Pro"/>
                <a:ea typeface="+mn-lt"/>
                <a:cs typeface="+mn-lt"/>
              </a:rPr>
              <a:t>ICM supports the mobility of individuals enrolled or employed at a higher education institution (HEI), from a Program Country to a Partner Country or vice versa</a:t>
            </a:r>
          </a:p>
          <a:p>
            <a:pPr marL="800100" lvl="2" indent="-342900">
              <a:buFont typeface="Arial"/>
              <a:buChar char="•"/>
            </a:pPr>
            <a:r>
              <a:rPr lang="en-GB" sz="2400" dirty="0">
                <a:solidFill>
                  <a:schemeClr val="bg1"/>
                </a:solidFill>
                <a:latin typeface="Myriad Pro"/>
                <a:ea typeface="+mn-lt"/>
                <a:cs typeface="+mn-lt"/>
              </a:rPr>
              <a:t>Student mobilities for studies</a:t>
            </a:r>
          </a:p>
          <a:p>
            <a:pPr marL="800100" lvl="2" indent="-342900">
              <a:buFont typeface="Arial"/>
              <a:buChar char="•"/>
            </a:pPr>
            <a:r>
              <a:rPr lang="en-GB" sz="2400" dirty="0">
                <a:solidFill>
                  <a:schemeClr val="bg1"/>
                </a:solidFill>
                <a:latin typeface="Myriad Pro"/>
                <a:ea typeface="+mn-lt"/>
                <a:cs typeface="+mn-lt"/>
              </a:rPr>
              <a:t>Student mobilities for traineeships</a:t>
            </a:r>
          </a:p>
          <a:p>
            <a:pPr marL="800100" lvl="2" indent="-342900">
              <a:buFont typeface="Arial"/>
              <a:buChar char="•"/>
            </a:pPr>
            <a:r>
              <a:rPr lang="en-GB" sz="2400" dirty="0">
                <a:solidFill>
                  <a:schemeClr val="bg1"/>
                </a:solidFill>
                <a:latin typeface="Myriad Pro"/>
                <a:ea typeface="+mn-lt"/>
                <a:cs typeface="+mn-lt"/>
              </a:rPr>
              <a:t>Staff mobilities for teaching</a:t>
            </a:r>
          </a:p>
          <a:p>
            <a:pPr marL="800100" lvl="2" indent="-342900">
              <a:buFont typeface="Arial"/>
              <a:buChar char="•"/>
            </a:pPr>
            <a:r>
              <a:rPr lang="en-GB" sz="2400" dirty="0">
                <a:solidFill>
                  <a:schemeClr val="bg1"/>
                </a:solidFill>
                <a:latin typeface="Myriad Pro"/>
                <a:ea typeface="+mn-lt"/>
                <a:cs typeface="+mn-lt"/>
              </a:rPr>
              <a:t>Staff mobilities for training</a:t>
            </a:r>
          </a:p>
          <a:p>
            <a:pPr marL="342900" lvl="1" indent="-342900">
              <a:buFont typeface="Arial"/>
              <a:buChar char="•"/>
            </a:pPr>
            <a:endParaRPr lang="en-GB" sz="2000" dirty="0">
              <a:solidFill>
                <a:schemeClr val="bg1"/>
              </a:solidFill>
              <a:latin typeface="Myriad Pro"/>
            </a:endParaRPr>
          </a:p>
          <a:p>
            <a:pPr marL="0" lvl="1"/>
            <a:endParaRPr lang="en-GB" sz="2000" dirty="0">
              <a:solidFill>
                <a:schemeClr val="bg1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011883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60000"/>
            <a:ext cx="12191999" cy="1261250"/>
          </a:xfrm>
          <a:prstGeom prst="rect">
            <a:avLst/>
          </a:prstGeom>
          <a:solidFill>
            <a:srgbClr val="C1D0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923572" y="350503"/>
            <a:ext cx="7561294" cy="1268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lv-LV" sz="4400" err="1">
                <a:solidFill>
                  <a:schemeClr val="bg1"/>
                </a:solidFill>
                <a:latin typeface="Myriad Pro"/>
              </a:rPr>
              <a:t>Mobilities</a:t>
            </a:r>
            <a:r>
              <a:rPr lang="lv-LV" sz="4400">
                <a:solidFill>
                  <a:schemeClr val="bg1"/>
                </a:solidFill>
                <a:latin typeface="Myriad Pro"/>
              </a:rPr>
              <a:t>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5" y="571623"/>
            <a:ext cx="1082031" cy="86409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E70E63-3D8A-BD6A-F983-81EE899DF0AB}"/>
              </a:ext>
            </a:extLst>
          </p:cNvPr>
          <p:cNvSpPr txBox="1"/>
          <p:nvPr/>
        </p:nvSpPr>
        <p:spPr>
          <a:xfrm>
            <a:off x="806054" y="1838938"/>
            <a:ext cx="10908435" cy="475252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lvl="1"/>
            <a:r>
              <a:rPr lang="en-GB" sz="2200" b="1" dirty="0">
                <a:solidFill>
                  <a:schemeClr val="bg1"/>
                </a:solidFill>
                <a:latin typeface="Myriad Pro"/>
                <a:cs typeface="Calibri"/>
              </a:rPr>
              <a:t>Current Erasmus+ call (2022) and the upcoming project call:</a:t>
            </a:r>
            <a:endParaRPr lang="lv-LV" sz="2200" dirty="0"/>
          </a:p>
          <a:p>
            <a:pPr marL="800100" lvl="2" indent="-342900">
              <a:buFont typeface="Arial"/>
              <a:buChar char="•"/>
            </a:pPr>
            <a:r>
              <a:rPr lang="en-GB" sz="2200" dirty="0">
                <a:solidFill>
                  <a:schemeClr val="bg1"/>
                </a:solidFill>
                <a:latin typeface="Myriad Pro"/>
                <a:cs typeface="Calibri"/>
              </a:rPr>
              <a:t>15 incoming student mobilities</a:t>
            </a:r>
          </a:p>
          <a:p>
            <a:pPr marL="800100" lvl="2" indent="-342900">
              <a:buFont typeface="Arial"/>
              <a:buChar char="•"/>
            </a:pPr>
            <a:r>
              <a:rPr lang="en-GB" sz="2200" dirty="0">
                <a:solidFill>
                  <a:schemeClr val="bg1"/>
                </a:solidFill>
                <a:latin typeface="Myriad Pro"/>
                <a:cs typeface="Calibri"/>
              </a:rPr>
              <a:t>New 2023 project proposal has been submitted and we anticipate funding for a similar number of student mobilities to be granted to RTU as of </a:t>
            </a:r>
            <a:r>
              <a:rPr lang="en-GB" sz="2200" b="1" dirty="0">
                <a:solidFill>
                  <a:schemeClr val="bg1"/>
                </a:solidFill>
                <a:latin typeface="Myriad Pro"/>
                <a:cs typeface="Calibri"/>
              </a:rPr>
              <a:t>September 2023</a:t>
            </a:r>
          </a:p>
          <a:p>
            <a:pPr marL="800100" lvl="2" indent="-342900">
              <a:buFont typeface="Arial"/>
              <a:buChar char="•"/>
            </a:pPr>
            <a:r>
              <a:rPr lang="en-GB" sz="2200" dirty="0">
                <a:solidFill>
                  <a:schemeClr val="bg1"/>
                </a:solidFill>
                <a:latin typeface="Myriad Pro"/>
                <a:cs typeface="Calibri"/>
              </a:rPr>
              <a:t>We anticipate approx. 2-3 incoming/outgoing staff mobilities in September 2023</a:t>
            </a:r>
          </a:p>
          <a:p>
            <a:pPr marL="0" lvl="1"/>
            <a:r>
              <a:rPr lang="en-GB" sz="2200" b="1" dirty="0">
                <a:solidFill>
                  <a:schemeClr val="bg1"/>
                </a:solidFill>
                <a:latin typeface="Myriad Pro"/>
                <a:cs typeface="Calibri"/>
              </a:rPr>
              <a:t>Nomination deadline:</a:t>
            </a:r>
          </a:p>
          <a:p>
            <a:pPr marL="800100" lvl="2" indent="-342900">
              <a:buFont typeface="Arial"/>
              <a:buChar char="•"/>
            </a:pPr>
            <a:r>
              <a:rPr lang="en-GB" sz="2200" dirty="0">
                <a:solidFill>
                  <a:schemeClr val="bg1"/>
                </a:solidFill>
                <a:latin typeface="Myriad Pro"/>
                <a:cs typeface="Calibri"/>
              </a:rPr>
              <a:t>For Fall semester by March 17th </a:t>
            </a:r>
          </a:p>
          <a:p>
            <a:pPr marL="800100" lvl="2" indent="-342900">
              <a:buFont typeface="Arial"/>
              <a:buChar char="•"/>
            </a:pPr>
            <a:r>
              <a:rPr lang="en-GB" sz="2200" dirty="0">
                <a:solidFill>
                  <a:schemeClr val="bg1"/>
                </a:solidFill>
                <a:latin typeface="Myriad Pro"/>
                <a:cs typeface="Calibri"/>
              </a:rPr>
              <a:t>For Spring semester, usually by mid-October (</a:t>
            </a:r>
            <a:r>
              <a:rPr lang="en-GB" sz="2200" i="1" dirty="0">
                <a:solidFill>
                  <a:schemeClr val="bg1"/>
                </a:solidFill>
                <a:latin typeface="Myriad Pro"/>
                <a:cs typeface="Calibri"/>
              </a:rPr>
              <a:t>contingent upon the announcement of project results</a:t>
            </a:r>
            <a:r>
              <a:rPr lang="en-GB" sz="2200" dirty="0">
                <a:solidFill>
                  <a:schemeClr val="bg1"/>
                </a:solidFill>
                <a:latin typeface="Myriad Pro"/>
                <a:cs typeface="Calibri"/>
              </a:rPr>
              <a:t>)</a:t>
            </a:r>
            <a:endParaRPr lang="en-GB" sz="2200" dirty="0">
              <a:solidFill>
                <a:schemeClr val="bg1"/>
              </a:solidFill>
              <a:highlight>
                <a:srgbClr val="FF0000"/>
              </a:highlight>
              <a:latin typeface="Myriad Pro"/>
              <a:cs typeface="Calibri"/>
            </a:endParaRPr>
          </a:p>
          <a:p>
            <a:pPr marL="0" lvl="1"/>
            <a:r>
              <a:rPr lang="en-GB" sz="2200" b="1" dirty="0">
                <a:solidFill>
                  <a:schemeClr val="bg1"/>
                </a:solidFill>
                <a:ea typeface="+mn-lt"/>
                <a:cs typeface="+mn-lt"/>
              </a:rPr>
              <a:t>Deadline to implement mobilities: </a:t>
            </a:r>
          </a:p>
          <a:p>
            <a:pPr marL="800100" lvl="2" indent="-342900">
              <a:buFont typeface="Arial,Sans-Serif"/>
              <a:buChar char="•"/>
            </a:pPr>
            <a:r>
              <a:rPr lang="en-GB" sz="2200" dirty="0">
                <a:solidFill>
                  <a:schemeClr val="bg1"/>
                </a:solidFill>
                <a:ea typeface="+mn-lt"/>
                <a:cs typeface="+mn-lt"/>
              </a:rPr>
              <a:t>Erasmus+ 2022 project– until </a:t>
            </a:r>
            <a:r>
              <a:rPr lang="en-GB" sz="2200" b="1" dirty="0">
                <a:solidFill>
                  <a:schemeClr val="bg1"/>
                </a:solidFill>
                <a:ea typeface="+mn-lt"/>
                <a:cs typeface="+mn-lt"/>
              </a:rPr>
              <a:t>July 2025</a:t>
            </a:r>
            <a:endParaRPr lang="en-US" sz="2200" b="1" dirty="0">
              <a:solidFill>
                <a:schemeClr val="bg1"/>
              </a:solidFill>
              <a:ea typeface="+mn-lt"/>
              <a:cs typeface="+mn-lt"/>
            </a:endParaRPr>
          </a:p>
          <a:p>
            <a:pPr marL="800100" lvl="2" indent="-342900">
              <a:buFont typeface="Arial,Sans-Serif"/>
              <a:buChar char="•"/>
            </a:pPr>
            <a:r>
              <a:rPr lang="en-GB" sz="2200" dirty="0">
                <a:solidFill>
                  <a:schemeClr val="bg1"/>
                </a:solidFill>
                <a:ea typeface="+mn-lt"/>
                <a:cs typeface="+mn-lt"/>
              </a:rPr>
              <a:t>Erasmus+ 2023 project– until </a:t>
            </a:r>
            <a:r>
              <a:rPr lang="en-GB" sz="2200" b="1" dirty="0">
                <a:solidFill>
                  <a:schemeClr val="bg1"/>
                </a:solidFill>
                <a:ea typeface="+mn-lt"/>
                <a:cs typeface="+mn-lt"/>
              </a:rPr>
              <a:t>July 2026</a:t>
            </a:r>
            <a:endParaRPr lang="en-GB" sz="2200" b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4850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60000"/>
            <a:ext cx="12191999" cy="1261250"/>
          </a:xfrm>
          <a:prstGeom prst="rect">
            <a:avLst/>
          </a:prstGeom>
          <a:solidFill>
            <a:srgbClr val="C1D0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875282" y="365299"/>
            <a:ext cx="10081755" cy="1268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4000">
                <a:solidFill>
                  <a:schemeClr val="bg1"/>
                </a:solidFill>
                <a:latin typeface="Myriad Pro"/>
              </a:rPr>
              <a:t>Collaboration</a:t>
            </a:r>
            <a:r>
              <a:rPr lang="lv-LV" sz="4000">
                <a:solidFill>
                  <a:schemeClr val="bg1"/>
                </a:solidFill>
                <a:latin typeface="Myriad Pro"/>
              </a:rPr>
              <a:t> </a:t>
            </a:r>
            <a:endParaRPr lang="lv-LV" sz="4000">
              <a:solidFill>
                <a:schemeClr val="bg1"/>
              </a:solidFill>
              <a:latin typeface="Myriad Pro"/>
              <a:cs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5" y="571623"/>
            <a:ext cx="1082031" cy="86409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E70E63-3D8A-BD6A-F983-81EE899DF0AB}"/>
              </a:ext>
            </a:extLst>
          </p:cNvPr>
          <p:cNvSpPr txBox="1"/>
          <p:nvPr/>
        </p:nvSpPr>
        <p:spPr>
          <a:xfrm>
            <a:off x="818546" y="1851430"/>
            <a:ext cx="10866681" cy="475252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GB" sz="2400">
                <a:solidFill>
                  <a:schemeClr val="bg1"/>
                </a:solidFill>
                <a:latin typeface="Myriad Pro"/>
              </a:rPr>
              <a:t>Subject areas included in the IIA (2021-2027) for the partnership (*for student mobilities):</a:t>
            </a:r>
            <a:endParaRPr lang="lv-LV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lvl="2" indent="-457200">
              <a:buAutoNum type="arabicPeriod"/>
            </a:pPr>
            <a:r>
              <a:rPr lang="en-GB" sz="2400">
                <a:solidFill>
                  <a:schemeClr val="bg1"/>
                </a:solidFill>
                <a:latin typeface="Myriad Pro"/>
              </a:rPr>
              <a:t>Business and administration</a:t>
            </a:r>
          </a:p>
          <a:p>
            <a:pPr lvl="2" indent="-457200">
              <a:buAutoNum type="arabicPeriod"/>
            </a:pPr>
            <a:r>
              <a:rPr lang="en-GB" sz="2400">
                <a:solidFill>
                  <a:schemeClr val="bg1"/>
                </a:solidFill>
                <a:latin typeface="Myriad Pro"/>
              </a:rPr>
              <a:t>Information and communication technology</a:t>
            </a:r>
          </a:p>
          <a:p>
            <a:pPr lvl="2" indent="-457200">
              <a:buFontTx/>
              <a:buAutoNum type="arabicPeriod"/>
            </a:pPr>
            <a:r>
              <a:rPr lang="en-GB" sz="2400">
                <a:solidFill>
                  <a:schemeClr val="bg1"/>
                </a:solidFill>
                <a:latin typeface="Myriad Pro"/>
              </a:rPr>
              <a:t>Engineering and engineering trades</a:t>
            </a:r>
          </a:p>
          <a:p>
            <a:pPr lvl="2" indent="-457200">
              <a:buFontTx/>
              <a:buAutoNum type="arabicPeriod"/>
            </a:pPr>
            <a:r>
              <a:rPr lang="en-GB" sz="2400">
                <a:solidFill>
                  <a:schemeClr val="bg1"/>
                </a:solidFill>
                <a:latin typeface="Myriad Pro"/>
              </a:rPr>
              <a:t>Languages </a:t>
            </a:r>
          </a:p>
          <a:p>
            <a:pPr lvl="2" indent="-457200">
              <a:buAutoNum type="arabicPeriod"/>
            </a:pPr>
            <a:r>
              <a:rPr lang="en-GB" sz="2400">
                <a:solidFill>
                  <a:schemeClr val="bg1"/>
                </a:solidFill>
                <a:latin typeface="Myriad Pro"/>
              </a:rPr>
              <a:t>Maritime Transport and related fields</a:t>
            </a:r>
          </a:p>
          <a:p>
            <a:pPr marL="0" lvl="1"/>
            <a:endParaRPr lang="en-GB" sz="2400">
              <a:solidFill>
                <a:schemeClr val="bg1"/>
              </a:solidFill>
              <a:latin typeface="Myriad Pro"/>
            </a:endParaRPr>
          </a:p>
          <a:p>
            <a:pPr marL="342900" lvl="1" indent="-342900">
              <a:buFont typeface="Arial"/>
              <a:buChar char="•"/>
            </a:pPr>
            <a:r>
              <a:rPr lang="en-GB" sz="2400">
                <a:solidFill>
                  <a:schemeClr val="bg1"/>
                </a:solidFill>
                <a:latin typeface="Myriad Pro"/>
              </a:rPr>
              <a:t>Staff mobilities can be implemented outside these 4 subject areas</a:t>
            </a:r>
          </a:p>
          <a:p>
            <a:pPr marL="800100" lvl="2" indent="-342900">
              <a:buFont typeface="Arial"/>
              <a:buChar char="•"/>
            </a:pPr>
            <a:r>
              <a:rPr lang="en-GB" sz="2400">
                <a:solidFill>
                  <a:schemeClr val="bg1"/>
                </a:solidFill>
                <a:latin typeface="Myriad Pro"/>
              </a:rPr>
              <a:t>Administrative staff is also welcome to apply for and utilize staff mobilities </a:t>
            </a:r>
          </a:p>
          <a:p>
            <a:pPr marL="800100" lvl="2" indent="-342900">
              <a:buFont typeface="Arial"/>
              <a:buChar char="•"/>
            </a:pPr>
            <a:r>
              <a:rPr lang="en-GB" sz="2400">
                <a:solidFill>
                  <a:schemeClr val="bg1"/>
                </a:solidFill>
                <a:latin typeface="Myriad Pro"/>
              </a:rPr>
              <a:t>Staff mobilities are available as teaching (academic staff) or training (academic and non-academic staff)</a:t>
            </a:r>
          </a:p>
          <a:p>
            <a:pPr marL="800100" lvl="2" indent="-342900">
              <a:buFont typeface="Arial"/>
              <a:buChar char="•"/>
            </a:pPr>
            <a:endParaRPr lang="en-GB" sz="2400">
              <a:solidFill>
                <a:schemeClr val="bg1"/>
              </a:solidFill>
              <a:latin typeface="Myriad Pro"/>
            </a:endParaRPr>
          </a:p>
          <a:p>
            <a:pPr marL="342900" lvl="1" indent="-342900">
              <a:buFont typeface="Arial"/>
              <a:buChar char="•"/>
            </a:pPr>
            <a:endParaRPr lang="en-GB" sz="2400">
              <a:solidFill>
                <a:schemeClr val="bg1"/>
              </a:solidFill>
              <a:latin typeface="Myriad Pro"/>
            </a:endParaRPr>
          </a:p>
          <a:p>
            <a:pPr marL="0" lvl="1"/>
            <a:endParaRPr lang="en-GB" sz="2400">
              <a:solidFill>
                <a:schemeClr val="bg1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597378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60000"/>
            <a:ext cx="12191999" cy="1261250"/>
          </a:xfrm>
          <a:prstGeom prst="rect">
            <a:avLst/>
          </a:prstGeom>
          <a:solidFill>
            <a:srgbClr val="C1D0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875282" y="365299"/>
            <a:ext cx="10081755" cy="1268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4000">
                <a:solidFill>
                  <a:schemeClr val="bg1"/>
                </a:solidFill>
                <a:latin typeface="Myriad Pro"/>
              </a:rPr>
              <a:t>Student Mobilities</a:t>
            </a:r>
            <a:endParaRPr lang="lv-LV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5" y="571623"/>
            <a:ext cx="1082031" cy="86409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E70E63-3D8A-BD6A-F983-81EE899DF0AB}"/>
              </a:ext>
            </a:extLst>
          </p:cNvPr>
          <p:cNvSpPr txBox="1"/>
          <p:nvPr/>
        </p:nvSpPr>
        <p:spPr>
          <a:xfrm>
            <a:off x="267367" y="1821826"/>
            <a:ext cx="11534736" cy="475252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342900" lvl="1" indent="-342900">
              <a:lnSpc>
                <a:spcPct val="150000"/>
              </a:lnSpc>
              <a:buFont typeface="Arial"/>
              <a:buChar char="•"/>
            </a:pPr>
            <a:r>
              <a:rPr lang="en-GB" sz="2200" dirty="0">
                <a:solidFill>
                  <a:schemeClr val="bg1"/>
                </a:solidFill>
                <a:latin typeface="Myriad Pro"/>
              </a:rPr>
              <a:t>Can be at any level: Bachelor's, Master's, Doctoral*</a:t>
            </a:r>
            <a:endParaRPr lang="lv-LV" sz="2200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marL="342900" lvl="1" indent="-342900">
              <a:lnSpc>
                <a:spcPct val="150000"/>
              </a:lnSpc>
              <a:buFont typeface="Arial"/>
              <a:buChar char="•"/>
            </a:pPr>
            <a:r>
              <a:rPr lang="en-GB" sz="2200" dirty="0">
                <a:solidFill>
                  <a:schemeClr val="bg1"/>
                </a:solidFill>
                <a:latin typeface="Myriad Pro"/>
                <a:cs typeface="Calibri" panose="020F0502020204030204"/>
              </a:rPr>
              <a:t>Can't be less than 3 months; the scholarship is paid for the actual duration of the mobility</a:t>
            </a:r>
          </a:p>
          <a:p>
            <a:pPr marL="342900" lvl="1" indent="-342900">
              <a:lnSpc>
                <a:spcPct val="150000"/>
              </a:lnSpc>
              <a:buFont typeface="Arial"/>
              <a:buChar char="•"/>
            </a:pPr>
            <a:r>
              <a:rPr lang="en-GB" sz="2200" dirty="0">
                <a:solidFill>
                  <a:schemeClr val="bg1"/>
                </a:solidFill>
                <a:latin typeface="Myriad Pro"/>
                <a:cs typeface="Calibri" panose="020F0502020204030204"/>
              </a:rPr>
              <a:t>Can't be more than 12 months at one study level</a:t>
            </a:r>
          </a:p>
          <a:p>
            <a:pPr marL="342900" lvl="1" indent="-342900">
              <a:lnSpc>
                <a:spcPct val="150000"/>
              </a:lnSpc>
              <a:buFont typeface="Arial"/>
              <a:buChar char="•"/>
            </a:pPr>
            <a:r>
              <a:rPr lang="en-GB" sz="2200" dirty="0">
                <a:solidFill>
                  <a:schemeClr val="bg1"/>
                </a:solidFill>
                <a:latin typeface="Myriad Pro"/>
                <a:cs typeface="Calibri" panose="020F0502020204030204"/>
              </a:rPr>
              <a:t>Students must stay at RTU until the official end of the mobility</a:t>
            </a:r>
          </a:p>
          <a:p>
            <a:pPr marL="342900" lvl="1" indent="-342900">
              <a:lnSpc>
                <a:spcPct val="150000"/>
              </a:lnSpc>
              <a:buFont typeface="Arial"/>
              <a:buChar char="•"/>
            </a:pPr>
            <a:r>
              <a:rPr lang="en-GB" sz="2200" dirty="0">
                <a:solidFill>
                  <a:schemeClr val="bg1"/>
                </a:solidFill>
                <a:latin typeface="Myriad Pro"/>
                <a:cs typeface="Calibri" panose="020F0502020204030204"/>
              </a:rPr>
              <a:t>The grant covers the scholarship – 800 EUR per month and travel costs based on the travel distance (EACEA) </a:t>
            </a:r>
          </a:p>
          <a:p>
            <a:pPr marL="342900" lvl="1" indent="-342900">
              <a:lnSpc>
                <a:spcPct val="150000"/>
              </a:lnSpc>
              <a:buFont typeface="Arial"/>
              <a:buChar char="•"/>
            </a:pPr>
            <a:r>
              <a:rPr lang="en-GB" sz="2200" dirty="0">
                <a:solidFill>
                  <a:schemeClr val="bg1"/>
                </a:solidFill>
                <a:latin typeface="Myriad Pro"/>
                <a:cs typeface="Calibri" panose="020F0502020204030204"/>
              </a:rPr>
              <a:t>The grant is awarded upon selection of the best candidates</a:t>
            </a:r>
          </a:p>
          <a:p>
            <a:pPr marL="0" lvl="1">
              <a:lnSpc>
                <a:spcPct val="150000"/>
              </a:lnSpc>
            </a:pPr>
            <a:r>
              <a:rPr lang="en-GB" sz="2200" i="1" dirty="0">
                <a:solidFill>
                  <a:schemeClr val="bg1"/>
                </a:solidFill>
                <a:ea typeface="+mn-lt"/>
                <a:cs typeface="+mn-lt"/>
              </a:rPr>
              <a:t>*A top-up grant of 250 EUR per month is available in </a:t>
            </a:r>
            <a:r>
              <a:rPr lang="en-GB" sz="2200" b="1" i="1" dirty="0">
                <a:solidFill>
                  <a:schemeClr val="bg1"/>
                </a:solidFill>
                <a:ea typeface="+mn-lt"/>
                <a:cs typeface="+mn-lt"/>
              </a:rPr>
              <a:t>some </a:t>
            </a:r>
            <a:r>
              <a:rPr lang="en-GB" sz="2200" i="1" dirty="0">
                <a:solidFill>
                  <a:schemeClr val="bg1"/>
                </a:solidFill>
                <a:ea typeface="+mn-lt"/>
                <a:cs typeface="+mn-lt"/>
              </a:rPr>
              <a:t>specific cases for some students with fewer opportunities</a:t>
            </a:r>
            <a:endParaRPr lang="en-GB" sz="2200" i="1" dirty="0">
              <a:solidFill>
                <a:schemeClr val="bg1"/>
              </a:solidFill>
              <a:latin typeface="Myriad Pro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8358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60000"/>
            <a:ext cx="12191999" cy="1261250"/>
          </a:xfrm>
          <a:prstGeom prst="rect">
            <a:avLst/>
          </a:prstGeom>
          <a:solidFill>
            <a:srgbClr val="C1D0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875282" y="365299"/>
            <a:ext cx="10081755" cy="1268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4000">
                <a:solidFill>
                  <a:schemeClr val="bg1"/>
                </a:solidFill>
                <a:latin typeface="Myriad Pro"/>
              </a:rPr>
              <a:t>Staff Mobilities</a:t>
            </a:r>
            <a:endParaRPr lang="lv-LV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5" y="571623"/>
            <a:ext cx="1082031" cy="86409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E70E63-3D8A-BD6A-F983-81EE899DF0AB}"/>
              </a:ext>
            </a:extLst>
          </p:cNvPr>
          <p:cNvSpPr txBox="1"/>
          <p:nvPr/>
        </p:nvSpPr>
        <p:spPr>
          <a:xfrm>
            <a:off x="816927" y="1756007"/>
            <a:ext cx="10669699" cy="475252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342900" lvl="1" indent="-342900">
              <a:lnSpc>
                <a:spcPct val="150000"/>
              </a:lnSpc>
              <a:buFont typeface="Arial"/>
              <a:buChar char="•"/>
            </a:pPr>
            <a:r>
              <a:rPr lang="en-GB" sz="2400">
                <a:solidFill>
                  <a:schemeClr val="bg1"/>
                </a:solidFill>
                <a:latin typeface="Myriad Pro"/>
              </a:rPr>
              <a:t>Duration: 5 activity days</a:t>
            </a:r>
            <a:endParaRPr lang="lv-LV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marL="800100" lvl="2" indent="-342900">
              <a:lnSpc>
                <a:spcPct val="150000"/>
              </a:lnSpc>
              <a:buFont typeface="Arial"/>
              <a:buChar char="•"/>
            </a:pPr>
            <a:r>
              <a:rPr lang="en-GB" sz="2400">
                <a:solidFill>
                  <a:schemeClr val="bg1"/>
                </a:solidFill>
                <a:latin typeface="Myriad Pro"/>
                <a:cs typeface="Calibri" panose="020F0502020204030204"/>
              </a:rPr>
              <a:t>For teaching: minimum 8 academic hours</a:t>
            </a:r>
          </a:p>
          <a:p>
            <a:pPr marL="342900" lvl="1" indent="-342900">
              <a:lnSpc>
                <a:spcPct val="150000"/>
              </a:lnSpc>
              <a:buFont typeface="Arial"/>
              <a:buChar char="•"/>
            </a:pPr>
            <a:r>
              <a:rPr lang="en-GB" sz="2400">
                <a:solidFill>
                  <a:schemeClr val="bg1"/>
                </a:solidFill>
                <a:latin typeface="Myriad Pro"/>
                <a:cs typeface="Calibri" panose="020F0502020204030204"/>
              </a:rPr>
              <a:t>Individual support of 140 EUR per day &amp; travel cost based on travel distance (EACEA)</a:t>
            </a:r>
            <a:endParaRPr lang="en-GB" sz="2400" i="1">
              <a:solidFill>
                <a:schemeClr val="bg1"/>
              </a:solidFill>
              <a:latin typeface="Myriad Pro"/>
              <a:cs typeface="Calibri" panose="020F0502020204030204"/>
            </a:endParaRPr>
          </a:p>
          <a:p>
            <a:pPr marL="342900" lvl="1" indent="-342900">
              <a:lnSpc>
                <a:spcPct val="150000"/>
              </a:lnSpc>
              <a:buFont typeface="Arial"/>
              <a:buChar char="•"/>
            </a:pPr>
            <a:r>
              <a:rPr lang="en-GB" sz="2400">
                <a:solidFill>
                  <a:schemeClr val="bg1"/>
                </a:solidFill>
                <a:latin typeface="Myriad Pro"/>
                <a:cs typeface="Calibri" panose="020F0502020204030204"/>
              </a:rPr>
              <a:t>Funding is for 5 activity days + 2 travel days</a:t>
            </a:r>
          </a:p>
          <a:p>
            <a:pPr marL="342900" lvl="1" indent="-342900">
              <a:lnSpc>
                <a:spcPct val="150000"/>
              </a:lnSpc>
              <a:buFont typeface="Arial"/>
              <a:buChar char="•"/>
            </a:pPr>
            <a:r>
              <a:rPr lang="en-GB" sz="2400">
                <a:solidFill>
                  <a:schemeClr val="bg1"/>
                </a:solidFill>
                <a:latin typeface="Myriad Pro"/>
                <a:cs typeface="Calibri" panose="020F0502020204030204"/>
              </a:rPr>
              <a:t>Incoming mobilities: the grant is awarded upon the signing of the Grant Agreement in person</a:t>
            </a:r>
          </a:p>
          <a:p>
            <a:pPr marL="342900" lvl="1" indent="-342900">
              <a:lnSpc>
                <a:spcPct val="150000"/>
              </a:lnSpc>
              <a:buFont typeface="Arial"/>
              <a:buChar char="•"/>
            </a:pPr>
            <a:r>
              <a:rPr lang="en-GB" sz="2400">
                <a:solidFill>
                  <a:schemeClr val="bg1"/>
                </a:solidFill>
                <a:latin typeface="Myriad Pro"/>
                <a:cs typeface="Calibri" panose="020F0502020204030204"/>
              </a:rPr>
              <a:t>Selection of participants is based on the strength of the application + number of mobilities available</a:t>
            </a:r>
          </a:p>
        </p:txBody>
      </p:sp>
    </p:spTree>
    <p:extLst>
      <p:ext uri="{BB962C8B-B14F-4D97-AF65-F5344CB8AC3E}">
        <p14:creationId xmlns:p14="http://schemas.microsoft.com/office/powerpoint/2010/main" val="3755490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" y="360000"/>
            <a:ext cx="10262585" cy="1261250"/>
          </a:xfrm>
          <a:prstGeom prst="rect">
            <a:avLst/>
          </a:prstGeom>
          <a:solidFill>
            <a:srgbClr val="C1D0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626273" y="379535"/>
            <a:ext cx="8600266" cy="1259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lv-LV" sz="4300" err="1">
                <a:solidFill>
                  <a:srgbClr val="006666"/>
                </a:solidFill>
                <a:latin typeface="Myriad Pro"/>
              </a:rPr>
              <a:t>European</a:t>
            </a:r>
            <a:r>
              <a:rPr lang="lv-LV" sz="4300">
                <a:solidFill>
                  <a:srgbClr val="006666"/>
                </a:solidFill>
                <a:latin typeface="Myriad Pro"/>
              </a:rPr>
              <a:t> University of </a:t>
            </a:r>
            <a:r>
              <a:rPr lang="lv-LV" sz="4300" err="1">
                <a:solidFill>
                  <a:srgbClr val="006666"/>
                </a:solidFill>
                <a:latin typeface="Myriad Pro"/>
              </a:rPr>
              <a:t>Technology</a:t>
            </a:r>
            <a:endParaRPr lang="lv-LV" sz="4300">
              <a:solidFill>
                <a:srgbClr val="006666"/>
              </a:solidFill>
              <a:latin typeface="Myriad Pro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42" y="557952"/>
            <a:ext cx="1082031" cy="864096"/>
          </a:xfrm>
          <a:prstGeom prst="rect">
            <a:avLst/>
          </a:prstGeom>
        </p:spPr>
      </p:pic>
      <p:pic>
        <p:nvPicPr>
          <p:cNvPr id="17" name="Attēls 16">
            <a:extLst>
              <a:ext uri="{FF2B5EF4-FFF2-40B4-BE49-F238E27FC236}">
                <a16:creationId xmlns:a16="http://schemas.microsoft.com/office/drawing/2014/main" id="{20EB31E6-1D21-4877-8CAC-6CCEEAA07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0356" y="341716"/>
            <a:ext cx="2167023" cy="1279534"/>
          </a:xfrm>
          <a:prstGeom prst="rect">
            <a:avLst/>
          </a:prstGeom>
        </p:spPr>
      </p:pic>
      <p:sp>
        <p:nvSpPr>
          <p:cNvPr id="3" name="Taisnstūris 2">
            <a:extLst>
              <a:ext uri="{FF2B5EF4-FFF2-40B4-BE49-F238E27FC236}">
                <a16:creationId xmlns:a16="http://schemas.microsoft.com/office/drawing/2014/main" id="{89FB3D76-36CF-48DE-95BB-B81007D0E762}"/>
              </a:ext>
            </a:extLst>
          </p:cNvPr>
          <p:cNvSpPr/>
          <p:nvPr/>
        </p:nvSpPr>
        <p:spPr>
          <a:xfrm>
            <a:off x="418730" y="3973395"/>
            <a:ext cx="113545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err="1">
                <a:solidFill>
                  <a:schemeClr val="bg1"/>
                </a:solidFill>
                <a:latin typeface="Myriad Pro"/>
              </a:rPr>
              <a:t>EUt</a:t>
            </a:r>
            <a:r>
              <a:rPr lang="en-US" sz="2000">
                <a:solidFill>
                  <a:schemeClr val="bg1"/>
                </a:solidFill>
                <a:latin typeface="Myriad Pro"/>
              </a:rPr>
              <a:t>+ aims to become the leading partner for key players in education, research and</a:t>
            </a:r>
            <a:r>
              <a:rPr lang="lv-LV" sz="2000">
                <a:solidFill>
                  <a:schemeClr val="bg1"/>
                </a:solidFill>
                <a:latin typeface="Myriad Pro"/>
              </a:rPr>
              <a:t> </a:t>
            </a:r>
            <a:r>
              <a:rPr lang="en-US" sz="2000">
                <a:solidFill>
                  <a:schemeClr val="bg1"/>
                </a:solidFill>
                <a:latin typeface="Myriad Pro"/>
              </a:rPr>
              <a:t>transfer, economy, governance, and society to promote a new European model of education. </a:t>
            </a:r>
          </a:p>
          <a:p>
            <a:r>
              <a:rPr lang="en-US" sz="2000">
                <a:solidFill>
                  <a:schemeClr val="bg1"/>
                </a:solidFill>
                <a:latin typeface="Myriad Pro"/>
              </a:rPr>
              <a:t>• An inclusive and diverse model, that helps every student to define one’s own role in society. </a:t>
            </a:r>
          </a:p>
          <a:p>
            <a:r>
              <a:rPr lang="en-US" sz="2000">
                <a:solidFill>
                  <a:schemeClr val="bg1"/>
                </a:solidFill>
                <a:latin typeface="Myriad Pro"/>
              </a:rPr>
              <a:t>• A model that delivers a high-level scientific education &amp; research, that allows everyone to achieve excellence through a long-term education. </a:t>
            </a:r>
          </a:p>
          <a:p>
            <a:r>
              <a:rPr lang="en-US" sz="2000">
                <a:solidFill>
                  <a:schemeClr val="bg1"/>
                </a:solidFill>
                <a:latin typeface="Myriad Pro"/>
              </a:rPr>
              <a:t>• A model that raises technologically responsible citizens, and that gives its students the ability to act for a better </a:t>
            </a:r>
            <a:r>
              <a:rPr lang="en-US" sz="2000" err="1">
                <a:solidFill>
                  <a:schemeClr val="bg1"/>
                </a:solidFill>
                <a:latin typeface="Myriad Pro"/>
              </a:rPr>
              <a:t>worl</a:t>
            </a:r>
            <a:r>
              <a:rPr lang="lv-LV" sz="2000">
                <a:solidFill>
                  <a:schemeClr val="bg1"/>
                </a:solidFill>
                <a:latin typeface="Myriad Pro"/>
              </a:rPr>
              <a:t>d</a:t>
            </a:r>
          </a:p>
        </p:txBody>
      </p:sp>
      <p:sp>
        <p:nvSpPr>
          <p:cNvPr id="4" name="Taisnstūris 3">
            <a:extLst>
              <a:ext uri="{FF2B5EF4-FFF2-40B4-BE49-F238E27FC236}">
                <a16:creationId xmlns:a16="http://schemas.microsoft.com/office/drawing/2014/main" id="{EFFC1028-C250-47A3-9404-C42538A6A026}"/>
              </a:ext>
            </a:extLst>
          </p:cNvPr>
          <p:cNvSpPr/>
          <p:nvPr/>
        </p:nvSpPr>
        <p:spPr>
          <a:xfrm>
            <a:off x="446843" y="1732667"/>
            <a:ext cx="10490446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US" sz="2000">
                <a:solidFill>
                  <a:schemeClr val="bg1"/>
                </a:solidFill>
                <a:latin typeface="Myriad Pro"/>
              </a:rPr>
              <a:t>A European University of Technology for Europe and European technology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lv-LV" sz="2000">
                <a:solidFill>
                  <a:schemeClr val="bg1"/>
                </a:solidFill>
                <a:latin typeface="Myriad Pro"/>
              </a:rPr>
              <a:t> </a:t>
            </a:r>
            <a:r>
              <a:rPr lang="en-US" sz="2000" err="1">
                <a:solidFill>
                  <a:schemeClr val="bg1"/>
                </a:solidFill>
                <a:latin typeface="Myriad Pro"/>
              </a:rPr>
              <a:t>EUt</a:t>
            </a:r>
            <a:r>
              <a:rPr lang="en-US" sz="2000">
                <a:solidFill>
                  <a:schemeClr val="bg1"/>
                </a:solidFill>
                <a:latin typeface="Myriad Pro"/>
              </a:rPr>
              <a:t>+ are: 8 members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lv-LV" sz="2000">
                <a:solidFill>
                  <a:schemeClr val="bg1"/>
                </a:solidFill>
                <a:latin typeface="Myriad Pro"/>
              </a:rPr>
              <a:t> </a:t>
            </a:r>
            <a:r>
              <a:rPr lang="en-US" sz="2000">
                <a:solidFill>
                  <a:schemeClr val="bg1"/>
                </a:solidFill>
                <a:latin typeface="Myriad Pro"/>
              </a:rPr>
              <a:t>8 countries, 8 campuses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lv-LV" sz="2000">
                <a:solidFill>
                  <a:schemeClr val="bg1"/>
                </a:solidFill>
                <a:latin typeface="Myriad Pro"/>
              </a:rPr>
              <a:t> </a:t>
            </a:r>
            <a:r>
              <a:rPr lang="en-US" sz="2000">
                <a:solidFill>
                  <a:schemeClr val="bg1"/>
                </a:solidFill>
                <a:latin typeface="Myriad Pro"/>
              </a:rPr>
              <a:t>100,000 students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lv-LV" sz="2000">
                <a:solidFill>
                  <a:schemeClr val="bg1"/>
                </a:solidFill>
                <a:latin typeface="Myriad Pro"/>
              </a:rPr>
              <a:t> </a:t>
            </a:r>
            <a:r>
              <a:rPr lang="en-US" sz="2000">
                <a:solidFill>
                  <a:schemeClr val="bg1"/>
                </a:solidFill>
                <a:latin typeface="Myriad Pro"/>
              </a:rPr>
              <a:t>1 single European university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lv-LV" sz="2000">
                <a:solidFill>
                  <a:schemeClr val="bg1"/>
                </a:solidFill>
                <a:latin typeface="Myriad Pro"/>
              </a:rPr>
              <a:t> </a:t>
            </a:r>
            <a:r>
              <a:rPr lang="en-US" sz="2000">
                <a:solidFill>
                  <a:schemeClr val="bg1"/>
                </a:solidFill>
                <a:latin typeface="Myriad Pro"/>
              </a:rPr>
              <a:t>Only 1 diploma (in construction)</a:t>
            </a:r>
          </a:p>
        </p:txBody>
      </p:sp>
    </p:spTree>
    <p:extLst>
      <p:ext uri="{BB962C8B-B14F-4D97-AF65-F5344CB8AC3E}">
        <p14:creationId xmlns:p14="http://schemas.microsoft.com/office/powerpoint/2010/main" val="1884676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0" y="87086"/>
            <a:ext cx="9056914" cy="6770914"/>
          </a:xfrm>
          <a:prstGeom prst="rect">
            <a:avLst/>
          </a:prstGeom>
          <a:solidFill>
            <a:srgbClr val="0065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360000"/>
            <a:ext cx="12191999" cy="1261250"/>
          </a:xfrm>
          <a:prstGeom prst="rect">
            <a:avLst/>
          </a:prstGeom>
          <a:solidFill>
            <a:srgbClr val="C1D0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656498" y="351510"/>
            <a:ext cx="5555930" cy="1259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lv-LV" sz="4400" b="1" err="1">
                <a:solidFill>
                  <a:srgbClr val="FFFFFF"/>
                </a:solidFill>
                <a:latin typeface="Myriad Pro"/>
                <a:cs typeface="Myriad Pro"/>
              </a:rPr>
              <a:t>Thank</a:t>
            </a:r>
            <a:r>
              <a:rPr lang="lv-LV" sz="4400" b="1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lv-LV" sz="4400" b="1" err="1">
                <a:solidFill>
                  <a:srgbClr val="FFFFFF"/>
                </a:solidFill>
                <a:latin typeface="Myriad Pro"/>
                <a:cs typeface="Myriad Pro"/>
              </a:rPr>
              <a:t>you</a:t>
            </a:r>
            <a:r>
              <a:rPr lang="lv-LV" sz="4400" b="1">
                <a:solidFill>
                  <a:srgbClr val="FFFFFF"/>
                </a:solidFill>
                <a:latin typeface="Myriad Pro"/>
                <a:cs typeface="Myriad Pro"/>
              </a:rPr>
              <a:t>!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5" y="557952"/>
            <a:ext cx="1082031" cy="864096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620000"/>
            <a:ext cx="9144000" cy="40845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152" y="6064516"/>
            <a:ext cx="11515031" cy="6096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lv-LV" sz="2000" err="1">
                <a:solidFill>
                  <a:schemeClr val="bg1"/>
                </a:solidFill>
                <a:latin typeface="Myriad Pro"/>
                <a:cs typeface="Myriad Pro"/>
              </a:rPr>
              <a:t>International</a:t>
            </a:r>
            <a:r>
              <a:rPr lang="lv-LV" sz="200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r>
              <a:rPr lang="lv-LV" sz="2000" err="1">
                <a:solidFill>
                  <a:schemeClr val="bg1"/>
                </a:solidFill>
                <a:latin typeface="Myriad Pro"/>
                <a:cs typeface="Myriad Pro"/>
              </a:rPr>
              <a:t>Cooperation</a:t>
            </a:r>
            <a:r>
              <a:rPr lang="lv-LV" sz="200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r>
              <a:rPr lang="lv-LV" sz="2000" err="1">
                <a:solidFill>
                  <a:schemeClr val="bg1"/>
                </a:solidFill>
                <a:latin typeface="Myriad Pro"/>
                <a:cs typeface="Myriad Pro"/>
              </a:rPr>
              <a:t>and</a:t>
            </a:r>
            <a:r>
              <a:rPr lang="lv-LV" sz="200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r>
              <a:rPr lang="lv-LV" sz="2000" err="1">
                <a:solidFill>
                  <a:schemeClr val="bg1"/>
                </a:solidFill>
                <a:latin typeface="Myriad Pro"/>
                <a:cs typeface="Myriad Pro"/>
              </a:rPr>
              <a:t>Foreign</a:t>
            </a:r>
            <a:r>
              <a:rPr lang="lv-LV" sz="2000">
                <a:solidFill>
                  <a:schemeClr val="bg1"/>
                </a:solidFill>
                <a:latin typeface="Myriad Pro"/>
                <a:cs typeface="Myriad Pro"/>
              </a:rPr>
              <a:t> Students </a:t>
            </a:r>
            <a:r>
              <a:rPr lang="lv-LV" sz="2000" err="1">
                <a:solidFill>
                  <a:schemeClr val="bg1"/>
                </a:solidFill>
                <a:latin typeface="Myriad Pro"/>
                <a:cs typeface="Myriad Pro"/>
              </a:rPr>
              <a:t>Department</a:t>
            </a:r>
            <a:r>
              <a:rPr lang="lv-LV" sz="2000">
                <a:solidFill>
                  <a:schemeClr val="bg1"/>
                </a:solidFill>
                <a:latin typeface="Myriad Pro"/>
                <a:cs typeface="Myriad Pro"/>
              </a:rPr>
              <a:t>  </a:t>
            </a:r>
            <a:r>
              <a:rPr lang="lv-LV" sz="2000">
                <a:solidFill>
                  <a:srgbClr val="92D050"/>
                </a:solidFill>
                <a:latin typeface="Myriad Pro"/>
                <a:cs typeface="Myriad Pro"/>
              </a:rPr>
              <a:t>| </a:t>
            </a:r>
            <a:r>
              <a:rPr lang="lv-LV" sz="2000" err="1">
                <a:solidFill>
                  <a:srgbClr val="92D050"/>
                </a:solidFill>
                <a:latin typeface="Myriad Pro"/>
                <a:cs typeface="Myriad Pro"/>
              </a:rPr>
              <a:t>International</a:t>
            </a:r>
            <a:r>
              <a:rPr lang="lv-LV" sz="2000">
                <a:solidFill>
                  <a:srgbClr val="92D050"/>
                </a:solidFill>
                <a:latin typeface="Myriad Pro"/>
                <a:cs typeface="Myriad Pro"/>
              </a:rPr>
              <a:t> </a:t>
            </a:r>
            <a:r>
              <a:rPr lang="lv-LV" sz="2000" err="1">
                <a:solidFill>
                  <a:srgbClr val="92D050"/>
                </a:solidFill>
                <a:latin typeface="Myriad Pro"/>
                <a:cs typeface="Myriad Pro"/>
              </a:rPr>
              <a:t>Projects</a:t>
            </a:r>
            <a:r>
              <a:rPr lang="lv-LV" sz="2000">
                <a:solidFill>
                  <a:srgbClr val="92D050"/>
                </a:solidFill>
                <a:latin typeface="Myriad Pro"/>
                <a:cs typeface="Myriad Pro"/>
              </a:rPr>
              <a:t> </a:t>
            </a:r>
            <a:r>
              <a:rPr lang="lv-LV" sz="2000" err="1">
                <a:solidFill>
                  <a:srgbClr val="92D050"/>
                </a:solidFill>
                <a:latin typeface="Myriad Pro"/>
                <a:cs typeface="Myriad Pro"/>
              </a:rPr>
              <a:t>Unit</a:t>
            </a:r>
            <a:r>
              <a:rPr lang="lv-LV" sz="2000">
                <a:solidFill>
                  <a:srgbClr val="92D050"/>
                </a:solidFill>
                <a:latin typeface="Myriad Pro"/>
                <a:cs typeface="Myriad Pro"/>
              </a:rPr>
              <a:t>  </a:t>
            </a:r>
            <a:r>
              <a:rPr lang="lv-LV" sz="2000">
                <a:solidFill>
                  <a:srgbClr val="92D050"/>
                </a:solidFill>
                <a:latin typeface="Myriad Pro"/>
                <a:cs typeface="Myriad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https://international.rtu.lv/</a:t>
            </a:r>
            <a:r>
              <a:rPr lang="lv-LV" sz="2000">
                <a:solidFill>
                  <a:srgbClr val="92D050"/>
                </a:solidFill>
                <a:latin typeface="Myriad Pro"/>
                <a:cs typeface="Myriad Pro"/>
              </a:rPr>
              <a:t>  </a:t>
            </a:r>
            <a:r>
              <a:rPr lang="lv-LV">
                <a:solidFill>
                  <a:srgbClr val="92D050"/>
                </a:solidFill>
              </a:rPr>
              <a:t>globalerasmus@rtu.lv </a:t>
            </a:r>
          </a:p>
          <a:p>
            <a:r>
              <a:rPr lang="lv-LV">
                <a:solidFill>
                  <a:schemeClr val="bg1"/>
                </a:solidFill>
              </a:rPr>
              <a:t>P</a:t>
            </a:r>
            <a:r>
              <a:rPr lang="en-GB">
                <a:solidFill>
                  <a:schemeClr val="bg1"/>
                </a:solidFill>
              </a:rPr>
              <a:t>hone (+371 67089709) </a:t>
            </a:r>
            <a:endParaRPr lang="en-GB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3980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31004" y="0"/>
            <a:ext cx="9144000" cy="6858000"/>
          </a:xfrm>
          <a:prstGeom prst="rect">
            <a:avLst/>
          </a:prstGeom>
          <a:solidFill>
            <a:srgbClr val="0065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251405"/>
            <a:ext cx="12191999" cy="1261250"/>
          </a:xfrm>
          <a:prstGeom prst="rect">
            <a:avLst/>
          </a:prstGeom>
          <a:solidFill>
            <a:srgbClr val="C1D0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416995" y="126328"/>
            <a:ext cx="7415719" cy="1259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lv-LV" sz="4400">
                <a:solidFill>
                  <a:srgbClr val="006666"/>
                </a:solidFill>
                <a:latin typeface="Myriad Pro"/>
                <a:cs typeface="Myriad Pro"/>
              </a:rPr>
              <a:t>	</a:t>
            </a:r>
            <a:r>
              <a:rPr lang="lv-LV" sz="4400" err="1">
                <a:solidFill>
                  <a:srgbClr val="006666"/>
                </a:solidFill>
                <a:latin typeface="Myriad Pro"/>
                <a:cs typeface="Myriad Pro"/>
              </a:rPr>
              <a:t>Location</a:t>
            </a:r>
            <a:r>
              <a:rPr lang="lv-LV" sz="4400">
                <a:solidFill>
                  <a:srgbClr val="006666"/>
                </a:solidFill>
                <a:latin typeface="Myriad Pro"/>
                <a:cs typeface="Myriad Pro"/>
              </a:rPr>
              <a:t> - Ķīpsala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04" y="575904"/>
            <a:ext cx="1082031" cy="864096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E7C8E8-231D-4E6F-844C-B23023A18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353" y="1511404"/>
            <a:ext cx="8021294" cy="534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98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0065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0" y="360000"/>
            <a:ext cx="12191999" cy="1261250"/>
          </a:xfrm>
          <a:prstGeom prst="rect">
            <a:avLst/>
          </a:prstGeom>
          <a:solidFill>
            <a:srgbClr val="C1D0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884000" y="360001"/>
            <a:ext cx="6372240" cy="1259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4400">
                <a:solidFill>
                  <a:schemeClr val="bg1"/>
                </a:solidFill>
                <a:latin typeface="Myriad Pro"/>
                <a:cs typeface="Myriad Pro"/>
              </a:rPr>
              <a:t>Latvia in Facts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001" y="558577"/>
            <a:ext cx="1082031" cy="864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517250"/>
            <a:ext cx="1584176" cy="97313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92000" y="2101582"/>
            <a:ext cx="2628000" cy="2134800"/>
          </a:xfrm>
          <a:prstGeom prst="rect">
            <a:avLst/>
          </a:prstGeom>
          <a:solidFill>
            <a:srgbClr val="003756"/>
          </a:solidFill>
        </p:spPr>
        <p:txBody>
          <a:bodyPr wrap="none" lIns="144000" tIns="93600" rIns="144000" bIns="0" rtlCol="0" anchor="t" anchorCtr="0">
            <a:normAutofit/>
          </a:bodyPr>
          <a:lstStyle/>
          <a:p>
            <a:r>
              <a:rPr lang="en-GB" sz="1600">
                <a:solidFill>
                  <a:schemeClr val="bg1"/>
                </a:solidFill>
                <a:latin typeface="Myriad Pro"/>
                <a:cs typeface="Myriad Pro"/>
              </a:rPr>
              <a:t>One of the oldest flags in </a:t>
            </a:r>
          </a:p>
          <a:p>
            <a:r>
              <a:rPr lang="en-GB" sz="1600">
                <a:solidFill>
                  <a:schemeClr val="bg1"/>
                </a:solidFill>
                <a:latin typeface="Myriad Pro"/>
                <a:cs typeface="Myriad Pro"/>
              </a:rPr>
              <a:t>the world – dates back to </a:t>
            </a:r>
          </a:p>
          <a:p>
            <a:r>
              <a:rPr lang="en-GB" sz="1600">
                <a:solidFill>
                  <a:schemeClr val="bg1"/>
                </a:solidFill>
                <a:latin typeface="Myriad Pro"/>
                <a:cs typeface="Myriad Pro"/>
              </a:rPr>
              <a:t>the 13</a:t>
            </a:r>
            <a:r>
              <a:rPr lang="en-GB" sz="1600" baseline="30000">
                <a:solidFill>
                  <a:schemeClr val="bg1"/>
                </a:solidFill>
                <a:latin typeface="Myriad Pro"/>
                <a:cs typeface="Myriad Pro"/>
              </a:rPr>
              <a:t>th</a:t>
            </a:r>
            <a:r>
              <a:rPr lang="en-GB" sz="1600">
                <a:solidFill>
                  <a:schemeClr val="bg1"/>
                </a:solidFill>
                <a:latin typeface="Myriad Pro"/>
                <a:cs typeface="Myriad Pro"/>
              </a:rPr>
              <a:t> century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72700" y="2101582"/>
            <a:ext cx="2628000" cy="1369318"/>
          </a:xfrm>
          <a:prstGeom prst="rect">
            <a:avLst/>
          </a:prstGeom>
          <a:solidFill>
            <a:srgbClr val="003756"/>
          </a:solidFill>
        </p:spPr>
        <p:txBody>
          <a:bodyPr wrap="none" lIns="144000" tIns="93600" rIns="144000" bIns="0" rtlCol="0" anchor="t" anchorCtr="0">
            <a:noAutofit/>
          </a:bodyPr>
          <a:lstStyle/>
          <a:p>
            <a:r>
              <a:rPr lang="en-GB" sz="1600">
                <a:solidFill>
                  <a:srgbClr val="FFFFFF"/>
                </a:solidFill>
                <a:latin typeface="Myriad Pro"/>
                <a:cs typeface="Myriad Pro"/>
              </a:rPr>
              <a:t>Winter 0... -7 C</a:t>
            </a:r>
          </a:p>
          <a:p>
            <a:r>
              <a:rPr lang="en-GB" sz="1600">
                <a:solidFill>
                  <a:srgbClr val="FFFFFF"/>
                </a:solidFill>
                <a:latin typeface="Myriad Pro"/>
                <a:cs typeface="Myriad Pro"/>
              </a:rPr>
              <a:t>Summer +17 C... +30 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82350" y="2101582"/>
            <a:ext cx="2628000" cy="1369318"/>
          </a:xfrm>
          <a:prstGeom prst="rect">
            <a:avLst/>
          </a:prstGeom>
          <a:solidFill>
            <a:srgbClr val="003756"/>
          </a:solidFill>
        </p:spPr>
        <p:txBody>
          <a:bodyPr wrap="none" lIns="144000" tIns="93600" rIns="144000" bIns="0" rtlCol="0" anchor="t" anchorCtr="0">
            <a:noAutofit/>
          </a:bodyPr>
          <a:lstStyle/>
          <a:p>
            <a:r>
              <a:rPr lang="en-GB" sz="1600">
                <a:solidFill>
                  <a:srgbClr val="FFFFFF"/>
                </a:solidFill>
                <a:latin typeface="Myriad Pro"/>
                <a:cs typeface="Myriad Pro"/>
              </a:rPr>
              <a:t>Time zone </a:t>
            </a:r>
          </a:p>
          <a:p>
            <a:r>
              <a:rPr lang="en-GB" sz="1600">
                <a:solidFill>
                  <a:srgbClr val="FFFFFF"/>
                </a:solidFill>
                <a:latin typeface="Myriad Pro"/>
                <a:cs typeface="Myriad Pro"/>
              </a:rPr>
              <a:t>EET (UTC/ GME +2)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82350" y="3616057"/>
            <a:ext cx="2628000" cy="1369318"/>
          </a:xfrm>
          <a:prstGeom prst="rect">
            <a:avLst/>
          </a:prstGeom>
          <a:solidFill>
            <a:srgbClr val="003756"/>
          </a:solidFill>
        </p:spPr>
        <p:txBody>
          <a:bodyPr wrap="none" lIns="144000" tIns="93600" rIns="144000" bIns="0" rtlCol="0" anchor="t" anchorCtr="0">
            <a:noAutofit/>
          </a:bodyPr>
          <a:lstStyle/>
          <a:p>
            <a:r>
              <a:rPr lang="en-GB" sz="1600">
                <a:solidFill>
                  <a:srgbClr val="FFFFFF"/>
                </a:solidFill>
                <a:latin typeface="Myriad Pro"/>
                <a:cs typeface="Myriad Pro"/>
              </a:rPr>
              <a:t>Currency</a:t>
            </a:r>
          </a:p>
          <a:p>
            <a:r>
              <a:rPr lang="en-GB" sz="1600">
                <a:solidFill>
                  <a:srgbClr val="FFFFFF"/>
                </a:solidFill>
                <a:latin typeface="Myriad Pro"/>
                <a:cs typeface="Myriad Pro"/>
              </a:rPr>
              <a:t>Euro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82350" y="5130532"/>
            <a:ext cx="2628000" cy="1369318"/>
          </a:xfrm>
          <a:prstGeom prst="rect">
            <a:avLst/>
          </a:prstGeom>
          <a:solidFill>
            <a:srgbClr val="003756"/>
          </a:solidFill>
        </p:spPr>
        <p:txBody>
          <a:bodyPr wrap="none" lIns="144000" tIns="93600" rIns="144000" bIns="0" rtlCol="0" anchor="t" anchorCtr="0">
            <a:noAutofit/>
          </a:bodyPr>
          <a:lstStyle/>
          <a:p>
            <a:r>
              <a:rPr lang="en-GB" sz="1600">
                <a:solidFill>
                  <a:schemeClr val="bg1"/>
                </a:solidFill>
                <a:latin typeface="Myriad Pro"/>
                <a:cs typeface="Myriad Pro"/>
              </a:rPr>
              <a:t>Lutheran (34%)</a:t>
            </a:r>
          </a:p>
          <a:p>
            <a:r>
              <a:rPr lang="en-GB" sz="1600">
                <a:solidFill>
                  <a:schemeClr val="bg1"/>
                </a:solidFill>
                <a:latin typeface="Myriad Pro"/>
                <a:cs typeface="Myriad Pro"/>
              </a:rPr>
              <a:t>Catholic (24%)</a:t>
            </a:r>
          </a:p>
          <a:p>
            <a:r>
              <a:rPr lang="en-GB" sz="1600">
                <a:solidFill>
                  <a:schemeClr val="bg1"/>
                </a:solidFill>
                <a:latin typeface="Myriad Pro"/>
                <a:cs typeface="Myriad Pro"/>
              </a:rPr>
              <a:t>Orthodox (18%)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92000" y="4365050"/>
            <a:ext cx="2628000" cy="2134800"/>
          </a:xfrm>
          <a:prstGeom prst="rect">
            <a:avLst/>
          </a:prstGeom>
          <a:solidFill>
            <a:srgbClr val="003756"/>
          </a:solidFill>
        </p:spPr>
        <p:txBody>
          <a:bodyPr wrap="none" lIns="144000" tIns="93600" rIns="144000" bIns="0" rtlCol="0" anchor="t" anchorCtr="0">
            <a:normAutofit/>
          </a:bodyPr>
          <a:lstStyle/>
          <a:p>
            <a:r>
              <a:rPr lang="en-GB" sz="1600">
                <a:solidFill>
                  <a:srgbClr val="FFFFFF"/>
                </a:solidFill>
                <a:latin typeface="Myriad Pro"/>
                <a:cs typeface="Myriad Pro"/>
              </a:rPr>
              <a:t>Member of European </a:t>
            </a:r>
          </a:p>
          <a:p>
            <a:r>
              <a:rPr lang="en-GB" sz="1600">
                <a:solidFill>
                  <a:srgbClr val="FFFFFF"/>
                </a:solidFill>
                <a:latin typeface="Myriad Pro"/>
                <a:cs typeface="Myriad Pro"/>
              </a:rPr>
              <a:t>Union and NATO</a:t>
            </a:r>
          </a:p>
          <a:p>
            <a:r>
              <a:rPr lang="en-GB" sz="1600">
                <a:solidFill>
                  <a:srgbClr val="FFFFFF"/>
                </a:solidFill>
                <a:latin typeface="Myriad Pro"/>
                <a:cs typeface="Myriad Pro"/>
              </a:rPr>
              <a:t>since 2004</a:t>
            </a:r>
          </a:p>
          <a:p>
            <a:r>
              <a:rPr lang="en-GB" sz="1600">
                <a:solidFill>
                  <a:srgbClr val="FFFFFF"/>
                </a:solidFill>
                <a:latin typeface="Myriad Pro"/>
                <a:cs typeface="Myriad Pro"/>
              </a:rPr>
              <a:t>Schengen Area - 2008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001" y="5589241"/>
            <a:ext cx="1261871" cy="78734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572700" y="3616057"/>
            <a:ext cx="2628000" cy="1369318"/>
          </a:xfrm>
          <a:prstGeom prst="rect">
            <a:avLst/>
          </a:prstGeom>
          <a:solidFill>
            <a:srgbClr val="003756"/>
          </a:solidFill>
        </p:spPr>
        <p:txBody>
          <a:bodyPr wrap="none" lIns="144000" tIns="93600" rIns="144000" bIns="0" rtlCol="0" anchor="t" anchorCtr="0">
            <a:noAutofit/>
          </a:bodyPr>
          <a:lstStyle/>
          <a:p>
            <a:r>
              <a:rPr lang="en-GB" sz="1600">
                <a:solidFill>
                  <a:srgbClr val="FFFFFF"/>
                </a:solidFill>
                <a:latin typeface="Myriad Pro"/>
                <a:cs typeface="Myriad Pro"/>
              </a:rPr>
              <a:t>4 seasons</a:t>
            </a:r>
          </a:p>
          <a:p>
            <a:r>
              <a:rPr lang="en-GB" sz="1600">
                <a:solidFill>
                  <a:srgbClr val="FFFFFF"/>
                </a:solidFill>
                <a:latin typeface="Myriad Pro"/>
                <a:cs typeface="Myriad Pro"/>
              </a:rPr>
              <a:t>Climate humid continental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572700" y="5130532"/>
            <a:ext cx="2628000" cy="1369318"/>
          </a:xfrm>
          <a:prstGeom prst="rect">
            <a:avLst/>
          </a:prstGeom>
          <a:solidFill>
            <a:srgbClr val="003756"/>
          </a:solidFill>
        </p:spPr>
        <p:txBody>
          <a:bodyPr wrap="none" lIns="144000" tIns="93600" rIns="144000" bIns="0" rtlCol="0" anchor="t" anchorCtr="0">
            <a:noAutofit/>
          </a:bodyPr>
          <a:lstStyle/>
          <a:p>
            <a:r>
              <a:rPr lang="en-GB" sz="1600">
                <a:solidFill>
                  <a:srgbClr val="FFFFFF"/>
                </a:solidFill>
                <a:latin typeface="Myriad Pro"/>
                <a:cs typeface="Myriad Pro"/>
              </a:rPr>
              <a:t>One of TOP 4 countries </a:t>
            </a:r>
          </a:p>
          <a:p>
            <a:r>
              <a:rPr lang="en-GB" sz="1600">
                <a:solidFill>
                  <a:srgbClr val="FFFFFF"/>
                </a:solidFill>
                <a:latin typeface="Myriad Pro"/>
                <a:cs typeface="Myriad Pro"/>
              </a:rPr>
              <a:t>worldwide with the </a:t>
            </a:r>
          </a:p>
          <a:p>
            <a:r>
              <a:rPr lang="en-GB" sz="1600">
                <a:solidFill>
                  <a:srgbClr val="FFFFFF"/>
                </a:solidFill>
                <a:latin typeface="Myriad Pro"/>
                <a:cs typeface="Myriad Pro"/>
              </a:rPr>
              <a:t>fastest internet!</a:t>
            </a:r>
          </a:p>
        </p:txBody>
      </p:sp>
      <p:pic>
        <p:nvPicPr>
          <p:cNvPr id="5" name="Picture 4" descr="EU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3779508"/>
            <a:ext cx="1048512" cy="1042416"/>
          </a:xfrm>
          <a:prstGeom prst="rect">
            <a:avLst/>
          </a:prstGeom>
        </p:spPr>
      </p:pic>
      <p:pic>
        <p:nvPicPr>
          <p:cNvPr id="11" name="Picture 10" descr="LAT karog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00" y="3276262"/>
            <a:ext cx="126187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82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360000"/>
            <a:ext cx="12191999" cy="1261250"/>
          </a:xfrm>
          <a:prstGeom prst="rect">
            <a:avLst/>
          </a:prstGeom>
          <a:solidFill>
            <a:srgbClr val="C1D0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17509" y="374378"/>
            <a:ext cx="6372240" cy="1259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Myriad Pro"/>
                <a:cs typeface="Myriad Pro"/>
              </a:rPr>
              <a:t>Things to do in Latvia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001" y="558577"/>
            <a:ext cx="1082031" cy="864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517250"/>
            <a:ext cx="1584176" cy="973137"/>
          </a:xfrm>
          <a:prstGeom prst="rect">
            <a:avLst/>
          </a:prstGeom>
        </p:spPr>
      </p:pic>
      <p:pic>
        <p:nvPicPr>
          <p:cNvPr id="2" name="Picture 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E84FADDC-7FC6-C4C9-8354-E834645D3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32" y="1781355"/>
            <a:ext cx="3533954" cy="2303252"/>
          </a:xfrm>
          <a:prstGeom prst="rect">
            <a:avLst/>
          </a:prstGeom>
        </p:spPr>
      </p:pic>
      <p:pic>
        <p:nvPicPr>
          <p:cNvPr id="3" name="Picture 5" descr="A picture containing sky, person, outdoor, people&#10;&#10;Description automatically generated">
            <a:extLst>
              <a:ext uri="{FF2B5EF4-FFF2-40B4-BE49-F238E27FC236}">
                <a16:creationId xmlns:a16="http://schemas.microsoft.com/office/drawing/2014/main" id="{5B636DD8-9C6C-36E4-5F05-996E91CFD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32" y="4264066"/>
            <a:ext cx="3533954" cy="241303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B4F9B19-DAEF-0692-C4B9-ADA869004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6853" y="4270214"/>
            <a:ext cx="3533955" cy="2400742"/>
          </a:xfrm>
          <a:prstGeom prst="rect">
            <a:avLst/>
          </a:prstGeom>
        </p:spPr>
      </p:pic>
      <p:pic>
        <p:nvPicPr>
          <p:cNvPr id="7" name="Picture 7" descr="A picture containing outdoor, water, scene&#10;&#10;Description automatically generated">
            <a:extLst>
              <a:ext uri="{FF2B5EF4-FFF2-40B4-BE49-F238E27FC236}">
                <a16:creationId xmlns:a16="http://schemas.microsoft.com/office/drawing/2014/main" id="{142B19E7-3F56-8D28-9E0A-B5063461A7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6814" y="3089694"/>
            <a:ext cx="3533955" cy="2375140"/>
          </a:xfrm>
          <a:prstGeom prst="rect">
            <a:avLst/>
          </a:prstGeom>
        </p:spPr>
      </p:pic>
      <p:pic>
        <p:nvPicPr>
          <p:cNvPr id="8" name="Picture 8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26561FC2-2BA7-1BA7-2C76-23A3CB0982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6494" y="1781086"/>
            <a:ext cx="3534673" cy="230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89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360000"/>
            <a:ext cx="12191999" cy="1261250"/>
          </a:xfrm>
          <a:prstGeom prst="rect">
            <a:avLst/>
          </a:prstGeom>
          <a:solidFill>
            <a:srgbClr val="C1D0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17509" y="374378"/>
            <a:ext cx="6372240" cy="1259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Myriad Pro"/>
                <a:cs typeface="Myriad Pro"/>
              </a:rPr>
              <a:t>Things to do in Latvia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001" y="558577"/>
            <a:ext cx="1082031" cy="864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517250"/>
            <a:ext cx="1584176" cy="973137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E38CE335-0DCD-7F0D-293B-3E0B3406C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47" y="3980644"/>
            <a:ext cx="3735237" cy="2491051"/>
          </a:xfrm>
          <a:prstGeom prst="rect">
            <a:avLst/>
          </a:prstGeom>
        </p:spPr>
      </p:pic>
      <p:pic>
        <p:nvPicPr>
          <p:cNvPr id="9" name="Picture 9" descr="A picture containing outdoor, tree, grass, sky&#10;&#10;Description automatically generated">
            <a:extLst>
              <a:ext uri="{FF2B5EF4-FFF2-40B4-BE49-F238E27FC236}">
                <a16:creationId xmlns:a16="http://schemas.microsoft.com/office/drawing/2014/main" id="{CAC5DABF-FA77-093D-97D3-4CB2B407C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4287" y="3982783"/>
            <a:ext cx="3922142" cy="2486775"/>
          </a:xfrm>
          <a:prstGeom prst="rect">
            <a:avLst/>
          </a:prstGeom>
        </p:spPr>
      </p:pic>
      <p:pic>
        <p:nvPicPr>
          <p:cNvPr id="10" name="Picture 10" descr="A picture containing outdoor, sky, water&#10;&#10;Description automatically generated">
            <a:extLst>
              <a:ext uri="{FF2B5EF4-FFF2-40B4-BE49-F238E27FC236}">
                <a16:creationId xmlns:a16="http://schemas.microsoft.com/office/drawing/2014/main" id="{165BA24F-040E-D391-8A27-F79F2C97B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3080" y="3981472"/>
            <a:ext cx="3922144" cy="25325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882956-2DD2-9B92-7B6E-CBEC802F1E62}"/>
              </a:ext>
            </a:extLst>
          </p:cNvPr>
          <p:cNvSpPr txBox="1"/>
          <p:nvPr/>
        </p:nvSpPr>
        <p:spPr>
          <a:xfrm>
            <a:off x="277843" y="1831316"/>
            <a:ext cx="1078229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Riga – Jurmala takes about 30min by train and coast 1.15€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Calibri" panose="020F0502020204030204"/>
              </a:rPr>
              <a:t>Nightlife is very active – bars and clubs are open until about 6:00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Calibri" panose="020F0502020204030204"/>
              </a:rPr>
              <a:t>Lots of shopping and dining in the city (including lots of different cuisines)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Calibri" panose="020F0502020204030204"/>
              </a:rPr>
              <a:t>Plenty of parks and natural trails for hiking 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Calibri" panose="020F0502020204030204"/>
              </a:rPr>
              <a:t>Great and cheap public transportation system in the city and suburbs</a:t>
            </a:r>
          </a:p>
        </p:txBody>
      </p:sp>
    </p:spTree>
    <p:extLst>
      <p:ext uri="{BB962C8B-B14F-4D97-AF65-F5344CB8AC3E}">
        <p14:creationId xmlns:p14="http://schemas.microsoft.com/office/powerpoint/2010/main" val="3885884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360000"/>
            <a:ext cx="12191999" cy="1261250"/>
          </a:xfrm>
          <a:prstGeom prst="rect">
            <a:avLst/>
          </a:prstGeom>
          <a:solidFill>
            <a:srgbClr val="C1D0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828243" y="360000"/>
            <a:ext cx="6372240" cy="1259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lv-LV" sz="4400">
                <a:solidFill>
                  <a:srgbClr val="006666"/>
                </a:solidFill>
                <a:latin typeface="Myriad Pro"/>
                <a:cs typeface="Myriad Pro"/>
              </a:rPr>
              <a:t>Crossroads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42" y="557952"/>
            <a:ext cx="1082031" cy="86409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16828" y="1737180"/>
            <a:ext cx="8276452" cy="11140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>
                <a:solidFill>
                  <a:schemeClr val="bg1"/>
                </a:solidFill>
                <a:latin typeface="Myriad Pro"/>
                <a:cs typeface="Myriad Pro"/>
              </a:rPr>
              <a:t>The largest European cities are just few hours flight away and the return flight costs starting from € 30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19250" y="3276600"/>
            <a:ext cx="8365183" cy="3308350"/>
            <a:chOff x="133350" y="3276600"/>
            <a:chExt cx="8295456" cy="330835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350" y="3276600"/>
              <a:ext cx="6981678" cy="330835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24200" y="3603823"/>
              <a:ext cx="546100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/>
              <a:r>
                <a:rPr lang="en-US" sz="2000">
                  <a:solidFill>
                    <a:srgbClr val="004341"/>
                  </a:solidFill>
                  <a:latin typeface="Myriad Pro"/>
                  <a:cs typeface="Myriad Pro"/>
                </a:rPr>
                <a:t>Riga</a:t>
              </a:r>
              <a:endParaRPr lang="lv-LV" sz="2000">
                <a:solidFill>
                  <a:srgbClr val="004341"/>
                </a:solidFill>
                <a:latin typeface="Myriad Pro"/>
                <a:cs typeface="Myriad Pro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7054850" y="3680600"/>
              <a:ext cx="1373956" cy="2613361"/>
              <a:chOff x="7004050" y="3680600"/>
              <a:chExt cx="1373956" cy="2613361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7004050" y="3680600"/>
                <a:ext cx="137395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 algn="r"/>
                <a:r>
                  <a:rPr lang="en-US" sz="2000">
                    <a:solidFill>
                      <a:srgbClr val="00B0F0"/>
                    </a:solidFill>
                    <a:latin typeface="Myriad Pro"/>
                    <a:cs typeface="Myriad Pro"/>
                  </a:rPr>
                  <a:t>Amsterdam</a:t>
                </a:r>
                <a:endParaRPr lang="lv-LV" sz="2000">
                  <a:solidFill>
                    <a:srgbClr val="00B0F0"/>
                  </a:solidFill>
                  <a:latin typeface="Myriad Pro"/>
                  <a:cs typeface="Myriad Pro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004050" y="4064864"/>
                <a:ext cx="137395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00B0F0"/>
                    </a:solidFill>
                    <a:latin typeface="Myriad Pro"/>
                    <a:cs typeface="Myriad Pro"/>
                  </a:rPr>
                  <a:t>Berlin</a:t>
                </a:r>
                <a:endParaRPr lang="lv-LV" sz="2000">
                  <a:solidFill>
                    <a:srgbClr val="00B0F0"/>
                  </a:solidFill>
                  <a:latin typeface="Myriad Pro"/>
                  <a:cs typeface="Myriad Pro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004050" y="4449128"/>
                <a:ext cx="137395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00B0F0"/>
                    </a:solidFill>
                    <a:latin typeface="Myriad Pro"/>
                    <a:cs typeface="Myriad Pro"/>
                  </a:rPr>
                  <a:t>Helsinki</a:t>
                </a:r>
                <a:endParaRPr lang="lv-LV" sz="2000">
                  <a:solidFill>
                    <a:srgbClr val="00B0F0"/>
                  </a:solidFill>
                  <a:latin typeface="Myriad Pro"/>
                  <a:cs typeface="Myriad Pro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004050" y="4833392"/>
                <a:ext cx="137395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00B0F0"/>
                    </a:solidFill>
                    <a:latin typeface="Myriad Pro"/>
                    <a:cs typeface="Myriad Pro"/>
                  </a:rPr>
                  <a:t>London</a:t>
                </a:r>
                <a:endParaRPr lang="lv-LV" sz="2000">
                  <a:solidFill>
                    <a:srgbClr val="00B0F0"/>
                  </a:solidFill>
                  <a:latin typeface="Myriad Pro"/>
                  <a:cs typeface="Myriad Pro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7004050" y="5217656"/>
                <a:ext cx="137395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00B0F0"/>
                    </a:solidFill>
                    <a:latin typeface="Myriad Pro"/>
                    <a:cs typeface="Myriad Pro"/>
                  </a:rPr>
                  <a:t>Moscow</a:t>
                </a:r>
                <a:endParaRPr lang="lv-LV" sz="2000">
                  <a:solidFill>
                    <a:srgbClr val="00B0F0"/>
                  </a:solidFill>
                  <a:latin typeface="Myriad Pro"/>
                  <a:cs typeface="Myriad Pro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004050" y="5601920"/>
                <a:ext cx="137395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00B0F0"/>
                    </a:solidFill>
                    <a:latin typeface="Myriad Pro"/>
                    <a:cs typeface="Myriad Pro"/>
                  </a:rPr>
                  <a:t>Paris</a:t>
                </a:r>
                <a:endParaRPr lang="lv-LV" sz="2000">
                  <a:solidFill>
                    <a:srgbClr val="00B0F0"/>
                  </a:solidFill>
                  <a:latin typeface="Myriad Pro"/>
                  <a:cs typeface="Myriad Pro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004050" y="5986184"/>
                <a:ext cx="137395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00B0F0"/>
                    </a:solidFill>
                    <a:latin typeface="Myriad Pro"/>
                    <a:cs typeface="Myriad Pro"/>
                  </a:rPr>
                  <a:t>Stockholm</a:t>
                </a:r>
                <a:endParaRPr lang="lv-LV" sz="2000">
                  <a:solidFill>
                    <a:srgbClr val="00B0F0"/>
                  </a:solidFill>
                  <a:latin typeface="Myriad Pro"/>
                  <a:cs typeface="Myriad Pro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3600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4FCD2F0-6F09-4B16-BC1F-34626AD81EFC}"/>
              </a:ext>
            </a:extLst>
          </p:cNvPr>
          <p:cNvSpPr/>
          <p:nvPr/>
        </p:nvSpPr>
        <p:spPr>
          <a:xfrm>
            <a:off x="8272163" y="2994467"/>
            <a:ext cx="3456000" cy="111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lv-LV">
              <a:solidFill>
                <a:srgbClr val="005551"/>
              </a:solidFill>
              <a:latin typeface="MarkPro-Medium" panose="020B0604020101010102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882A925-7D02-4EA3-AF63-252A667E1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365" y="3136193"/>
            <a:ext cx="1368000" cy="861525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8C760F6-CB60-47AD-BF00-EAF5A55AF71E}"/>
              </a:ext>
            </a:extLst>
          </p:cNvPr>
          <p:cNvSpPr/>
          <p:nvPr/>
        </p:nvSpPr>
        <p:spPr>
          <a:xfrm>
            <a:off x="350507" y="1688631"/>
            <a:ext cx="3456000" cy="111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lv-LV">
              <a:solidFill>
                <a:srgbClr val="005551"/>
              </a:solidFill>
              <a:latin typeface="MarkPro-Medium" panose="020B0604020101010102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707732D-E2A4-499C-98F3-A0D1BF0E900D}"/>
              </a:ext>
            </a:extLst>
          </p:cNvPr>
          <p:cNvSpPr/>
          <p:nvPr/>
        </p:nvSpPr>
        <p:spPr>
          <a:xfrm>
            <a:off x="331146" y="4275238"/>
            <a:ext cx="3456000" cy="111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lv-LV">
              <a:solidFill>
                <a:srgbClr val="005551"/>
              </a:solidFill>
              <a:latin typeface="MarkPro-Medium" panose="020B0604020101010102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7FCB41B-29A2-4F40-A19B-B1CA7AC3045B}"/>
              </a:ext>
            </a:extLst>
          </p:cNvPr>
          <p:cNvSpPr/>
          <p:nvPr/>
        </p:nvSpPr>
        <p:spPr>
          <a:xfrm>
            <a:off x="4256302" y="1699213"/>
            <a:ext cx="3672000" cy="111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latin typeface="MarkPro-Medium" panose="020B0604020101010102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E8FDD3B5-4609-48CB-985B-420C5080279E}"/>
              </a:ext>
            </a:extLst>
          </p:cNvPr>
          <p:cNvSpPr/>
          <p:nvPr/>
        </p:nvSpPr>
        <p:spPr>
          <a:xfrm>
            <a:off x="4256302" y="2982824"/>
            <a:ext cx="3672000" cy="111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lv-LV">
              <a:solidFill>
                <a:srgbClr val="005551"/>
              </a:solidFill>
              <a:latin typeface="MarkPro-Medium" panose="020B0604020101010102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CCDFBB4-6AED-4912-959F-0D7992CBF4EB}"/>
              </a:ext>
            </a:extLst>
          </p:cNvPr>
          <p:cNvSpPr/>
          <p:nvPr/>
        </p:nvSpPr>
        <p:spPr>
          <a:xfrm>
            <a:off x="4252550" y="4275238"/>
            <a:ext cx="3672000" cy="111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latin typeface="MarkPro-Medium" panose="020B0604020101010102" pitchFamily="34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ED01C11-19F3-4D2B-89E5-34B5C9C20D58}"/>
              </a:ext>
            </a:extLst>
          </p:cNvPr>
          <p:cNvSpPr/>
          <p:nvPr/>
        </p:nvSpPr>
        <p:spPr>
          <a:xfrm>
            <a:off x="8272163" y="4280124"/>
            <a:ext cx="3456000" cy="111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latin typeface="MarkPro-Medium" panose="020B0604020101010102" pitchFamily="3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C4BC030-9CE5-4146-AC79-C113CF0E748E}"/>
              </a:ext>
            </a:extLst>
          </p:cNvPr>
          <p:cNvSpPr/>
          <p:nvPr/>
        </p:nvSpPr>
        <p:spPr>
          <a:xfrm>
            <a:off x="8272163" y="1708810"/>
            <a:ext cx="3456000" cy="111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latin typeface="MarkPro-Medium" panose="020B0604020101010102" pitchFamily="34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C04927FC-7157-4934-93C3-740B3A28019A}"/>
              </a:ext>
            </a:extLst>
          </p:cNvPr>
          <p:cNvSpPr/>
          <p:nvPr/>
        </p:nvSpPr>
        <p:spPr>
          <a:xfrm>
            <a:off x="350508" y="2981845"/>
            <a:ext cx="3456000" cy="111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latin typeface="MarkPro-Medium" panose="020B0604020101010102" pitchFamily="34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A90E237A-3FF6-4695-83D4-480111B6F2CB}"/>
              </a:ext>
            </a:extLst>
          </p:cNvPr>
          <p:cNvSpPr/>
          <p:nvPr/>
        </p:nvSpPr>
        <p:spPr>
          <a:xfrm>
            <a:off x="1560180" y="5562213"/>
            <a:ext cx="4087657" cy="111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latin typeface="MarkPro-Medium" panose="020B0604020101010102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E931F-F204-41FB-A4B3-A86075CF2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09" y="1865845"/>
            <a:ext cx="1332000" cy="745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7F49FC-8FB7-4555-B622-A795D9656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03" y="4347241"/>
            <a:ext cx="1332000" cy="96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D56FA7-FF45-4E81-8013-B12A4E17D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3760" y="3104600"/>
            <a:ext cx="1512000" cy="8839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57028E-9A7E-4B9A-A85C-42C712339356}"/>
              </a:ext>
            </a:extLst>
          </p:cNvPr>
          <p:cNvSpPr txBox="1"/>
          <p:nvPr/>
        </p:nvSpPr>
        <p:spPr>
          <a:xfrm>
            <a:off x="5872338" y="3113491"/>
            <a:ext cx="2160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>
                <a:solidFill>
                  <a:srgbClr val="005551"/>
                </a:solidFill>
                <a:latin typeface="MarkPro-Medium" panose="020B0604020101010102" pitchFamily="34" charset="0"/>
              </a:rPr>
              <a:t>Computer </a:t>
            </a:r>
            <a:r>
              <a:rPr lang="lv-LV" sz="1600" err="1">
                <a:solidFill>
                  <a:srgbClr val="005551"/>
                </a:solidFill>
                <a:latin typeface="MarkPro-Medium" panose="020B0604020101010102" pitchFamily="34" charset="0"/>
              </a:rPr>
              <a:t>Science</a:t>
            </a:r>
            <a:r>
              <a:rPr lang="lv-LV" sz="1600">
                <a:solidFill>
                  <a:srgbClr val="005551"/>
                </a:solidFill>
                <a:latin typeface="MarkPro-Medium" panose="020B0604020101010102" pitchFamily="34" charset="0"/>
              </a:rPr>
              <a:t> </a:t>
            </a:r>
            <a:r>
              <a:rPr lang="lv-LV" sz="1600" err="1">
                <a:solidFill>
                  <a:srgbClr val="005551"/>
                </a:solidFill>
                <a:latin typeface="MarkPro-Medium" panose="020B0604020101010102" pitchFamily="34" charset="0"/>
              </a:rPr>
              <a:t>and</a:t>
            </a:r>
            <a:r>
              <a:rPr lang="lv-LV" sz="1600">
                <a:solidFill>
                  <a:srgbClr val="005551"/>
                </a:solidFill>
                <a:latin typeface="MarkPro-Medium" panose="020B0604020101010102" pitchFamily="34" charset="0"/>
              </a:rPr>
              <a:t> </a:t>
            </a:r>
            <a:r>
              <a:rPr lang="lv-LV" sz="1600" err="1">
                <a:solidFill>
                  <a:srgbClr val="005551"/>
                </a:solidFill>
                <a:latin typeface="MarkPro-Medium" panose="020B0604020101010102" pitchFamily="34" charset="0"/>
              </a:rPr>
              <a:t>Information</a:t>
            </a:r>
            <a:r>
              <a:rPr lang="lv-LV" sz="1600">
                <a:solidFill>
                  <a:srgbClr val="005551"/>
                </a:solidFill>
                <a:latin typeface="MarkPro-Medium" panose="020B0604020101010102" pitchFamily="34" charset="0"/>
              </a:rPr>
              <a:t> </a:t>
            </a:r>
            <a:r>
              <a:rPr lang="lv-LV" sz="1600" err="1">
                <a:solidFill>
                  <a:srgbClr val="005551"/>
                </a:solidFill>
                <a:latin typeface="MarkPro-Medium" panose="020B0604020101010102" pitchFamily="34" charset="0"/>
              </a:rPr>
              <a:t>Technology</a:t>
            </a:r>
            <a:endParaRPr lang="lv-LV" sz="1600">
              <a:solidFill>
                <a:srgbClr val="005551"/>
              </a:solidFill>
              <a:latin typeface="MarkPro-Medium" panose="020B0604020101010102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F07359F-81AF-4BA2-9944-34015867703D}"/>
              </a:ext>
            </a:extLst>
          </p:cNvPr>
          <p:cNvSpPr txBox="1"/>
          <p:nvPr/>
        </p:nvSpPr>
        <p:spPr>
          <a:xfrm>
            <a:off x="5781388" y="4604877"/>
            <a:ext cx="2251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>
                <a:solidFill>
                  <a:srgbClr val="005551"/>
                </a:solidFill>
                <a:latin typeface="MarkPro-Medium" panose="020B0604020101010102" pitchFamily="34" charset="0"/>
              </a:rPr>
              <a:t>Electronics </a:t>
            </a:r>
            <a:r>
              <a:rPr lang="lv-LV" sz="1600" err="1">
                <a:solidFill>
                  <a:srgbClr val="005551"/>
                </a:solidFill>
                <a:latin typeface="MarkPro-Medium" panose="020B0604020101010102" pitchFamily="34" charset="0"/>
              </a:rPr>
              <a:t>and</a:t>
            </a:r>
            <a:r>
              <a:rPr lang="lv-LV" sz="1600">
                <a:solidFill>
                  <a:srgbClr val="005551"/>
                </a:solidFill>
                <a:latin typeface="MarkPro-Medium" panose="020B0604020101010102" pitchFamily="34" charset="0"/>
              </a:rPr>
              <a:t> Telecommunications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8EC3BFD-D6D2-49CA-AF86-EF65234EC4D8}"/>
              </a:ext>
            </a:extLst>
          </p:cNvPr>
          <p:cNvSpPr txBox="1"/>
          <p:nvPr/>
        </p:nvSpPr>
        <p:spPr>
          <a:xfrm>
            <a:off x="9749798" y="4668170"/>
            <a:ext cx="1985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err="1">
                <a:solidFill>
                  <a:srgbClr val="005551"/>
                </a:solidFill>
                <a:latin typeface="MarkPro-Medium" panose="020B0604020101010102" pitchFamily="34" charset="0"/>
              </a:rPr>
              <a:t>Civil</a:t>
            </a:r>
            <a:r>
              <a:rPr lang="lv-LV" sz="1600">
                <a:solidFill>
                  <a:srgbClr val="005551"/>
                </a:solidFill>
                <a:latin typeface="MarkPro-Medium" panose="020B0604020101010102" pitchFamily="34" charset="0"/>
              </a:rPr>
              <a:t> Engineering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6541560-6494-4092-87AE-DA629F34692E}"/>
              </a:ext>
            </a:extLst>
          </p:cNvPr>
          <p:cNvSpPr txBox="1"/>
          <p:nvPr/>
        </p:nvSpPr>
        <p:spPr>
          <a:xfrm>
            <a:off x="9749798" y="1811815"/>
            <a:ext cx="1978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5551"/>
                </a:solidFill>
                <a:latin typeface="MarkPro-Medium" panose="020B0604020101010102" pitchFamily="34" charset="0"/>
              </a:rPr>
              <a:t>Materials Science and Applied Chemistry</a:t>
            </a:r>
            <a:endParaRPr lang="lv-LV" sz="1600">
              <a:solidFill>
                <a:srgbClr val="005551"/>
              </a:solidFill>
              <a:latin typeface="MarkPro-Medium" panose="020B0604020101010102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31A6AB2-60F3-40AA-94B3-8C98B327AFCB}"/>
              </a:ext>
            </a:extLst>
          </p:cNvPr>
          <p:cNvSpPr txBox="1"/>
          <p:nvPr/>
        </p:nvSpPr>
        <p:spPr>
          <a:xfrm>
            <a:off x="6019913" y="1727551"/>
            <a:ext cx="20740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5551"/>
                </a:solidFill>
                <a:latin typeface="MarkPro-Medium" panose="020B0604020101010102" pitchFamily="34" charset="0"/>
              </a:rPr>
              <a:t>Mechanical Engineering, Transport and Aeronautics</a:t>
            </a:r>
            <a:endParaRPr lang="lv-LV" sz="1600">
              <a:solidFill>
                <a:srgbClr val="005551"/>
              </a:solidFill>
              <a:latin typeface="MarkPro-Medium" panose="020B0604020101010102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CA1E715-5201-44E5-97BB-FA02401C3B4D}"/>
              </a:ext>
            </a:extLst>
          </p:cNvPr>
          <p:cNvSpPr txBox="1"/>
          <p:nvPr/>
        </p:nvSpPr>
        <p:spPr>
          <a:xfrm>
            <a:off x="1784639" y="3137049"/>
            <a:ext cx="2021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>
                <a:solidFill>
                  <a:srgbClr val="005551"/>
                </a:solidFill>
                <a:latin typeface="MarkPro-Medium" panose="020B0604020101010102" pitchFamily="34" charset="0"/>
              </a:rPr>
              <a:t>Engineering </a:t>
            </a:r>
            <a:r>
              <a:rPr lang="lv-LV" sz="1600" err="1">
                <a:solidFill>
                  <a:srgbClr val="005551"/>
                </a:solidFill>
                <a:latin typeface="MarkPro-Medium" panose="020B0604020101010102" pitchFamily="34" charset="0"/>
              </a:rPr>
              <a:t>Economics</a:t>
            </a:r>
            <a:r>
              <a:rPr lang="lv-LV" sz="1600">
                <a:solidFill>
                  <a:srgbClr val="005551"/>
                </a:solidFill>
                <a:latin typeface="MarkPro-Medium" panose="020B0604020101010102" pitchFamily="34" charset="0"/>
              </a:rPr>
              <a:t> </a:t>
            </a:r>
            <a:r>
              <a:rPr lang="lv-LV" sz="1600" err="1">
                <a:solidFill>
                  <a:srgbClr val="005551"/>
                </a:solidFill>
                <a:latin typeface="MarkPro-Medium" panose="020B0604020101010102" pitchFamily="34" charset="0"/>
              </a:rPr>
              <a:t>and</a:t>
            </a:r>
            <a:r>
              <a:rPr lang="lv-LV" sz="1600">
                <a:solidFill>
                  <a:srgbClr val="005551"/>
                </a:solidFill>
                <a:latin typeface="MarkPro-Medium" panose="020B0604020101010102" pitchFamily="34" charset="0"/>
              </a:rPr>
              <a:t> </a:t>
            </a:r>
            <a:r>
              <a:rPr lang="lv-LV" sz="1600" err="1">
                <a:solidFill>
                  <a:srgbClr val="005551"/>
                </a:solidFill>
                <a:latin typeface="MarkPro-Medium" panose="020B0604020101010102" pitchFamily="34" charset="0"/>
              </a:rPr>
              <a:t>Management</a:t>
            </a:r>
            <a:endParaRPr lang="lv-LV" sz="1600">
              <a:solidFill>
                <a:srgbClr val="005551"/>
              </a:solidFill>
              <a:latin typeface="MarkPro-Medium" panose="020B0604020101010102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4A6D-B054-4192-B3EC-D370A234E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639" y="3128814"/>
            <a:ext cx="1332000" cy="7896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2D750B-5FC9-4541-96AB-5EA221A84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1336" y="1880922"/>
            <a:ext cx="1512000" cy="7490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F5E029-003F-4E77-A187-A69BC19ED0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427" y="5725150"/>
            <a:ext cx="1332000" cy="750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297E2A-5B11-4080-A423-D69EDD436D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5970" y="4347241"/>
            <a:ext cx="1512000" cy="9165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863735-159E-4C23-8F31-2A9D878180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4294" y="1913888"/>
            <a:ext cx="1368000" cy="6786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774129-A3C0-481B-9BF1-AF14EB8C12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1798" y="4358602"/>
            <a:ext cx="1368000" cy="93445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8C85B539-D399-46E4-93D3-DD4CE8C6DB79}"/>
              </a:ext>
            </a:extLst>
          </p:cNvPr>
          <p:cNvSpPr txBox="1"/>
          <p:nvPr/>
        </p:nvSpPr>
        <p:spPr>
          <a:xfrm>
            <a:off x="9732365" y="3385260"/>
            <a:ext cx="1577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err="1">
                <a:solidFill>
                  <a:srgbClr val="005551"/>
                </a:solidFill>
                <a:latin typeface="MarkPro-Medium" panose="020B0604020101010102" pitchFamily="34" charset="0"/>
              </a:rPr>
              <a:t>Architecture</a:t>
            </a:r>
            <a:endParaRPr lang="lv-LV" sz="1600">
              <a:solidFill>
                <a:srgbClr val="005551"/>
              </a:solidFill>
              <a:latin typeface="MarkPro-Medium" panose="020B0604020101010102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FCC733F-9671-4C6D-AA15-48786E665C0B}"/>
              </a:ext>
            </a:extLst>
          </p:cNvPr>
          <p:cNvSpPr txBox="1"/>
          <p:nvPr/>
        </p:nvSpPr>
        <p:spPr>
          <a:xfrm>
            <a:off x="1784639" y="1840886"/>
            <a:ext cx="2012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err="1">
                <a:solidFill>
                  <a:srgbClr val="005551"/>
                </a:solidFill>
                <a:latin typeface="MarkPro-Medium" panose="020B0604020101010102" pitchFamily="34" charset="0"/>
              </a:rPr>
              <a:t>Electrical</a:t>
            </a:r>
            <a:r>
              <a:rPr lang="lv-LV" sz="1600">
                <a:solidFill>
                  <a:srgbClr val="005551"/>
                </a:solidFill>
                <a:latin typeface="MarkPro-Medium" panose="020B0604020101010102" pitchFamily="34" charset="0"/>
              </a:rPr>
              <a:t> </a:t>
            </a:r>
            <a:r>
              <a:rPr lang="lv-LV" sz="1600" err="1">
                <a:solidFill>
                  <a:srgbClr val="005551"/>
                </a:solidFill>
                <a:latin typeface="MarkPro-Medium" panose="020B0604020101010102" pitchFamily="34" charset="0"/>
              </a:rPr>
              <a:t>and</a:t>
            </a:r>
            <a:r>
              <a:rPr lang="lv-LV" sz="1600">
                <a:solidFill>
                  <a:srgbClr val="005551"/>
                </a:solidFill>
                <a:latin typeface="MarkPro-Medium" panose="020B0604020101010102" pitchFamily="34" charset="0"/>
              </a:rPr>
              <a:t> </a:t>
            </a:r>
            <a:r>
              <a:rPr lang="lv-LV" sz="1600" err="1">
                <a:solidFill>
                  <a:srgbClr val="005551"/>
                </a:solidFill>
                <a:latin typeface="MarkPro-Medium" panose="020B0604020101010102" pitchFamily="34" charset="0"/>
              </a:rPr>
              <a:t>Environmental</a:t>
            </a:r>
            <a:r>
              <a:rPr lang="lv-LV" sz="1600">
                <a:solidFill>
                  <a:srgbClr val="005551"/>
                </a:solidFill>
                <a:latin typeface="MarkPro-Medium" panose="020B0604020101010102" pitchFamily="34" charset="0"/>
              </a:rPr>
              <a:t> Engineering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A83DD4A-C918-469B-90AC-6551312159B6}"/>
              </a:ext>
            </a:extLst>
          </p:cNvPr>
          <p:cNvSpPr txBox="1"/>
          <p:nvPr/>
        </p:nvSpPr>
        <p:spPr>
          <a:xfrm>
            <a:off x="1757403" y="4412744"/>
            <a:ext cx="201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>
                <a:solidFill>
                  <a:srgbClr val="005551"/>
                </a:solidFill>
                <a:latin typeface="MarkPro-Medium" panose="020B0604020101010102" pitchFamily="34" charset="0"/>
              </a:rPr>
              <a:t>E-</a:t>
            </a:r>
            <a:r>
              <a:rPr lang="lv-LV" sz="1600" err="1">
                <a:solidFill>
                  <a:srgbClr val="005551"/>
                </a:solidFill>
                <a:latin typeface="MarkPro-Medium" panose="020B0604020101010102" pitchFamily="34" charset="0"/>
              </a:rPr>
              <a:t>Learning</a:t>
            </a:r>
            <a:r>
              <a:rPr lang="lv-LV" sz="1600">
                <a:solidFill>
                  <a:srgbClr val="005551"/>
                </a:solidFill>
                <a:latin typeface="MarkPro-Medium" panose="020B0604020101010102" pitchFamily="34" charset="0"/>
              </a:rPr>
              <a:t> Technologies </a:t>
            </a:r>
            <a:r>
              <a:rPr lang="lv-LV" sz="1600" err="1">
                <a:solidFill>
                  <a:srgbClr val="005551"/>
                </a:solidFill>
                <a:latin typeface="MarkPro-Medium" panose="020B0604020101010102" pitchFamily="34" charset="0"/>
              </a:rPr>
              <a:t>and</a:t>
            </a:r>
            <a:r>
              <a:rPr lang="lv-LV" sz="1600">
                <a:solidFill>
                  <a:srgbClr val="005551"/>
                </a:solidFill>
                <a:latin typeface="MarkPro-Medium" panose="020B0604020101010102" pitchFamily="34" charset="0"/>
              </a:rPr>
              <a:t> </a:t>
            </a:r>
            <a:r>
              <a:rPr lang="lv-LV" sz="1600" err="1">
                <a:solidFill>
                  <a:srgbClr val="005551"/>
                </a:solidFill>
                <a:latin typeface="MarkPro-Medium" panose="020B0604020101010102" pitchFamily="34" charset="0"/>
              </a:rPr>
              <a:t>Humanities</a:t>
            </a:r>
            <a:endParaRPr lang="lv-LV" sz="1600">
              <a:solidFill>
                <a:srgbClr val="005551"/>
              </a:solidFill>
              <a:latin typeface="MarkPro-Medium" panose="020B0604020101010102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45193D9-97F8-4700-BB0C-455C9FAB73F0}"/>
              </a:ext>
            </a:extLst>
          </p:cNvPr>
          <p:cNvSpPr txBox="1"/>
          <p:nvPr/>
        </p:nvSpPr>
        <p:spPr>
          <a:xfrm>
            <a:off x="3168449" y="5877957"/>
            <a:ext cx="23651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600" err="1">
                <a:solidFill>
                  <a:srgbClr val="006666"/>
                </a:solidFill>
                <a:latin typeface="MarkPro-Medium" panose="020B0604020101010102" pitchFamily="34" charset="0"/>
              </a:rPr>
              <a:t>Riga</a:t>
            </a:r>
            <a:r>
              <a:rPr lang="lv-LV" sz="1600">
                <a:solidFill>
                  <a:srgbClr val="006666"/>
                </a:solidFill>
                <a:latin typeface="MarkPro-Medium" panose="020B0604020101010102" pitchFamily="34" charset="0"/>
              </a:rPr>
              <a:t> </a:t>
            </a:r>
            <a:r>
              <a:rPr lang="lv-LV" sz="1600" err="1">
                <a:solidFill>
                  <a:srgbClr val="006666"/>
                </a:solidFill>
                <a:latin typeface="MarkPro-Medium" panose="020B0604020101010102" pitchFamily="34" charset="0"/>
              </a:rPr>
              <a:t>Business</a:t>
            </a:r>
            <a:r>
              <a:rPr lang="lv-LV" sz="1600">
                <a:solidFill>
                  <a:srgbClr val="006666"/>
                </a:solidFill>
                <a:latin typeface="MarkPro-Medium" panose="020B0604020101010102" pitchFamily="34" charset="0"/>
              </a:rPr>
              <a:t> School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D31ED33-50E4-4923-9A68-6EAD42C1C4D2}"/>
              </a:ext>
            </a:extLst>
          </p:cNvPr>
          <p:cNvSpPr/>
          <p:nvPr/>
        </p:nvSpPr>
        <p:spPr>
          <a:xfrm>
            <a:off x="6013336" y="5496146"/>
            <a:ext cx="5789556" cy="107173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latin typeface="MarkPro-Medium" panose="020B0604020101010102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5E841F1-14E3-4BC8-9E3B-87FDBFDC38CD}"/>
              </a:ext>
            </a:extLst>
          </p:cNvPr>
          <p:cNvSpPr txBox="1"/>
          <p:nvPr/>
        </p:nvSpPr>
        <p:spPr>
          <a:xfrm>
            <a:off x="6050093" y="5646680"/>
            <a:ext cx="558159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lv-LV" sz="3600">
                <a:solidFill>
                  <a:schemeClr val="bg1"/>
                </a:solidFill>
                <a:latin typeface="MarkPro-Medium" panose="020B0604020101010102" pitchFamily="34" charset="0"/>
              </a:rPr>
              <a:t>4</a:t>
            </a:r>
            <a:r>
              <a:rPr lang="en-GB" sz="1600">
                <a:solidFill>
                  <a:schemeClr val="bg1"/>
                </a:solidFill>
                <a:latin typeface="MarkPro-Medium" panose="020B0604020101010102" pitchFamily="34" charset="0"/>
              </a:rPr>
              <a:t> </a:t>
            </a:r>
            <a:r>
              <a:rPr lang="en-GB" sz="2800">
                <a:solidFill>
                  <a:schemeClr val="bg1"/>
                </a:solidFill>
              </a:rPr>
              <a:t>Regional Study and Science Centres</a:t>
            </a:r>
          </a:p>
        </p:txBody>
      </p:sp>
      <p:sp>
        <p:nvSpPr>
          <p:cNvPr id="56" name="TextBox 33">
            <a:extLst>
              <a:ext uri="{FF2B5EF4-FFF2-40B4-BE49-F238E27FC236}">
                <a16:creationId xmlns:a16="http://schemas.microsoft.com/office/drawing/2014/main" id="{F7AE75C9-CE2C-45E2-8712-0569AF3A3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39" y="868632"/>
            <a:ext cx="3456000" cy="715089"/>
          </a:xfrm>
          <a:prstGeom prst="roundRect">
            <a:avLst/>
          </a:prstGeom>
          <a:solidFill>
            <a:srgbClr val="15C2FF">
              <a:alpha val="3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lv-LV" altLang="lv-LV" sz="3600">
                <a:solidFill>
                  <a:schemeClr val="bg1"/>
                </a:solidFill>
                <a:latin typeface="MarkPro-Medium" panose="020B0604020101010102" pitchFamily="34" charset="0"/>
              </a:rPr>
              <a:t>9 </a:t>
            </a:r>
            <a:r>
              <a:rPr lang="lv-LV" altLang="lv-LV" sz="2400">
                <a:solidFill>
                  <a:schemeClr val="bg1"/>
                </a:solidFill>
                <a:latin typeface="MarkPro-Medium" panose="020B0604020101010102" pitchFamily="34" charset="0"/>
              </a:rPr>
              <a:t>FACULTIES</a:t>
            </a:r>
            <a:endParaRPr lang="lv-LV" altLang="lv-LV" sz="1600">
              <a:solidFill>
                <a:schemeClr val="bg1"/>
              </a:solidFill>
              <a:latin typeface="MarkPro-Medium" panose="020B0604020101010102" pitchFamily="34" charset="0"/>
            </a:endParaRPr>
          </a:p>
        </p:txBody>
      </p:sp>
      <p:sp>
        <p:nvSpPr>
          <p:cNvPr id="58" name="TextBox 33">
            <a:extLst>
              <a:ext uri="{FF2B5EF4-FFF2-40B4-BE49-F238E27FC236}">
                <a16:creationId xmlns:a16="http://schemas.microsoft.com/office/drawing/2014/main" id="{CF726EFA-8ACB-48A6-94FA-69C111296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2517" y="879216"/>
            <a:ext cx="3926343" cy="715089"/>
          </a:xfrm>
          <a:prstGeom prst="roundRect">
            <a:avLst/>
          </a:prstGeom>
          <a:solidFill>
            <a:srgbClr val="65BDFF">
              <a:alpha val="3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lv-LV" altLang="lv-LV" sz="3600">
                <a:solidFill>
                  <a:schemeClr val="bg1"/>
                </a:solidFill>
                <a:latin typeface="MarkPro-Medium" panose="020B0604020101010102" pitchFamily="34" charset="0"/>
              </a:rPr>
              <a:t>11 </a:t>
            </a:r>
            <a:r>
              <a:rPr lang="lv-LV" altLang="lv-LV" sz="2400">
                <a:solidFill>
                  <a:schemeClr val="bg1"/>
                </a:solidFill>
                <a:latin typeface="MarkPro-Medium" panose="020B0604020101010102" pitchFamily="34" charset="0"/>
              </a:rPr>
              <a:t>STUDY DIRECTIONS</a:t>
            </a:r>
            <a:endParaRPr lang="lv-LV" altLang="lv-LV" sz="1600">
              <a:solidFill>
                <a:schemeClr val="bg1"/>
              </a:solidFill>
              <a:latin typeface="MarkPro-Medium" panose="020B0604020101010102" pitchFamily="34" charset="0"/>
            </a:endParaRPr>
          </a:p>
        </p:txBody>
      </p:sp>
      <p:sp>
        <p:nvSpPr>
          <p:cNvPr id="60" name="TextBox 33">
            <a:extLst>
              <a:ext uri="{FF2B5EF4-FFF2-40B4-BE49-F238E27FC236}">
                <a16:creationId xmlns:a16="http://schemas.microsoft.com/office/drawing/2014/main" id="{C5BFE253-B232-49CF-855F-92F2477B2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321" y="868632"/>
            <a:ext cx="4125683" cy="715089"/>
          </a:xfrm>
          <a:prstGeom prst="roundRect">
            <a:avLst/>
          </a:prstGeom>
          <a:solidFill>
            <a:srgbClr val="15C2FF">
              <a:alpha val="3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lv-LV" altLang="lv-LV" sz="3600">
                <a:solidFill>
                  <a:schemeClr val="bg1"/>
                </a:solidFill>
                <a:latin typeface="MarkPro-Medium" panose="020B0604020101010102" pitchFamily="34" charset="0"/>
              </a:rPr>
              <a:t>60 ENG </a:t>
            </a:r>
            <a:r>
              <a:rPr lang="lv-LV" altLang="lv-LV" sz="2400">
                <a:solidFill>
                  <a:schemeClr val="bg1"/>
                </a:solidFill>
                <a:latin typeface="MarkPro-Medium" panose="020B0604020101010102" pitchFamily="34" charset="0"/>
              </a:rPr>
              <a:t>STUDY PROGRAMS</a:t>
            </a:r>
            <a:endParaRPr lang="lv-LV" altLang="lv-LV" sz="1600">
              <a:solidFill>
                <a:schemeClr val="bg1"/>
              </a:solidFill>
              <a:latin typeface="MarkPro-Medium" panose="020B0604020101010102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41E2ED-90D1-4897-A0D7-2C5080E73AB2}"/>
              </a:ext>
            </a:extLst>
          </p:cNvPr>
          <p:cNvSpPr/>
          <p:nvPr/>
        </p:nvSpPr>
        <p:spPr>
          <a:xfrm>
            <a:off x="189602" y="19423"/>
            <a:ext cx="11812795" cy="763722"/>
          </a:xfrm>
          <a:prstGeom prst="rect">
            <a:avLst/>
          </a:prstGeom>
          <a:solidFill>
            <a:srgbClr val="C1D0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lv-LV" sz="4400">
                <a:solidFill>
                  <a:srgbClr val="006666"/>
                </a:solidFill>
                <a:latin typeface="Myriad Pro"/>
                <a:cs typeface="Myriad Pro"/>
              </a:rPr>
              <a:t>RTU </a:t>
            </a:r>
            <a:r>
              <a:rPr lang="lv-LV" sz="4400" err="1">
                <a:solidFill>
                  <a:srgbClr val="006666"/>
                </a:solidFill>
                <a:latin typeface="Myriad Pro"/>
                <a:cs typeface="Myriad Pro"/>
              </a:rPr>
              <a:t>Faculties</a:t>
            </a:r>
            <a:endParaRPr lang="en-GB" sz="4400">
              <a:solidFill>
                <a:srgbClr val="006666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532273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Freeform 135">
            <a:extLst>
              <a:ext uri="{FF2B5EF4-FFF2-40B4-BE49-F238E27FC236}">
                <a16:creationId xmlns:a16="http://schemas.microsoft.com/office/drawing/2014/main" id="{071EA8E4-FB02-43C6-920D-34F6E4F6C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61" y="1662026"/>
            <a:ext cx="904975" cy="661008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5551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560" name="Freeform 207">
            <a:extLst>
              <a:ext uri="{FF2B5EF4-FFF2-40B4-BE49-F238E27FC236}">
                <a16:creationId xmlns:a16="http://schemas.microsoft.com/office/drawing/2014/main" id="{04FC1998-0C6B-4BC3-B23F-C400F9FC6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72" y="2415493"/>
            <a:ext cx="906864" cy="640363"/>
          </a:xfrm>
          <a:prstGeom prst="snip1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5551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562" name="Freeform 279">
            <a:extLst>
              <a:ext uri="{FF2B5EF4-FFF2-40B4-BE49-F238E27FC236}">
                <a16:creationId xmlns:a16="http://schemas.microsoft.com/office/drawing/2014/main" id="{20D657DA-DBEF-44DD-8662-26FECD875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61" y="3222601"/>
            <a:ext cx="904975" cy="602655"/>
          </a:xfrm>
          <a:prstGeom prst="snip1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5551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564" name="Freeform 351">
            <a:extLst>
              <a:ext uri="{FF2B5EF4-FFF2-40B4-BE49-F238E27FC236}">
                <a16:creationId xmlns:a16="http://schemas.microsoft.com/office/drawing/2014/main" id="{6C169286-078A-48B2-89D4-622B7F42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72" y="3949992"/>
            <a:ext cx="906864" cy="628767"/>
          </a:xfrm>
          <a:prstGeom prst="snip1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5551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566" name="Freeform 423">
            <a:extLst>
              <a:ext uri="{FF2B5EF4-FFF2-40B4-BE49-F238E27FC236}">
                <a16:creationId xmlns:a16="http://schemas.microsoft.com/office/drawing/2014/main" id="{8E7074F9-4C12-4D76-966A-0E098BB12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73" y="4682838"/>
            <a:ext cx="872418" cy="649208"/>
          </a:xfrm>
          <a:prstGeom prst="snip1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5551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568" name="Freeform 495">
            <a:extLst>
              <a:ext uri="{FF2B5EF4-FFF2-40B4-BE49-F238E27FC236}">
                <a16:creationId xmlns:a16="http://schemas.microsoft.com/office/drawing/2014/main" id="{4D4E7BB5-D30B-4C75-95F2-8FBE935CB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72" y="5475061"/>
            <a:ext cx="863465" cy="613912"/>
          </a:xfrm>
          <a:prstGeom prst="snip1Rect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5551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524" name="TextBox 523">
            <a:extLst>
              <a:ext uri="{FF2B5EF4-FFF2-40B4-BE49-F238E27FC236}">
                <a16:creationId xmlns:a16="http://schemas.microsoft.com/office/drawing/2014/main" id="{74759739-C084-44ED-AF9F-702FA52BA749}"/>
              </a:ext>
            </a:extLst>
          </p:cNvPr>
          <p:cNvSpPr txBox="1"/>
          <p:nvPr/>
        </p:nvSpPr>
        <p:spPr>
          <a:xfrm>
            <a:off x="1179726" y="1656707"/>
            <a:ext cx="4020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rkPro-Medium" panose="020B0604020101010102" pitchFamily="34" charset="0"/>
                <a:ea typeface="MS PGothic" pitchFamily="34" charset="-128"/>
                <a:cs typeface="+mn-cs"/>
                <a:sym typeface="Arial" pitchFamily="34" charset="0"/>
              </a:rPr>
              <a:t>ENERGY &amp; ENVIRONMENT</a:t>
            </a:r>
          </a:p>
        </p:txBody>
      </p:sp>
      <p:sp>
        <p:nvSpPr>
          <p:cNvPr id="528" name="TextBox 527">
            <a:extLst>
              <a:ext uri="{FF2B5EF4-FFF2-40B4-BE49-F238E27FC236}">
                <a16:creationId xmlns:a16="http://schemas.microsoft.com/office/drawing/2014/main" id="{84E0DBDD-D04C-48B2-A502-179FF4D00554}"/>
              </a:ext>
            </a:extLst>
          </p:cNvPr>
          <p:cNvSpPr txBox="1"/>
          <p:nvPr/>
        </p:nvSpPr>
        <p:spPr>
          <a:xfrm>
            <a:off x="1196558" y="4044013"/>
            <a:ext cx="3887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rkPro-Medium" panose="020B0604020101010102" pitchFamily="34" charset="0"/>
                <a:ea typeface="MS PGothic" pitchFamily="34" charset="-128"/>
                <a:sym typeface="Arial" pitchFamily="34" charset="0"/>
              </a:rPr>
              <a:t>SECURITY &amp; DEFENSE </a:t>
            </a:r>
            <a:endParaRPr kumimoji="0" lang="en-US" sz="2800" b="0" i="0" u="none" strike="noStrike" kern="1200" cap="none" spc="-35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32" name="TextBox 531">
            <a:extLst>
              <a:ext uri="{FF2B5EF4-FFF2-40B4-BE49-F238E27FC236}">
                <a16:creationId xmlns:a16="http://schemas.microsoft.com/office/drawing/2014/main" id="{14712688-7ADB-476C-AF15-A1225EC192A3}"/>
              </a:ext>
            </a:extLst>
          </p:cNvPr>
          <p:cNvSpPr txBox="1"/>
          <p:nvPr/>
        </p:nvSpPr>
        <p:spPr>
          <a:xfrm>
            <a:off x="1164787" y="2455110"/>
            <a:ext cx="3724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rkPro-Medium" panose="020B0604020101010102" pitchFamily="34" charset="0"/>
                <a:ea typeface="MS PGothic" pitchFamily="34" charset="-128"/>
                <a:cs typeface="+mn-cs"/>
                <a:sym typeface="Arial" pitchFamily="34" charset="0"/>
              </a:rPr>
              <a:t>CITIES &amp; DEVELOPMENT </a:t>
            </a:r>
          </a:p>
        </p:txBody>
      </p:sp>
      <p:sp>
        <p:nvSpPr>
          <p:cNvPr id="536" name="TextBox 535">
            <a:extLst>
              <a:ext uri="{FF2B5EF4-FFF2-40B4-BE49-F238E27FC236}">
                <a16:creationId xmlns:a16="http://schemas.microsoft.com/office/drawing/2014/main" id="{6378FE76-D62B-408B-9BC1-19C2CFE1A0F7}"/>
              </a:ext>
            </a:extLst>
          </p:cNvPr>
          <p:cNvSpPr txBox="1"/>
          <p:nvPr/>
        </p:nvSpPr>
        <p:spPr>
          <a:xfrm>
            <a:off x="1237010" y="4739628"/>
            <a:ext cx="3048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rkPro-Medium" panose="020B0604020101010102" pitchFamily="34" charset="0"/>
                <a:ea typeface="MS PGothic" pitchFamily="34" charset="-128"/>
                <a:cs typeface="+mn-cs"/>
                <a:sym typeface="Arial" pitchFamily="34" charset="0"/>
              </a:rPr>
              <a:t>TRANSPORT</a:t>
            </a:r>
            <a:r>
              <a:rPr kumimoji="0" lang="lv-LV" altLang="lv-LV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rkPro-Medium" panose="020B0604020101010102" pitchFamily="34" charset="0"/>
                <a:ea typeface="MS PGothic" pitchFamily="34" charset="-128"/>
                <a:cs typeface="+mn-cs"/>
                <a:sym typeface="Arial" pitchFamily="34" charset="0"/>
              </a:rPr>
              <a:t> </a:t>
            </a:r>
          </a:p>
        </p:txBody>
      </p:sp>
      <p:sp>
        <p:nvSpPr>
          <p:cNvPr id="540" name="TextBox 539">
            <a:extLst>
              <a:ext uri="{FF2B5EF4-FFF2-40B4-BE49-F238E27FC236}">
                <a16:creationId xmlns:a16="http://schemas.microsoft.com/office/drawing/2014/main" id="{85F27D84-84E7-43A7-94B9-4AD54431C2C2}"/>
              </a:ext>
            </a:extLst>
          </p:cNvPr>
          <p:cNvSpPr txBox="1"/>
          <p:nvPr/>
        </p:nvSpPr>
        <p:spPr>
          <a:xfrm>
            <a:off x="1198446" y="3195684"/>
            <a:ext cx="4021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rkPro-Medium" panose="020B0604020101010102" pitchFamily="34" charset="0"/>
                <a:ea typeface="MS PGothic" pitchFamily="34" charset="-128"/>
                <a:cs typeface="+mn-cs"/>
                <a:sym typeface="Arial" pitchFamily="34" charset="0"/>
              </a:rPr>
              <a:t>MATERIALS &amp; PROCESSES</a:t>
            </a:r>
          </a:p>
        </p:txBody>
      </p:sp>
      <p:sp>
        <p:nvSpPr>
          <p:cNvPr id="544" name="TextBox 543">
            <a:extLst>
              <a:ext uri="{FF2B5EF4-FFF2-40B4-BE49-F238E27FC236}">
                <a16:creationId xmlns:a16="http://schemas.microsoft.com/office/drawing/2014/main" id="{9CDB834F-A4D3-4EAF-A067-739E970C9260}"/>
              </a:ext>
            </a:extLst>
          </p:cNvPr>
          <p:cNvSpPr txBox="1"/>
          <p:nvPr/>
        </p:nvSpPr>
        <p:spPr>
          <a:xfrm>
            <a:off x="1153159" y="5357709"/>
            <a:ext cx="4647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rkPro-Medium" panose="020B0604020101010102" pitchFamily="34" charset="0"/>
                <a:ea typeface="MS PGothic" pitchFamily="34" charset="-128"/>
                <a:cs typeface="+mn-cs"/>
                <a:sym typeface="Arial" pitchFamily="34" charset="0"/>
              </a:rPr>
              <a:t>INFORMATION AND COMMUNICATION TECHNOLOGIES </a:t>
            </a:r>
          </a:p>
        </p:txBody>
      </p:sp>
      <p:sp>
        <p:nvSpPr>
          <p:cNvPr id="546" name="TextBox 545">
            <a:extLst>
              <a:ext uri="{FF2B5EF4-FFF2-40B4-BE49-F238E27FC236}">
                <a16:creationId xmlns:a16="http://schemas.microsoft.com/office/drawing/2014/main" id="{9B42FE92-DB11-4437-9AD5-FC43ACF793CD}"/>
              </a:ext>
            </a:extLst>
          </p:cNvPr>
          <p:cNvSpPr txBox="1"/>
          <p:nvPr/>
        </p:nvSpPr>
        <p:spPr>
          <a:xfrm>
            <a:off x="162079" y="1681931"/>
            <a:ext cx="1019537" cy="71365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-1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01</a:t>
            </a:r>
          </a:p>
        </p:txBody>
      </p:sp>
      <p:sp>
        <p:nvSpPr>
          <p:cNvPr id="548" name="TextBox 547">
            <a:extLst>
              <a:ext uri="{FF2B5EF4-FFF2-40B4-BE49-F238E27FC236}">
                <a16:creationId xmlns:a16="http://schemas.microsoft.com/office/drawing/2014/main" id="{52A78A4A-6E9F-4AF7-A9F7-BF9AA48115EA}"/>
              </a:ext>
            </a:extLst>
          </p:cNvPr>
          <p:cNvSpPr txBox="1"/>
          <p:nvPr/>
        </p:nvSpPr>
        <p:spPr>
          <a:xfrm>
            <a:off x="118683" y="2405779"/>
            <a:ext cx="962254" cy="71365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-1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02</a:t>
            </a:r>
          </a:p>
        </p:txBody>
      </p:sp>
      <p:sp>
        <p:nvSpPr>
          <p:cNvPr id="550" name="TextBox 549">
            <a:extLst>
              <a:ext uri="{FF2B5EF4-FFF2-40B4-BE49-F238E27FC236}">
                <a16:creationId xmlns:a16="http://schemas.microsoft.com/office/drawing/2014/main" id="{7E128759-70F4-451D-9716-2E39638E814E}"/>
              </a:ext>
            </a:extLst>
          </p:cNvPr>
          <p:cNvSpPr txBox="1"/>
          <p:nvPr/>
        </p:nvSpPr>
        <p:spPr>
          <a:xfrm>
            <a:off x="118683" y="3208341"/>
            <a:ext cx="1034475" cy="72153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-1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03</a:t>
            </a:r>
          </a:p>
        </p:txBody>
      </p:sp>
      <p:sp>
        <p:nvSpPr>
          <p:cNvPr id="552" name="TextBox 551">
            <a:extLst>
              <a:ext uri="{FF2B5EF4-FFF2-40B4-BE49-F238E27FC236}">
                <a16:creationId xmlns:a16="http://schemas.microsoft.com/office/drawing/2014/main" id="{CEDF2A97-F689-4ECD-BAFD-ED85CF076533}"/>
              </a:ext>
            </a:extLst>
          </p:cNvPr>
          <p:cNvSpPr txBox="1"/>
          <p:nvPr/>
        </p:nvSpPr>
        <p:spPr>
          <a:xfrm>
            <a:off x="145250" y="3936259"/>
            <a:ext cx="1019537" cy="71365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-1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04</a:t>
            </a:r>
          </a:p>
        </p:txBody>
      </p:sp>
      <p:sp>
        <p:nvSpPr>
          <p:cNvPr id="554" name="TextBox 553">
            <a:extLst>
              <a:ext uri="{FF2B5EF4-FFF2-40B4-BE49-F238E27FC236}">
                <a16:creationId xmlns:a16="http://schemas.microsoft.com/office/drawing/2014/main" id="{968183C1-8E4A-4A68-AEAE-F59D93689AF4}"/>
              </a:ext>
            </a:extLst>
          </p:cNvPr>
          <p:cNvSpPr txBox="1"/>
          <p:nvPr/>
        </p:nvSpPr>
        <p:spPr>
          <a:xfrm>
            <a:off x="104799" y="4705660"/>
            <a:ext cx="1019537" cy="71365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-1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05</a:t>
            </a:r>
          </a:p>
        </p:txBody>
      </p:sp>
      <p:sp>
        <p:nvSpPr>
          <p:cNvPr id="556" name="TextBox 555">
            <a:extLst>
              <a:ext uri="{FF2B5EF4-FFF2-40B4-BE49-F238E27FC236}">
                <a16:creationId xmlns:a16="http://schemas.microsoft.com/office/drawing/2014/main" id="{A93C43D5-52EC-48C8-A439-2A8382B14947}"/>
              </a:ext>
            </a:extLst>
          </p:cNvPr>
          <p:cNvSpPr txBox="1"/>
          <p:nvPr/>
        </p:nvSpPr>
        <p:spPr>
          <a:xfrm>
            <a:off x="145250" y="5419317"/>
            <a:ext cx="1019537" cy="775774"/>
          </a:xfrm>
          <a:prstGeom prst="snip1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-1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06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F0AB3C-D2B2-49CB-8AB6-57319D2C6A15}"/>
              </a:ext>
            </a:extLst>
          </p:cNvPr>
          <p:cNvSpPr/>
          <p:nvPr/>
        </p:nvSpPr>
        <p:spPr>
          <a:xfrm>
            <a:off x="1" y="181413"/>
            <a:ext cx="12191999" cy="1261250"/>
          </a:xfrm>
          <a:prstGeom prst="rect">
            <a:avLst/>
          </a:prstGeom>
          <a:solidFill>
            <a:srgbClr val="C1D0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7E7328-FD2E-4B5F-94D7-2E68137BE65E}"/>
              </a:ext>
            </a:extLst>
          </p:cNvPr>
          <p:cNvSpPr txBox="1"/>
          <p:nvPr/>
        </p:nvSpPr>
        <p:spPr>
          <a:xfrm>
            <a:off x="2222095" y="182664"/>
            <a:ext cx="6372240" cy="1259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4400">
                <a:solidFill>
                  <a:srgbClr val="006666"/>
                </a:solidFill>
                <a:latin typeface="Myriad Pro"/>
                <a:cs typeface="Myriad Pro"/>
              </a:rPr>
              <a:t>RTU Research Platforms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32A60CF-79C2-40C6-8A59-F5FAEEDD5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51" y="314378"/>
            <a:ext cx="1082031" cy="864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B3F2DC-1F11-4B25-B021-931AE4306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281" y="1442663"/>
            <a:ext cx="6540594" cy="434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38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CD0805B2A76E6341A05011DFF34A39AA" ma:contentTypeVersion="6" ma:contentTypeDescription="Izveidot jaunu dokumentu." ma:contentTypeScope="" ma:versionID="a6d063cbe3e5862abc3c9eb476d8cd79">
  <xsd:schema xmlns:xsd="http://www.w3.org/2001/XMLSchema" xmlns:xs="http://www.w3.org/2001/XMLSchema" xmlns:p="http://schemas.microsoft.com/office/2006/metadata/properties" xmlns:ns2="00e90277-86a9-46c8-a04e-a890f09457cc" xmlns:ns3="7249aca7-3517-456e-bcca-c57e6ed7fa1c" targetNamespace="http://schemas.microsoft.com/office/2006/metadata/properties" ma:root="true" ma:fieldsID="74dbc24b710e811123e92b3db1ea47f1" ns2:_="" ns3:_="">
    <xsd:import namespace="00e90277-86a9-46c8-a04e-a890f09457cc"/>
    <xsd:import namespace="7249aca7-3517-456e-bcca-c57e6ed7fa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e90277-86a9-46c8-a04e-a890f09457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9aca7-3517-456e-bcca-c57e6ed7fa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Koplietots 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Koplietots ar: detalizēt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48FB56-591C-4210-9B45-D5E746CF78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89C333-55F3-405B-A9C6-06366BB4EC6B}">
  <ds:schemaRefs>
    <ds:schemaRef ds:uri="7249aca7-3517-456e-bcca-c57e6ed7fa1c"/>
    <ds:schemaRef ds:uri="http://purl.org/dc/elements/1.1/"/>
    <ds:schemaRef ds:uri="http://schemas.microsoft.com/office/2006/documentManagement/types"/>
    <ds:schemaRef ds:uri="http://purl.org/dc/terms/"/>
    <ds:schemaRef ds:uri="00e90277-86a9-46c8-a04e-a890f09457cc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8CB84D7-F75F-4F3E-B995-ECECA2B7EC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e90277-86a9-46c8-a04e-a890f09457cc"/>
    <ds:schemaRef ds:uri="7249aca7-3517-456e-bcca-c57e6ed7fa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1189</Words>
  <Application>Microsoft Office PowerPoint</Application>
  <PresentationFormat>Widescreen</PresentationFormat>
  <Paragraphs>181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MS PGothic</vt:lpstr>
      <vt:lpstr>Arial</vt:lpstr>
      <vt:lpstr>Arial,Sans-Serif</vt:lpstr>
      <vt:lpstr>Calibri</vt:lpstr>
      <vt:lpstr>Calibri Light</vt:lpstr>
      <vt:lpstr>Lato Light</vt:lpstr>
      <vt:lpstr>MarkPro-Medium</vt:lpstr>
      <vt:lpstr>Myriad Pro</vt:lpstr>
      <vt:lpstr>Poppins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Štāle</dc:creator>
  <cp:lastModifiedBy>Anatolijs Zabašta</cp:lastModifiedBy>
  <cp:revision>87</cp:revision>
  <dcterms:created xsi:type="dcterms:W3CDTF">2021-01-08T10:41:19Z</dcterms:created>
  <dcterms:modified xsi:type="dcterms:W3CDTF">2023-03-16T13:26:55Z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0x010100CD0805B2A76E6341A05011DFF34A39AA</vt:lpwstr>
  </property>
</Properties>
</file>