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90" r:id="rId5"/>
  </p:sldMasterIdLst>
  <p:sldIdLst>
    <p:sldId id="284" r:id="rId6"/>
    <p:sldId id="349" r:id="rId7"/>
    <p:sldId id="4163" r:id="rId8"/>
    <p:sldId id="4167" r:id="rId9"/>
    <p:sldId id="4164" r:id="rId10"/>
    <p:sldId id="4165" r:id="rId11"/>
    <p:sldId id="4166" r:id="rId12"/>
    <p:sldId id="4168" r:id="rId13"/>
    <p:sldId id="334" r:id="rId14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Štāle" initials="LŠ" lastIdx="1" clrIdx="0">
    <p:extLst>
      <p:ext uri="{19B8F6BF-5375-455C-9EA6-DF929625EA0E}">
        <p15:presenceInfo xmlns:p15="http://schemas.microsoft.com/office/powerpoint/2012/main" userId="S-1-5-21-931912285-4114516723-3503950621-211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15C2FF"/>
    <a:srgbClr val="65BDFF"/>
    <a:srgbClr val="A931A3"/>
    <a:srgbClr val="BC36B6"/>
    <a:srgbClr val="CD4FC7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758F2-6F10-402C-A31A-DF1CA769B0F7}" v="19" dt="2023-02-16T09:13:07.715"/>
    <p1510:client id="{3263C867-448C-49FB-AE86-001AE43B7071}" v="219" dt="2023-02-16T09:18:42.015"/>
    <p1510:client id="{53D3C19A-5EBE-4323-89C4-DA662CCA2F4C}" v="514" dt="2023-02-23T08:45:39.446"/>
    <p1510:client id="{F0ECBB66-92C8-4870-B2D0-120BFD34D987}" v="3" dt="2023-02-20T14:50:16.607"/>
    <p1510:client id="{96120087-B218-E3F6-6F26-3D1BF37E69D3}" v="648" dt="2023-02-16T09:42:55.674"/>
    <p1510:client id="{C3754B07-F063-461B-A976-BA9F568DB58F}" v="79" dt="2023-02-16T09:32:10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LS00529\Desktop\Starptautisk&#257;%20sadarb&#299;ba\Statistika\Statistika%20intern.students.%20since%2020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13"/>
              <c:layout>
                <c:manualLayout>
                  <c:x val="-5.6832000000000153E-2"/>
                  <c:y val="-6.4416270000148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EE-4B8F-BEE5-82008FEAACF1}"/>
                </c:ext>
              </c:extLst>
            </c:dLbl>
            <c:dLbl>
              <c:idx val="14"/>
              <c:layout>
                <c:manualLayout>
                  <c:x val="-9.0965333333333412E-2"/>
                  <c:y val="-3.805092160090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EE-4B8F-BEE5-82008FEAACF1}"/>
                </c:ext>
              </c:extLst>
            </c:dLbl>
            <c:dLbl>
              <c:idx val="15"/>
              <c:layout>
                <c:manualLayout>
                  <c:x val="-7.1765333333333417E-2"/>
                  <c:y val="-4.9350356629150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EE-4B8F-BEE5-82008FEAACF1}"/>
                </c:ext>
              </c:extLst>
            </c:dLbl>
            <c:dLbl>
              <c:idx val="16"/>
              <c:layout>
                <c:manualLayout>
                  <c:x val="-6.9632000000000152E-2"/>
                  <c:y val="-6.0649791657398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EE-4B8F-BEE5-82008FEAACF1}"/>
                </c:ext>
              </c:extLst>
            </c:dLbl>
            <c:dLbl>
              <c:idx val="17"/>
              <c:layout>
                <c:manualLayout>
                  <c:x val="-5.6789333333333331E-2"/>
                  <c:y val="-5.08192831828225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EE-4B8F-BEE5-82008FEAAC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Sheet1!$B$2:$B$21</c:f>
              <c:numCache>
                <c:formatCode>General</c:formatCode>
                <c:ptCount val="20"/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xVal>
          <c:yVal>
            <c:numRef>
              <c:f>Sheet1!$C$2:$C$21</c:f>
              <c:numCache>
                <c:formatCode>General</c:formatCode>
                <c:ptCount val="20"/>
                <c:pt idx="1">
                  <c:v>89</c:v>
                </c:pt>
                <c:pt idx="2">
                  <c:v>99</c:v>
                </c:pt>
                <c:pt idx="3">
                  <c:v>86</c:v>
                </c:pt>
                <c:pt idx="4">
                  <c:v>98</c:v>
                </c:pt>
                <c:pt idx="5">
                  <c:v>100</c:v>
                </c:pt>
                <c:pt idx="6">
                  <c:v>123</c:v>
                </c:pt>
                <c:pt idx="7">
                  <c:v>141</c:v>
                </c:pt>
                <c:pt idx="8">
                  <c:v>173</c:v>
                </c:pt>
                <c:pt idx="9">
                  <c:v>218</c:v>
                </c:pt>
                <c:pt idx="10">
                  <c:v>307</c:v>
                </c:pt>
                <c:pt idx="11">
                  <c:v>520</c:v>
                </c:pt>
                <c:pt idx="12">
                  <c:v>874</c:v>
                </c:pt>
                <c:pt idx="13">
                  <c:v>1211</c:v>
                </c:pt>
                <c:pt idx="14">
                  <c:v>2056</c:v>
                </c:pt>
                <c:pt idx="15">
                  <c:v>2353</c:v>
                </c:pt>
                <c:pt idx="16">
                  <c:v>2763</c:v>
                </c:pt>
                <c:pt idx="17">
                  <c:v>3518</c:v>
                </c:pt>
                <c:pt idx="18">
                  <c:v>3525</c:v>
                </c:pt>
                <c:pt idx="19">
                  <c:v>4009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CEE-4B8F-BEE5-82008FEAACF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41195456"/>
        <c:axId val="147375488"/>
      </c:scatterChart>
      <c:valAx>
        <c:axId val="141195456"/>
        <c:scaling>
          <c:orientation val="minMax"/>
          <c:min val="2002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7375488"/>
        <c:crosses val="autoZero"/>
        <c:crossBetween val="midCat"/>
        <c:majorUnit val="1"/>
      </c:valAx>
      <c:valAx>
        <c:axId val="14737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1195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rgbClr val="275339"/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08T13:47:50.22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DD69-E0B8-4367-A4BD-FCFAB0337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DEB79-37F4-4DBD-BDA3-FABCD793C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14CCA-428C-486A-BEF9-6474675E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24FC-D6A6-4441-8F23-99ACD5EE0316}" type="datetimeFigureOut">
              <a:rPr lang="lv-LV" smtClean="0"/>
              <a:t>16.03.2023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BCC4A-AB7D-4923-97A5-B6654EB5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B0F75-D4C7-4E10-AD1E-EEAFD6D9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2439-E654-4D73-980F-AA12174B1D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355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23FD-E3AD-4B00-8261-95A32A07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9E4053-2457-40E5-8739-8543BCCBF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47567-AE0A-454A-978B-366895CA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24FC-D6A6-4441-8F23-99ACD5EE0316}" type="datetimeFigureOut">
              <a:rPr lang="lv-LV" smtClean="0"/>
              <a:t>16.03.2023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A58CC-BE1A-408C-9418-A3B927D9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820C4-03CD-4022-8024-48325B115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2439-E654-4D73-980F-AA12174B1D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3963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8358EC-07D9-4705-B4B0-D9D4D47C83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FEC4F-3E99-4375-A50A-BE69C2218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002AE-AF6C-408A-889F-979316B0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24FC-D6A6-4441-8F23-99ACD5EE0316}" type="datetimeFigureOut">
              <a:rPr lang="lv-LV" smtClean="0"/>
              <a:t>16.03.2023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009FE-B77A-4D43-95D3-0E2D5E530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2F235-EE5A-4F4B-9B50-5822B561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2439-E654-4D73-980F-AA12174B1D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1241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3C24-9AB6-4A7B-89FA-0EAB708216AF}" type="datetimeFigureOut">
              <a:rPr lang="lv-LV" smtClean="0"/>
              <a:t>16.03.2023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1D53-DB20-4B4B-A9CC-3262CF2090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78739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3C24-9AB6-4A7B-89FA-0EAB708216AF}" type="datetimeFigureOut">
              <a:rPr lang="lv-LV" smtClean="0"/>
              <a:t>16.03.2023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1D53-DB20-4B4B-A9CC-3262CF2090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1751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3C24-9AB6-4A7B-89FA-0EAB708216AF}" type="datetimeFigureOut">
              <a:rPr lang="lv-LV" smtClean="0"/>
              <a:t>16.03.2023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1D53-DB20-4B4B-A9CC-3262CF2090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2411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3C24-9AB6-4A7B-89FA-0EAB708216AF}" type="datetimeFigureOut">
              <a:rPr lang="lv-LV" smtClean="0"/>
              <a:t>16.03.2023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1D53-DB20-4B4B-A9CC-3262CF2090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95536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3C24-9AB6-4A7B-89FA-0EAB708216AF}" type="datetimeFigureOut">
              <a:rPr lang="lv-LV" smtClean="0"/>
              <a:t>16.03.2023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1D53-DB20-4B4B-A9CC-3262CF2090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96625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3C24-9AB6-4A7B-89FA-0EAB708216AF}" type="datetimeFigureOut">
              <a:rPr lang="lv-LV" smtClean="0"/>
              <a:t>16.03.2023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1D53-DB20-4B4B-A9CC-3262CF2090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53495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3C24-9AB6-4A7B-89FA-0EAB708216AF}" type="datetimeFigureOut">
              <a:rPr lang="lv-LV" smtClean="0"/>
              <a:t>16.03.2023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1D53-DB20-4B4B-A9CC-3262CF2090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18715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3C24-9AB6-4A7B-89FA-0EAB708216AF}" type="datetimeFigureOut">
              <a:rPr lang="lv-LV" smtClean="0"/>
              <a:t>16.03.2023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1D53-DB20-4B4B-A9CC-3262CF2090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5167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5D4FD-EC71-4EEE-AFBF-9F7B64CA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D56EB-514C-41A6-8CAF-1E46376B4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3354F-EB6D-4041-B7A2-D38C241E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24FC-D6A6-4441-8F23-99ACD5EE0316}" type="datetimeFigureOut">
              <a:rPr lang="lv-LV" smtClean="0"/>
              <a:t>16.03.2023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F6A41-3109-493E-926B-DC3C6C6D8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18D85-5DD0-4B45-AEA3-94CE3536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2439-E654-4D73-980F-AA12174B1D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4008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3C24-9AB6-4A7B-89FA-0EAB708216AF}" type="datetimeFigureOut">
              <a:rPr lang="lv-LV" smtClean="0"/>
              <a:t>16.03.2023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1D53-DB20-4B4B-A9CC-3262CF2090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65767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3C24-9AB6-4A7B-89FA-0EAB708216AF}" type="datetimeFigureOut">
              <a:rPr lang="lv-LV" smtClean="0"/>
              <a:t>16.03.2023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1D53-DB20-4B4B-A9CC-3262CF2090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5127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3C24-9AB6-4A7B-89FA-0EAB708216AF}" type="datetimeFigureOut">
              <a:rPr lang="lv-LV" smtClean="0"/>
              <a:t>16.03.2023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1D53-DB20-4B4B-A9CC-3262CF2090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87310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1949"/>
            <a:ext cx="10972800" cy="772587"/>
          </a:xfrm>
        </p:spPr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453932"/>
            <a:ext cx="10972800" cy="2789129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3pPr>
            <a:lvl4pPr>
              <a:buSzPct val="75000"/>
              <a:defRPr sz="1400">
                <a:solidFill>
                  <a:schemeClr val="accent1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Riga Technical University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7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7A40-6202-450C-A080-9F368FF1C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8DD9A-508A-4C63-9F0E-A6A8814E1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BB8C-7991-435D-8774-E47F0F683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24FC-D6A6-4441-8F23-99ACD5EE0316}" type="datetimeFigureOut">
              <a:rPr lang="lv-LV" smtClean="0"/>
              <a:t>16.03.2023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A63DC-1E8F-463E-9A38-AE72D838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0F8CC-DE5A-4729-A1B2-D6607EEF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2439-E654-4D73-980F-AA12174B1D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9936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BC24-28FA-48F1-BA0F-BFF9BAA3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E3B9D-2AB2-4952-BBE4-D1E6A8038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14666-73CD-4965-8E25-A59AFC0F5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EEC0E-9D54-42C8-B238-61336ABC0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24FC-D6A6-4441-8F23-99ACD5EE0316}" type="datetimeFigureOut">
              <a:rPr lang="lv-LV" smtClean="0"/>
              <a:t>16.03.2023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BDB54-ED2F-435F-99C8-08A5944F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07B9C-D11F-4DCD-ADF5-2C85876AD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2439-E654-4D73-980F-AA12174B1D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5538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F20F-81C7-45F5-A0EC-609CF67F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53337-5802-4CC9-AAA6-A2D400932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DE8D5-D7BE-4C7B-B2F8-C7E680A3A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F277C-1D50-4A2D-A053-7CB1DE34A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778C8-9965-4E50-BAF8-5153A14358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3DC374-E02F-440E-B5FA-AF7B932C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24FC-D6A6-4441-8F23-99ACD5EE0316}" type="datetimeFigureOut">
              <a:rPr lang="lv-LV" smtClean="0"/>
              <a:t>16.03.2023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81ACA1-C0B7-42FB-943D-99C66ED3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DA5FB3-5813-447C-BBDC-E47DC01B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2439-E654-4D73-980F-AA12174B1D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146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0D006-7A88-457C-97A1-E2EC3B74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025F2-4B89-4BE9-8068-41D0239C1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24FC-D6A6-4441-8F23-99ACD5EE0316}" type="datetimeFigureOut">
              <a:rPr lang="lv-LV" smtClean="0"/>
              <a:t>16.03.2023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28FD9-6AB4-49EE-A063-F0182037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B8BCF-8420-40D3-98B5-DB1FE08D8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2439-E654-4D73-980F-AA12174B1D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02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2C2B1-DFFC-4F93-9709-E0E7A189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24FC-D6A6-4441-8F23-99ACD5EE0316}" type="datetimeFigureOut">
              <a:rPr lang="lv-LV" smtClean="0"/>
              <a:t>16.03.2023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F19EE-4B79-4B7B-9F80-FFF8AA20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1DF09-F784-47AB-B41D-2CD2353C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2439-E654-4D73-980F-AA12174B1D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043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57304-DA09-49F6-B56C-288D881F6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5088A-99BC-421C-B9EE-959F2BA70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BAD8F-31C5-4346-8DC4-4BE4C8493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42EA7-A9D2-462C-946E-A12BA22F2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24FC-D6A6-4441-8F23-99ACD5EE0316}" type="datetimeFigureOut">
              <a:rPr lang="lv-LV" smtClean="0"/>
              <a:t>16.03.2023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D09BE-BE34-4186-B911-E19D239CA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A5F54-44B2-46FB-8CC8-06DEBB46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2439-E654-4D73-980F-AA12174B1D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9939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62F8C-4336-4471-B40B-BC20EBF8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EC4283-6FA0-4A81-A119-557A27700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98F2D-D3C7-4292-A67F-0A8FD3A15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8028E-A09B-4C05-8011-289297CD5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24FC-D6A6-4441-8F23-99ACD5EE0316}" type="datetimeFigureOut">
              <a:rPr lang="lv-LV" smtClean="0"/>
              <a:t>16.03.2023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CCEFE-47D2-4BAF-B90F-6641B4FE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2A803-2D76-41A7-B8FA-D92DC752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2439-E654-4D73-980F-AA12174B1D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578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0581E-C209-43BE-9F4F-0B7F15D40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64F1C-A615-4BFC-B04A-DAC806E4B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340AC-6196-4AA6-8673-FC1B7C8EF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D24FC-D6A6-4441-8F23-99ACD5EE0316}" type="datetimeFigureOut">
              <a:rPr lang="lv-LV" smtClean="0"/>
              <a:t>16.03.2023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FA29A-7FD0-484D-930D-EA50F17AA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CAEC0-A6B9-4202-ADF8-28B6E6988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42439-E654-4D73-980F-AA12174B1D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385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83C24-9AB6-4A7B-89FA-0EAB708216AF}" type="datetimeFigureOut">
              <a:rPr lang="lv-LV" smtClean="0"/>
              <a:t>16.03.2023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E1D53-DB20-4B4B-A9CC-3262CF2090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3030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ternational.rtu.l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006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1558" y="571173"/>
            <a:ext cx="6498109" cy="17281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Riga Technical University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4598730"/>
            <a:ext cx="7175500" cy="4635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Latvian Centre of Engineering Science  | Anno 1862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6" y="1383886"/>
            <a:ext cx="8112475" cy="3110696"/>
          </a:xfrm>
          <a:prstGeom prst="rect">
            <a:avLst/>
          </a:prstGeom>
        </p:spPr>
      </p:pic>
      <p:sp>
        <p:nvSpPr>
          <p:cNvPr id="14" name="Rectangle 13"/>
          <p:cNvSpPr>
            <a:spLocks noChangeAspect="1"/>
          </p:cNvSpPr>
          <p:nvPr/>
        </p:nvSpPr>
        <p:spPr>
          <a:xfrm>
            <a:off x="8206375" y="1372011"/>
            <a:ext cx="3167069" cy="3110696"/>
          </a:xfrm>
          <a:prstGeom prst="rect">
            <a:avLst/>
          </a:prstGeom>
          <a:solidFill>
            <a:srgbClr val="C1D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379" y="2129842"/>
            <a:ext cx="2027060" cy="16187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66B1AE-E1FE-49EF-A0E9-AE36F84FD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667" y="4346256"/>
            <a:ext cx="3816427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4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360000"/>
            <a:ext cx="12192000" cy="1261250"/>
          </a:xfrm>
          <a:prstGeom prst="rect">
            <a:avLst/>
          </a:prstGeom>
          <a:solidFill>
            <a:srgbClr val="C1D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white"/>
                </a:solidFill>
                <a:latin typeface="Calibri"/>
              </a:rPr>
              <a:t>International stud</a:t>
            </a:r>
            <a:r>
              <a:rPr lang="lv-LV" sz="4000" dirty="0" err="1">
                <a:solidFill>
                  <a:prstClr val="white"/>
                </a:solidFill>
                <a:latin typeface="Calibri"/>
              </a:rPr>
              <a:t>ents</a:t>
            </a:r>
            <a:r>
              <a:rPr lang="en-GB" sz="4000">
                <a:solidFill>
                  <a:prstClr val="white"/>
                </a:solidFill>
                <a:latin typeface="Calibri"/>
              </a:rPr>
              <a:t> at RTU</a:t>
            </a:r>
            <a:endParaRPr kumimoji="0" lang="en-GB" sz="40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01" y="558577"/>
            <a:ext cx="1082031" cy="86409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0DFA3B-AA84-464D-A12D-066318A54CC2}"/>
              </a:ext>
            </a:extLst>
          </p:cNvPr>
          <p:cNvSpPr/>
          <p:nvPr/>
        </p:nvSpPr>
        <p:spPr>
          <a:xfrm>
            <a:off x="638175" y="1828801"/>
            <a:ext cx="1046797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GB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EA756B-87EE-4388-A724-D1F31050C610}"/>
              </a:ext>
            </a:extLst>
          </p:cNvPr>
          <p:cNvSpPr/>
          <p:nvPr/>
        </p:nvSpPr>
        <p:spPr>
          <a:xfrm>
            <a:off x="-100041" y="2165972"/>
            <a:ext cx="45079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indent="-457200">
              <a:buAutoNum type="arabicPeriod"/>
            </a:pPr>
            <a:r>
              <a:rPr lang="en-GB">
                <a:solidFill>
                  <a:schemeClr val="bg1"/>
                </a:solidFill>
                <a:latin typeface="Myriad Pro"/>
                <a:cs typeface="Myriad Pro"/>
              </a:rPr>
              <a:t>Full time degree studies –</a:t>
            </a:r>
          </a:p>
          <a:p>
            <a:pPr marL="177800"/>
            <a:r>
              <a:rPr lang="en-GB">
                <a:solidFill>
                  <a:schemeClr val="bg1"/>
                </a:solidFill>
                <a:latin typeface="Myriad Pro"/>
                <a:cs typeface="Myriad Pro"/>
              </a:rPr>
              <a:t>BSc, MSc, PhD</a:t>
            </a:r>
            <a:r>
              <a:rPr lang="lv-LV">
                <a:solidFill>
                  <a:schemeClr val="bg1"/>
                </a:solidFill>
                <a:latin typeface="Myriad Pro"/>
                <a:cs typeface="Myriad Pro"/>
              </a:rPr>
              <a:t>.</a:t>
            </a:r>
            <a:endParaRPr lang="en-GB">
              <a:solidFill>
                <a:schemeClr val="bg1"/>
              </a:solidFill>
              <a:latin typeface="Myriad Pro"/>
              <a:cs typeface="Myriad Pro"/>
            </a:endParaRPr>
          </a:p>
          <a:p>
            <a:pPr marL="177800"/>
            <a:endParaRPr lang="en-GB">
              <a:solidFill>
                <a:schemeClr val="bg1"/>
              </a:solidFill>
              <a:latin typeface="Myriad Pro"/>
              <a:cs typeface="Myriad Pro"/>
            </a:endParaRPr>
          </a:p>
          <a:p>
            <a:pPr marL="177800"/>
            <a:r>
              <a:rPr lang="en-GB">
                <a:solidFill>
                  <a:schemeClr val="bg1"/>
                </a:solidFill>
                <a:latin typeface="Myriad Pro"/>
                <a:cs typeface="Myriad Pro"/>
              </a:rPr>
              <a:t>2. Exchange studies – Erasmus+ </a:t>
            </a:r>
            <a:endParaRPr lang="lv-LV">
              <a:solidFill>
                <a:schemeClr val="bg1"/>
              </a:solidFill>
              <a:latin typeface="Myriad Pro"/>
              <a:cs typeface="Myriad Pro"/>
            </a:endParaRPr>
          </a:p>
          <a:p>
            <a:pPr marL="177800"/>
            <a:r>
              <a:rPr lang="en-GB">
                <a:solidFill>
                  <a:schemeClr val="bg1"/>
                </a:solidFill>
                <a:latin typeface="Myriad Pro"/>
                <a:cs typeface="Myriad Pro"/>
              </a:rPr>
              <a:t>(EU and non-EU countries</a:t>
            </a:r>
            <a:r>
              <a:rPr lang="lv-LV">
                <a:solidFill>
                  <a:schemeClr val="bg1"/>
                </a:solidFill>
                <a:latin typeface="Myriad Pro"/>
                <a:cs typeface="Myriad Pro"/>
              </a:rPr>
              <a:t> KA107</a:t>
            </a:r>
            <a:r>
              <a:rPr lang="en-GB">
                <a:solidFill>
                  <a:schemeClr val="bg1"/>
                </a:solidFill>
                <a:latin typeface="Myriad Pro"/>
                <a:cs typeface="Myriad Pro"/>
              </a:rPr>
              <a:t>)</a:t>
            </a:r>
            <a:r>
              <a:rPr lang="lv-LV">
                <a:solidFill>
                  <a:schemeClr val="bg1"/>
                </a:solidFill>
                <a:latin typeface="Myriad Pro"/>
                <a:cs typeface="Myriad Pro"/>
              </a:rPr>
              <a:t>.</a:t>
            </a:r>
            <a:endParaRPr lang="en-GB">
              <a:solidFill>
                <a:schemeClr val="bg1"/>
              </a:solidFill>
              <a:latin typeface="Myriad Pro"/>
              <a:cs typeface="Myriad Pro"/>
            </a:endParaRPr>
          </a:p>
          <a:p>
            <a:pPr marL="177800"/>
            <a:endParaRPr lang="en-GB">
              <a:solidFill>
                <a:schemeClr val="bg1"/>
              </a:solidFill>
              <a:latin typeface="Myriad Pro"/>
              <a:cs typeface="Myriad Pro"/>
            </a:endParaRPr>
          </a:p>
          <a:p>
            <a:pPr marL="177800"/>
            <a:r>
              <a:rPr lang="en-GB">
                <a:solidFill>
                  <a:schemeClr val="bg1"/>
                </a:solidFill>
                <a:latin typeface="Myriad Pro"/>
                <a:cs typeface="Myriad Pro"/>
              </a:rPr>
              <a:t>3. Study Abroad Semester </a:t>
            </a:r>
          </a:p>
          <a:p>
            <a:pPr marL="177800"/>
            <a:r>
              <a:rPr lang="en-GB">
                <a:solidFill>
                  <a:schemeClr val="bg1"/>
                </a:solidFill>
                <a:latin typeface="Myriad Pro"/>
                <a:cs typeface="Myriad Pro"/>
              </a:rPr>
              <a:t>(MOU and Erasmus+ partners)</a:t>
            </a:r>
            <a:r>
              <a:rPr lang="lv-LV">
                <a:solidFill>
                  <a:schemeClr val="bg1"/>
                </a:solidFill>
                <a:latin typeface="Myriad Pro"/>
                <a:cs typeface="Myriad Pro"/>
              </a:rPr>
              <a:t>.</a:t>
            </a:r>
            <a:r>
              <a:rPr lang="en-GB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</a:p>
          <a:p>
            <a:pPr marL="177800"/>
            <a:endParaRPr lang="en-GB">
              <a:solidFill>
                <a:schemeClr val="bg1"/>
              </a:solidFill>
              <a:latin typeface="Myriad Pro"/>
              <a:cs typeface="Myriad Pro"/>
            </a:endParaRPr>
          </a:p>
          <a:p>
            <a:pPr marL="177800"/>
            <a:r>
              <a:rPr lang="en-GB">
                <a:solidFill>
                  <a:schemeClr val="bg1"/>
                </a:solidFill>
                <a:latin typeface="Myriad Pro"/>
                <a:cs typeface="Myriad Pro"/>
              </a:rPr>
              <a:t>4. Summer Schools, </a:t>
            </a:r>
            <a:endParaRPr lang="lv-LV">
              <a:solidFill>
                <a:schemeClr val="bg1"/>
              </a:solidFill>
              <a:latin typeface="Myriad Pro"/>
              <a:cs typeface="Myriad Pro"/>
            </a:endParaRPr>
          </a:p>
          <a:p>
            <a:pPr marL="177800"/>
            <a:r>
              <a:rPr lang="en-GB">
                <a:solidFill>
                  <a:schemeClr val="bg1"/>
                </a:solidFill>
                <a:latin typeface="Myriad Pro"/>
                <a:cs typeface="Myriad Pro"/>
              </a:rPr>
              <a:t>Foundation semester or course</a:t>
            </a:r>
            <a:r>
              <a:rPr lang="lv-LV">
                <a:solidFill>
                  <a:schemeClr val="bg1"/>
                </a:solidFill>
                <a:latin typeface="Myriad Pro"/>
                <a:cs typeface="Myriad Pro"/>
              </a:rPr>
              <a:t>s.</a:t>
            </a:r>
            <a:endParaRPr lang="en-GB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A0E20ED-2AC5-4768-B867-E0A66B2026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364834"/>
              </p:ext>
            </p:extLst>
          </p:nvPr>
        </p:nvGraphicFramePr>
        <p:xfrm>
          <a:off x="3780132" y="1828801"/>
          <a:ext cx="8244609" cy="4301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703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360000"/>
            <a:ext cx="12191999" cy="1261250"/>
          </a:xfrm>
          <a:prstGeom prst="rect">
            <a:avLst/>
          </a:prstGeom>
          <a:solidFill>
            <a:srgbClr val="C1D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05203" y="350503"/>
            <a:ext cx="7561294" cy="12683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lv-LV" sz="4400" err="1">
                <a:solidFill>
                  <a:schemeClr val="bg1"/>
                </a:solidFill>
                <a:latin typeface="Myriad Pro"/>
              </a:rPr>
              <a:t>International</a:t>
            </a:r>
            <a:r>
              <a:rPr lang="lv-LV" sz="4400">
                <a:solidFill>
                  <a:schemeClr val="bg1"/>
                </a:solidFill>
                <a:latin typeface="Myriad Pro"/>
              </a:rPr>
              <a:t> </a:t>
            </a:r>
            <a:r>
              <a:rPr lang="lv-LV" sz="4400" err="1">
                <a:solidFill>
                  <a:schemeClr val="bg1"/>
                </a:solidFill>
                <a:latin typeface="Myriad Pro"/>
              </a:rPr>
              <a:t>Projects</a:t>
            </a:r>
            <a:r>
              <a:rPr lang="lv-LV" sz="4400">
                <a:solidFill>
                  <a:schemeClr val="bg1"/>
                </a:solidFill>
                <a:latin typeface="Myriad Pro"/>
              </a:rPr>
              <a:t> </a:t>
            </a:r>
            <a:r>
              <a:rPr lang="lv-LV" sz="4400" err="1">
                <a:solidFill>
                  <a:schemeClr val="bg1"/>
                </a:solidFill>
                <a:latin typeface="Myriad Pro"/>
              </a:rPr>
              <a:t>Unit</a:t>
            </a:r>
            <a:endParaRPr lang="lv-LV" err="1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5" y="571623"/>
            <a:ext cx="1082031" cy="864096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E70E63-3D8A-BD6A-F983-81EE899DF0AB}"/>
              </a:ext>
            </a:extLst>
          </p:cNvPr>
          <p:cNvSpPr txBox="1"/>
          <p:nvPr/>
        </p:nvSpPr>
        <p:spPr>
          <a:xfrm>
            <a:off x="831038" y="1988840"/>
            <a:ext cx="10835366" cy="47525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GB" sz="2400">
                <a:solidFill>
                  <a:schemeClr val="bg1"/>
                </a:solidFill>
                <a:latin typeface="Myriad Pro"/>
              </a:rPr>
              <a:t>Established in 2013, IPU is an independent unit working under the International Cooperation and Foreign Students Department</a:t>
            </a:r>
            <a:endParaRPr lang="en-GB" sz="2400">
              <a:solidFill>
                <a:schemeClr val="bg1"/>
              </a:solidFill>
              <a:latin typeface="Myriad Pro"/>
              <a:cs typeface="Calibri" panose="020F0502020204030204"/>
            </a:endParaRPr>
          </a:p>
          <a:p>
            <a:pPr marL="342900" lvl="1" indent="-342900">
              <a:buFont typeface="Arial"/>
              <a:buChar char="•"/>
            </a:pPr>
            <a:r>
              <a:rPr lang="en-GB" sz="2400">
                <a:solidFill>
                  <a:schemeClr val="bg1"/>
                </a:solidFill>
                <a:latin typeface="Myriad Pro"/>
              </a:rPr>
              <a:t>The main function of the IPU is to attract EU funding and support RTU's missions</a:t>
            </a:r>
          </a:p>
          <a:p>
            <a:pPr marL="342900" lvl="1" indent="-342900">
              <a:buFont typeface="Arial"/>
              <a:buChar char="•"/>
            </a:pPr>
            <a:r>
              <a:rPr lang="en-GB" sz="2400">
                <a:solidFill>
                  <a:schemeClr val="bg1"/>
                </a:solidFill>
                <a:latin typeface="Myriad Pro"/>
              </a:rPr>
              <a:t>During the past years, RTU has been successful with Erasmus+ KA1 and KA2 project funding</a:t>
            </a:r>
          </a:p>
          <a:p>
            <a:pPr marL="342900" lvl="1" indent="-342900">
              <a:buFont typeface="Arial"/>
              <a:buChar char="•"/>
            </a:pPr>
            <a:r>
              <a:rPr lang="en-GB" sz="2400">
                <a:solidFill>
                  <a:schemeClr val="bg1"/>
                </a:solidFill>
                <a:latin typeface="Myriad Pro"/>
              </a:rPr>
              <a:t>At the moment, RTU is a part of the following projects: Capacity building projects, Strategic partnership project, Erasmus+ mobility projects </a:t>
            </a:r>
          </a:p>
          <a:p>
            <a:pPr marL="342900" lvl="1" indent="-342900">
              <a:buFont typeface="Arial"/>
              <a:buChar char="•"/>
            </a:pPr>
            <a:endParaRPr lang="en-GB" sz="2400">
              <a:solidFill>
                <a:schemeClr val="bg1"/>
              </a:solidFill>
              <a:latin typeface="Myriad Pro"/>
            </a:endParaRPr>
          </a:p>
          <a:p>
            <a:pPr marL="0" lvl="1"/>
            <a:endParaRPr lang="en-GB" sz="240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38016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360000"/>
            <a:ext cx="12191999" cy="1261250"/>
          </a:xfrm>
          <a:prstGeom prst="rect">
            <a:avLst/>
          </a:prstGeom>
          <a:solidFill>
            <a:srgbClr val="C1D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05203" y="350503"/>
            <a:ext cx="7561294" cy="12683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lv-LV" sz="4400">
                <a:solidFill>
                  <a:schemeClr val="bg1"/>
                </a:solidFill>
                <a:latin typeface="Myriad Pro"/>
              </a:rPr>
              <a:t>ERASMUS+ WORLD KA171</a:t>
            </a:r>
            <a:endParaRPr lang="lv-LV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5" y="571623"/>
            <a:ext cx="1082031" cy="864096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E70E63-3D8A-BD6A-F983-81EE899DF0AB}"/>
              </a:ext>
            </a:extLst>
          </p:cNvPr>
          <p:cNvSpPr txBox="1"/>
          <p:nvPr/>
        </p:nvSpPr>
        <p:spPr>
          <a:xfrm>
            <a:off x="831038" y="1988840"/>
            <a:ext cx="10718861" cy="47525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"/>
                <a:ea typeface="+mn-lt"/>
                <a:cs typeface="+mn-lt"/>
              </a:rPr>
              <a:t>Erasmus+ is the EU's program to support education, training, youth and sports in Europe through International Credit Mobility (ICM)</a:t>
            </a:r>
          </a:p>
          <a:p>
            <a:pPr marL="342900" lvl="1" indent="-342900">
              <a:buFont typeface="Arial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"/>
                <a:ea typeface="+mn-lt"/>
                <a:cs typeface="+mn-lt"/>
              </a:rPr>
              <a:t>International Credit Mobility projects are funded by the European Commission</a:t>
            </a:r>
          </a:p>
          <a:p>
            <a:pPr marL="342900" lvl="1" indent="-342900">
              <a:buFont typeface="Arial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"/>
                <a:ea typeface="+mn-lt"/>
                <a:cs typeface="+mn-lt"/>
              </a:rPr>
              <a:t>ICM supports the mobility of individuals enrolled or employed at a higher education institution (HEI), from a Program Country to a Partner Country or vice versa</a:t>
            </a:r>
          </a:p>
          <a:p>
            <a:pPr marL="800100" lvl="2" indent="-342900">
              <a:buFont typeface="Arial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"/>
                <a:ea typeface="+mn-lt"/>
                <a:cs typeface="+mn-lt"/>
              </a:rPr>
              <a:t>Student mobilities for studies</a:t>
            </a:r>
          </a:p>
          <a:p>
            <a:pPr marL="800100" lvl="2" indent="-342900">
              <a:buFont typeface="Arial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"/>
                <a:ea typeface="+mn-lt"/>
                <a:cs typeface="+mn-lt"/>
              </a:rPr>
              <a:t>Student mobilities for traineeships</a:t>
            </a:r>
          </a:p>
          <a:p>
            <a:pPr marL="800100" lvl="2" indent="-342900">
              <a:buFont typeface="Arial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"/>
                <a:ea typeface="+mn-lt"/>
                <a:cs typeface="+mn-lt"/>
              </a:rPr>
              <a:t>Staff mobilities for teaching</a:t>
            </a:r>
          </a:p>
          <a:p>
            <a:pPr marL="800100" lvl="2" indent="-342900">
              <a:buFont typeface="Arial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"/>
                <a:ea typeface="+mn-lt"/>
                <a:cs typeface="+mn-lt"/>
              </a:rPr>
              <a:t>Staff mobilities for training</a:t>
            </a:r>
          </a:p>
          <a:p>
            <a:pPr marL="342900" lvl="1" indent="-342900">
              <a:buFont typeface="Arial"/>
              <a:buChar char="•"/>
            </a:pPr>
            <a:endParaRPr lang="en-GB" sz="2000" dirty="0">
              <a:solidFill>
                <a:schemeClr val="bg1"/>
              </a:solidFill>
              <a:latin typeface="Myriad Pro"/>
            </a:endParaRPr>
          </a:p>
          <a:p>
            <a:pPr marL="0" lvl="1"/>
            <a:endParaRPr lang="en-GB" sz="2000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01188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360000"/>
            <a:ext cx="12191999" cy="1261250"/>
          </a:xfrm>
          <a:prstGeom prst="rect">
            <a:avLst/>
          </a:prstGeom>
          <a:solidFill>
            <a:srgbClr val="C1D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23572" y="350503"/>
            <a:ext cx="7561294" cy="12683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lv-LV" sz="4400" err="1">
                <a:solidFill>
                  <a:schemeClr val="bg1"/>
                </a:solidFill>
                <a:latin typeface="Myriad Pro"/>
              </a:rPr>
              <a:t>Mobilities</a:t>
            </a:r>
            <a:r>
              <a:rPr lang="lv-LV" sz="4400">
                <a:solidFill>
                  <a:schemeClr val="bg1"/>
                </a:solidFill>
                <a:latin typeface="Myriad Pro"/>
              </a:rPr>
              <a:t>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5" y="571623"/>
            <a:ext cx="1082031" cy="864096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E70E63-3D8A-BD6A-F983-81EE899DF0AB}"/>
              </a:ext>
            </a:extLst>
          </p:cNvPr>
          <p:cNvSpPr txBox="1"/>
          <p:nvPr/>
        </p:nvSpPr>
        <p:spPr>
          <a:xfrm>
            <a:off x="762000" y="1830498"/>
            <a:ext cx="10908435" cy="47525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lvl="1"/>
            <a:r>
              <a:rPr lang="en-US" sz="2800" b="1" dirty="0">
                <a:solidFill>
                  <a:schemeClr val="bg1"/>
                </a:solidFill>
                <a:latin typeface="Myriad Pro"/>
                <a:cs typeface="Calibri"/>
              </a:rPr>
              <a:t>Current Erasmus+ KA171 Project Partners (2020-2022):</a:t>
            </a:r>
            <a:endParaRPr lang="en-US" sz="2800" dirty="0"/>
          </a:p>
          <a:p>
            <a:pPr marL="800100" lvl="2" indent="-3429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Myriad Pro"/>
                <a:cs typeface="Calibri"/>
              </a:rPr>
              <a:t>The Western Balkans, Neighborhood East, Asia, the South-Mediterranean, Sub-Saharan Africa, the Caribbean, and Latin America. </a:t>
            </a:r>
          </a:p>
          <a:p>
            <a:pPr marL="0" lvl="1"/>
            <a:r>
              <a:rPr lang="en-US" sz="2800" b="1" dirty="0">
                <a:solidFill>
                  <a:schemeClr val="bg1"/>
                </a:solidFill>
                <a:latin typeface="Myriad Pro"/>
                <a:cs typeface="Calibri"/>
              </a:rPr>
              <a:t>Most popular outgoing staff mobility destinations:</a:t>
            </a:r>
          </a:p>
          <a:p>
            <a:pPr marL="800100" lvl="2" indent="-3429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Myriad Pro"/>
                <a:cs typeface="Calibri"/>
              </a:rPr>
              <a:t>Western Balkans (Bosnia and Herzegovina, Kosovo, Albania)</a:t>
            </a:r>
          </a:p>
          <a:p>
            <a:pPr marL="457200" lvl="2"/>
            <a:endParaRPr lang="en-US" sz="2800" dirty="0">
              <a:solidFill>
                <a:schemeClr val="bg1"/>
              </a:solidFill>
              <a:highlight>
                <a:srgbClr val="FF0000"/>
              </a:highlight>
              <a:latin typeface="Myriad Pro"/>
              <a:cs typeface="Calibri"/>
            </a:endParaRPr>
          </a:p>
          <a:p>
            <a:pPr marL="0" lvl="1"/>
            <a:r>
              <a:rPr lang="en-US" sz="2800" b="1" dirty="0">
                <a:solidFill>
                  <a:schemeClr val="bg1"/>
                </a:solidFill>
                <a:latin typeface="Myriad Pro"/>
                <a:cs typeface="Calibri"/>
              </a:rPr>
              <a:t>Most funding available </a:t>
            </a:r>
            <a:r>
              <a:rPr lang="en-US" sz="2800" dirty="0">
                <a:solidFill>
                  <a:schemeClr val="bg1"/>
                </a:solidFill>
                <a:latin typeface="Myriad Pro"/>
                <a:cs typeface="Calibri"/>
              </a:rPr>
              <a:t>(</a:t>
            </a:r>
            <a:r>
              <a:rPr lang="en-US" sz="2800" i="1" dirty="0">
                <a:solidFill>
                  <a:schemeClr val="bg1"/>
                </a:solidFill>
                <a:latin typeface="Myriad Pro"/>
                <a:cs typeface="Calibri"/>
              </a:rPr>
              <a:t>incoming students/staff, outgoing staff</a:t>
            </a:r>
            <a:r>
              <a:rPr lang="en-US" sz="2800" dirty="0">
                <a:solidFill>
                  <a:schemeClr val="bg1"/>
                </a:solidFill>
                <a:latin typeface="Myriad Pro"/>
                <a:cs typeface="Calibri"/>
              </a:rPr>
              <a:t>):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yriad Pro"/>
                <a:cs typeface="Calibri"/>
              </a:rPr>
              <a:t>Sub-</a:t>
            </a:r>
            <a:r>
              <a:rPr lang="en-US" sz="2800" dirty="0" err="1">
                <a:solidFill>
                  <a:schemeClr val="bg1"/>
                </a:solidFill>
                <a:latin typeface="Myriad Pro"/>
                <a:cs typeface="Calibri"/>
              </a:rPr>
              <a:t>Saharran</a:t>
            </a:r>
            <a:r>
              <a:rPr lang="en-US" sz="2800" dirty="0">
                <a:solidFill>
                  <a:schemeClr val="bg1"/>
                </a:solidFill>
                <a:latin typeface="Myriad Pro"/>
                <a:cs typeface="Calibri"/>
              </a:rPr>
              <a:t> Africa (Zambia, Zimbabwe, Kenya, Nigeria, Ghana)</a:t>
            </a:r>
          </a:p>
        </p:txBody>
      </p:sp>
    </p:spTree>
    <p:extLst>
      <p:ext uri="{BB962C8B-B14F-4D97-AF65-F5344CB8AC3E}">
        <p14:creationId xmlns:p14="http://schemas.microsoft.com/office/powerpoint/2010/main" val="3534850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360000"/>
            <a:ext cx="12191999" cy="1261250"/>
          </a:xfrm>
          <a:prstGeom prst="rect">
            <a:avLst/>
          </a:prstGeom>
          <a:solidFill>
            <a:srgbClr val="C1D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75282" y="365299"/>
            <a:ext cx="10081755" cy="12683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4000">
                <a:solidFill>
                  <a:schemeClr val="bg1"/>
                </a:solidFill>
                <a:latin typeface="Myriad Pro"/>
              </a:rPr>
              <a:t>Collaboration</a:t>
            </a:r>
            <a:r>
              <a:rPr lang="lv-LV" sz="4000">
                <a:solidFill>
                  <a:schemeClr val="bg1"/>
                </a:solidFill>
                <a:latin typeface="Myriad Pro"/>
              </a:rPr>
              <a:t> </a:t>
            </a:r>
            <a:endParaRPr lang="lv-LV" sz="4000">
              <a:solidFill>
                <a:schemeClr val="bg1"/>
              </a:solidFill>
              <a:latin typeface="Myriad Pro"/>
              <a:cs typeface="Calibri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5" y="571623"/>
            <a:ext cx="1082031" cy="864096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E70E63-3D8A-BD6A-F983-81EE899DF0AB}"/>
              </a:ext>
            </a:extLst>
          </p:cNvPr>
          <p:cNvSpPr txBox="1"/>
          <p:nvPr/>
        </p:nvSpPr>
        <p:spPr>
          <a:xfrm>
            <a:off x="818546" y="1851430"/>
            <a:ext cx="10866681" cy="47525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"/>
              </a:rPr>
              <a:t>Subject areas included in the IIA (2021-2027) for partnership</a:t>
            </a:r>
            <a:r>
              <a:rPr lang="lv-LV" sz="2400" dirty="0">
                <a:solidFill>
                  <a:schemeClr val="bg1"/>
                </a:solidFill>
                <a:latin typeface="Myriad Pro"/>
              </a:rPr>
              <a:t>s</a:t>
            </a:r>
            <a:r>
              <a:rPr lang="en-GB" sz="2400" dirty="0">
                <a:solidFill>
                  <a:schemeClr val="bg1"/>
                </a:solidFill>
                <a:latin typeface="Myriad Pro"/>
              </a:rPr>
              <a:t> (*for student mobilities):</a:t>
            </a:r>
            <a:endParaRPr lang="lv-LV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lvl="2" indent="-457200"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Myriad Pro"/>
              </a:rPr>
              <a:t>Business and administration</a:t>
            </a:r>
          </a:p>
          <a:p>
            <a:pPr lvl="2" indent="-457200"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Myriad Pro"/>
              </a:rPr>
              <a:t>Information and communication technology</a:t>
            </a:r>
          </a:p>
          <a:p>
            <a:pPr lvl="2" indent="-457200">
              <a:buFontTx/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Myriad Pro"/>
              </a:rPr>
              <a:t>Engineering and engineering trades</a:t>
            </a:r>
          </a:p>
          <a:p>
            <a:pPr lvl="2" indent="-457200">
              <a:buFontTx/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Myriad Pro"/>
              </a:rPr>
              <a:t>Languages </a:t>
            </a:r>
          </a:p>
          <a:p>
            <a:pPr lvl="2" indent="-457200"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Myriad Pro"/>
              </a:rPr>
              <a:t>Maritime Transport and related fields</a:t>
            </a:r>
          </a:p>
          <a:p>
            <a:pPr marL="0" lvl="1"/>
            <a:endParaRPr lang="en-GB" sz="2400" dirty="0">
              <a:solidFill>
                <a:schemeClr val="bg1"/>
              </a:solidFill>
              <a:latin typeface="Myriad Pro"/>
            </a:endParaRPr>
          </a:p>
          <a:p>
            <a:pPr marL="342900" lvl="1" indent="-342900">
              <a:buFont typeface="Arial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Myriad Pro"/>
              </a:rPr>
              <a:t>Staff mobilities can be implemented outside these 4 subject areas</a:t>
            </a:r>
          </a:p>
          <a:p>
            <a:pPr marL="800100" lvl="2" indent="-342900">
              <a:buFont typeface="Arial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"/>
              </a:rPr>
              <a:t>Administrative staff is also welcome to apply for and utilize staff mobilities </a:t>
            </a:r>
          </a:p>
          <a:p>
            <a:pPr marL="800100" lvl="2" indent="-342900">
              <a:buFont typeface="Arial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"/>
              </a:rPr>
              <a:t>Staff mobilities are available as teaching (academic staff) or training (academic and non-academic staff)</a:t>
            </a:r>
          </a:p>
          <a:p>
            <a:pPr marL="800100" lvl="2" indent="-342900">
              <a:buFont typeface="Arial"/>
              <a:buChar char="•"/>
            </a:pPr>
            <a:endParaRPr lang="en-GB" sz="2400" dirty="0">
              <a:solidFill>
                <a:schemeClr val="bg1"/>
              </a:solidFill>
              <a:latin typeface="Myriad Pro"/>
            </a:endParaRPr>
          </a:p>
          <a:p>
            <a:pPr marL="342900" lvl="1" indent="-342900">
              <a:buFont typeface="Arial"/>
              <a:buChar char="•"/>
            </a:pPr>
            <a:endParaRPr lang="en-GB" sz="2400" dirty="0">
              <a:solidFill>
                <a:schemeClr val="bg1"/>
              </a:solidFill>
              <a:latin typeface="Myriad Pro"/>
            </a:endParaRPr>
          </a:p>
          <a:p>
            <a:pPr marL="0" lvl="1"/>
            <a:endParaRPr lang="en-GB" sz="2400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597378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360000"/>
            <a:ext cx="12191999" cy="1261250"/>
          </a:xfrm>
          <a:prstGeom prst="rect">
            <a:avLst/>
          </a:prstGeom>
          <a:solidFill>
            <a:srgbClr val="C1D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75282" y="365299"/>
            <a:ext cx="10081755" cy="12683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4000">
                <a:solidFill>
                  <a:schemeClr val="bg1"/>
                </a:solidFill>
                <a:latin typeface="Myriad Pro"/>
              </a:rPr>
              <a:t>Student Mobilities</a:t>
            </a:r>
            <a:endParaRPr lang="lv-LV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5" y="571623"/>
            <a:ext cx="1082031" cy="864096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E70E63-3D8A-BD6A-F983-81EE899DF0AB}"/>
              </a:ext>
            </a:extLst>
          </p:cNvPr>
          <p:cNvSpPr txBox="1"/>
          <p:nvPr/>
        </p:nvSpPr>
        <p:spPr>
          <a:xfrm>
            <a:off x="267367" y="1821826"/>
            <a:ext cx="11534736" cy="47525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GB" sz="2200" dirty="0">
                <a:solidFill>
                  <a:schemeClr val="bg1"/>
                </a:solidFill>
                <a:latin typeface="Myriad Pro"/>
              </a:rPr>
              <a:t>Can be at any level: Bachelor's, Master's, Doctoral*</a:t>
            </a:r>
            <a:endParaRPr lang="lv-LV" sz="2200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GB" sz="2200" dirty="0">
                <a:solidFill>
                  <a:schemeClr val="bg1"/>
                </a:solidFill>
                <a:latin typeface="Myriad Pro"/>
                <a:cs typeface="Calibri" panose="020F0502020204030204"/>
              </a:rPr>
              <a:t>Can't be less than 3 months; the scholarship is paid for the actual duration of the mobility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GB" sz="2200" dirty="0">
                <a:solidFill>
                  <a:schemeClr val="bg1"/>
                </a:solidFill>
                <a:latin typeface="Myriad Pro"/>
                <a:cs typeface="Calibri" panose="020F0502020204030204"/>
              </a:rPr>
              <a:t>Can't be more than 12 months at one study level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GB" sz="2200" dirty="0">
                <a:solidFill>
                  <a:schemeClr val="bg1"/>
                </a:solidFill>
                <a:latin typeface="Myriad Pro"/>
                <a:cs typeface="Calibri" panose="020F0502020204030204"/>
              </a:rPr>
              <a:t>Students must stay at RTU until the official end of the mobility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GB" sz="2200" dirty="0">
                <a:solidFill>
                  <a:schemeClr val="bg1"/>
                </a:solidFill>
                <a:latin typeface="Myriad Pro"/>
                <a:cs typeface="Calibri" panose="020F0502020204030204"/>
              </a:rPr>
              <a:t>The grant covers the scholarship – 800 EUR per month and travel costs based on the travel distance (EACEA) 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GB" sz="2200" dirty="0">
                <a:solidFill>
                  <a:schemeClr val="bg1"/>
                </a:solidFill>
                <a:latin typeface="Myriad Pro"/>
                <a:cs typeface="Calibri" panose="020F0502020204030204"/>
              </a:rPr>
              <a:t>The grant is awarded upon selection of the best candidates</a:t>
            </a:r>
          </a:p>
          <a:p>
            <a:pPr marL="0" lvl="1">
              <a:lnSpc>
                <a:spcPct val="150000"/>
              </a:lnSpc>
            </a:pPr>
            <a:r>
              <a:rPr lang="en-GB" sz="2200" i="1" dirty="0">
                <a:solidFill>
                  <a:schemeClr val="bg1"/>
                </a:solidFill>
                <a:ea typeface="+mn-lt"/>
                <a:cs typeface="+mn-lt"/>
              </a:rPr>
              <a:t>*A top-up grant of 250 EUR per month is available in </a:t>
            </a:r>
            <a:r>
              <a:rPr lang="en-GB" sz="2200" b="1" i="1" dirty="0">
                <a:solidFill>
                  <a:schemeClr val="bg1"/>
                </a:solidFill>
                <a:ea typeface="+mn-lt"/>
                <a:cs typeface="+mn-lt"/>
              </a:rPr>
              <a:t>some </a:t>
            </a:r>
            <a:r>
              <a:rPr lang="en-GB" sz="2200" i="1" dirty="0">
                <a:solidFill>
                  <a:schemeClr val="bg1"/>
                </a:solidFill>
                <a:ea typeface="+mn-lt"/>
                <a:cs typeface="+mn-lt"/>
              </a:rPr>
              <a:t>specific cases for some students with fewer opportunities</a:t>
            </a:r>
            <a:endParaRPr lang="en-GB" sz="2200" i="1" dirty="0">
              <a:solidFill>
                <a:schemeClr val="bg1"/>
              </a:solidFill>
              <a:latin typeface="Myriad Pro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6835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360000"/>
            <a:ext cx="12191999" cy="1261250"/>
          </a:xfrm>
          <a:prstGeom prst="rect">
            <a:avLst/>
          </a:prstGeom>
          <a:solidFill>
            <a:srgbClr val="C1D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75282" y="365299"/>
            <a:ext cx="10081755" cy="12683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4000">
                <a:solidFill>
                  <a:schemeClr val="bg1"/>
                </a:solidFill>
                <a:latin typeface="Myriad Pro"/>
              </a:rPr>
              <a:t>Staff Mobilities</a:t>
            </a:r>
            <a:endParaRPr lang="lv-LV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5" y="571623"/>
            <a:ext cx="1082031" cy="864096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E70E63-3D8A-BD6A-F983-81EE899DF0AB}"/>
              </a:ext>
            </a:extLst>
          </p:cNvPr>
          <p:cNvSpPr txBox="1"/>
          <p:nvPr/>
        </p:nvSpPr>
        <p:spPr>
          <a:xfrm>
            <a:off x="816927" y="1756007"/>
            <a:ext cx="11140110" cy="47525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Myriad Pro"/>
              </a:rPr>
              <a:t>Duration: </a:t>
            </a:r>
            <a:r>
              <a:rPr lang="en-US" b="1" dirty="0">
                <a:solidFill>
                  <a:schemeClr val="bg1"/>
                </a:solidFill>
                <a:latin typeface="Myriad Pro"/>
              </a:rPr>
              <a:t>5 activity days</a:t>
            </a:r>
            <a:endParaRPr lang="en-US" sz="1400" b="1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marL="800100" lvl="2" indent="-342900">
              <a:lnSpc>
                <a:spcPct val="150000"/>
              </a:lnSpc>
              <a:buFont typeface="Arial"/>
              <a:buChar char="•"/>
            </a:pPr>
            <a:r>
              <a:rPr lang="en-US" i="1" dirty="0">
                <a:solidFill>
                  <a:schemeClr val="bg1"/>
                </a:solidFill>
                <a:latin typeface="Myriad Pro"/>
                <a:cs typeface="Calibri" panose="020F0502020204030204"/>
              </a:rPr>
              <a:t>For teaching: minimum 8 academic hours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yriad Pro"/>
                <a:cs typeface="Calibri" panose="020F0502020204030204"/>
              </a:rPr>
              <a:t>Funding is for 5 activity days + 2 travel days</a:t>
            </a:r>
          </a:p>
          <a:p>
            <a:pPr marL="0" lvl="1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Myriad Pro"/>
                <a:cs typeface="Calibri" panose="020F0502020204030204"/>
              </a:rPr>
              <a:t>Outgoing staff: </a:t>
            </a:r>
            <a:r>
              <a:rPr lang="en-US" dirty="0">
                <a:solidFill>
                  <a:schemeClr val="bg1"/>
                </a:solidFill>
                <a:latin typeface="Myriad Pro"/>
                <a:cs typeface="Calibri" panose="020F0502020204030204"/>
              </a:rPr>
              <a:t>Individual support of 180 EUR per day &amp; travel cost based on travel distance (EACEA)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yriad Pro"/>
                <a:cs typeface="Calibri" panose="020F0502020204030204"/>
              </a:rPr>
              <a:t>The grant is awarded within 30 days of signing the Grant Agreement (usually 1-2 weeks prior to the start of the mobility)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yriad Pro"/>
                <a:cs typeface="Calibri" panose="020F0502020204030204"/>
              </a:rPr>
              <a:t>Selection of participants is based on the strength of the application + number of mobilities available</a:t>
            </a:r>
          </a:p>
          <a:p>
            <a:pPr marL="0" lvl="1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Myriad Pro"/>
                <a:cs typeface="Calibri" panose="020F0502020204030204"/>
              </a:rPr>
              <a:t>Incoming staff: </a:t>
            </a:r>
            <a:r>
              <a:rPr lang="en-US" dirty="0">
                <a:solidFill>
                  <a:schemeClr val="bg1"/>
                </a:solidFill>
                <a:latin typeface="Myriad Pro"/>
                <a:cs typeface="Calibri" panose="020F0502020204030204"/>
              </a:rPr>
              <a:t>Individual support of 140 EUR per day &amp; travel cost based on travel distance (EACEA)</a:t>
            </a:r>
            <a:endParaRPr lang="en-US" b="1" dirty="0">
              <a:solidFill>
                <a:schemeClr val="bg1"/>
              </a:solidFill>
              <a:latin typeface="Myriad Pro"/>
              <a:cs typeface="Calibri" panose="020F0502020204030204"/>
            </a:endParaRP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Myriad Pro"/>
                <a:cs typeface="Calibri" panose="020F0502020204030204"/>
              </a:rPr>
              <a:t>The grant is awarded upon the signing of the Grant Agreement in person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Myriad Pro"/>
                <a:cs typeface="Calibri" panose="020F0502020204030204"/>
              </a:rPr>
              <a:t>Selection of participants is based on the strength of the application + number of mobilities available</a:t>
            </a:r>
          </a:p>
        </p:txBody>
      </p:sp>
    </p:spTree>
    <p:extLst>
      <p:ext uri="{BB962C8B-B14F-4D97-AF65-F5344CB8AC3E}">
        <p14:creationId xmlns:p14="http://schemas.microsoft.com/office/powerpoint/2010/main" val="3755490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87086"/>
            <a:ext cx="9056914" cy="6770914"/>
          </a:xfrm>
          <a:prstGeom prst="rect">
            <a:avLst/>
          </a:prstGeom>
          <a:solidFill>
            <a:srgbClr val="006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0000"/>
            <a:ext cx="12191999" cy="1261250"/>
          </a:xfrm>
          <a:prstGeom prst="rect">
            <a:avLst/>
          </a:prstGeom>
          <a:solidFill>
            <a:srgbClr val="C1D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56498" y="351510"/>
            <a:ext cx="5555930" cy="1259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lv-LV" sz="4400" b="1" err="1">
                <a:solidFill>
                  <a:srgbClr val="FFFFFF"/>
                </a:solidFill>
                <a:latin typeface="Myriad Pro"/>
                <a:cs typeface="Myriad Pro"/>
              </a:rPr>
              <a:t>Thank</a:t>
            </a:r>
            <a:r>
              <a:rPr lang="lv-LV" sz="4400" b="1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lang="lv-LV" sz="4400" b="1" err="1">
                <a:solidFill>
                  <a:srgbClr val="FFFFFF"/>
                </a:solidFill>
                <a:latin typeface="Myriad Pro"/>
                <a:cs typeface="Myriad Pro"/>
              </a:rPr>
              <a:t>you</a:t>
            </a:r>
            <a:r>
              <a:rPr lang="lv-LV" sz="4400" b="1">
                <a:solidFill>
                  <a:srgbClr val="FFFFFF"/>
                </a:solidFill>
                <a:latin typeface="Myriad Pro"/>
                <a:cs typeface="Myriad Pro"/>
              </a:rPr>
              <a:t>!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5" y="557952"/>
            <a:ext cx="1082031" cy="86409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20000"/>
            <a:ext cx="9144000" cy="40845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4152" y="6064516"/>
            <a:ext cx="11515031" cy="6096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lv-LV" sz="2000" err="1">
                <a:solidFill>
                  <a:schemeClr val="bg1"/>
                </a:solidFill>
                <a:latin typeface="Myriad Pro"/>
                <a:cs typeface="Myriad Pro"/>
              </a:rPr>
              <a:t>International</a:t>
            </a:r>
            <a:r>
              <a:rPr lang="lv-LV" sz="200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lang="lv-LV" sz="2000" err="1">
                <a:solidFill>
                  <a:schemeClr val="bg1"/>
                </a:solidFill>
                <a:latin typeface="Myriad Pro"/>
                <a:cs typeface="Myriad Pro"/>
              </a:rPr>
              <a:t>Cooperation</a:t>
            </a:r>
            <a:r>
              <a:rPr lang="lv-LV" sz="200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lang="lv-LV" sz="2000" err="1">
                <a:solidFill>
                  <a:schemeClr val="bg1"/>
                </a:solidFill>
                <a:latin typeface="Myriad Pro"/>
                <a:cs typeface="Myriad Pro"/>
              </a:rPr>
              <a:t>and</a:t>
            </a:r>
            <a:r>
              <a:rPr lang="lv-LV" sz="200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lang="lv-LV" sz="2000" err="1">
                <a:solidFill>
                  <a:schemeClr val="bg1"/>
                </a:solidFill>
                <a:latin typeface="Myriad Pro"/>
                <a:cs typeface="Myriad Pro"/>
              </a:rPr>
              <a:t>Foreign</a:t>
            </a:r>
            <a:r>
              <a:rPr lang="lv-LV" sz="2000">
                <a:solidFill>
                  <a:schemeClr val="bg1"/>
                </a:solidFill>
                <a:latin typeface="Myriad Pro"/>
                <a:cs typeface="Myriad Pro"/>
              </a:rPr>
              <a:t> Students </a:t>
            </a:r>
            <a:r>
              <a:rPr lang="lv-LV" sz="2000" err="1">
                <a:solidFill>
                  <a:schemeClr val="bg1"/>
                </a:solidFill>
                <a:latin typeface="Myriad Pro"/>
                <a:cs typeface="Myriad Pro"/>
              </a:rPr>
              <a:t>Department</a:t>
            </a:r>
            <a:r>
              <a:rPr lang="lv-LV" sz="2000">
                <a:solidFill>
                  <a:schemeClr val="bg1"/>
                </a:solidFill>
                <a:latin typeface="Myriad Pro"/>
                <a:cs typeface="Myriad Pro"/>
              </a:rPr>
              <a:t>  </a:t>
            </a:r>
            <a:r>
              <a:rPr lang="lv-LV" sz="2000">
                <a:solidFill>
                  <a:srgbClr val="92D050"/>
                </a:solidFill>
                <a:latin typeface="Myriad Pro"/>
                <a:cs typeface="Myriad Pro"/>
              </a:rPr>
              <a:t>| </a:t>
            </a:r>
            <a:r>
              <a:rPr lang="lv-LV" sz="2000" err="1">
                <a:solidFill>
                  <a:srgbClr val="92D050"/>
                </a:solidFill>
                <a:latin typeface="Myriad Pro"/>
                <a:cs typeface="Myriad Pro"/>
              </a:rPr>
              <a:t>International</a:t>
            </a:r>
            <a:r>
              <a:rPr lang="lv-LV" sz="2000">
                <a:solidFill>
                  <a:srgbClr val="92D050"/>
                </a:solidFill>
                <a:latin typeface="Myriad Pro"/>
                <a:cs typeface="Myriad Pro"/>
              </a:rPr>
              <a:t> </a:t>
            </a:r>
            <a:r>
              <a:rPr lang="lv-LV" sz="2000" err="1">
                <a:solidFill>
                  <a:srgbClr val="92D050"/>
                </a:solidFill>
                <a:latin typeface="Myriad Pro"/>
                <a:cs typeface="Myriad Pro"/>
              </a:rPr>
              <a:t>Projects</a:t>
            </a:r>
            <a:r>
              <a:rPr lang="lv-LV" sz="2000">
                <a:solidFill>
                  <a:srgbClr val="92D050"/>
                </a:solidFill>
                <a:latin typeface="Myriad Pro"/>
                <a:cs typeface="Myriad Pro"/>
              </a:rPr>
              <a:t> </a:t>
            </a:r>
            <a:r>
              <a:rPr lang="lv-LV" sz="2000" err="1">
                <a:solidFill>
                  <a:srgbClr val="92D050"/>
                </a:solidFill>
                <a:latin typeface="Myriad Pro"/>
                <a:cs typeface="Myriad Pro"/>
              </a:rPr>
              <a:t>Unit</a:t>
            </a:r>
            <a:r>
              <a:rPr lang="lv-LV" sz="2000">
                <a:solidFill>
                  <a:srgbClr val="92D050"/>
                </a:solidFill>
                <a:latin typeface="Myriad Pro"/>
                <a:cs typeface="Myriad Pro"/>
              </a:rPr>
              <a:t>  </a:t>
            </a:r>
            <a:r>
              <a:rPr lang="lv-LV" sz="2000">
                <a:solidFill>
                  <a:srgbClr val="92D050"/>
                </a:solidFill>
                <a:latin typeface="Myriad Pro"/>
                <a:cs typeface="Myriad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https://international.rtu.lv/</a:t>
            </a:r>
            <a:r>
              <a:rPr lang="lv-LV" sz="2000">
                <a:solidFill>
                  <a:srgbClr val="92D050"/>
                </a:solidFill>
                <a:latin typeface="Myriad Pro"/>
                <a:cs typeface="Myriad Pro"/>
              </a:rPr>
              <a:t>  </a:t>
            </a:r>
            <a:r>
              <a:rPr lang="lv-LV">
                <a:solidFill>
                  <a:srgbClr val="92D050"/>
                </a:solidFill>
              </a:rPr>
              <a:t>globalerasmus@rtu.lv </a:t>
            </a:r>
          </a:p>
          <a:p>
            <a:r>
              <a:rPr lang="lv-LV">
                <a:solidFill>
                  <a:schemeClr val="bg1"/>
                </a:solidFill>
              </a:rPr>
              <a:t>P</a:t>
            </a:r>
            <a:r>
              <a:rPr lang="en-GB">
                <a:solidFill>
                  <a:schemeClr val="bg1"/>
                </a:solidFill>
              </a:rPr>
              <a:t>hone (+371 67089709) </a:t>
            </a:r>
            <a:endParaRPr lang="en-GB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3980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CD0805B2A76E6341A05011DFF34A39AA" ma:contentTypeVersion="6" ma:contentTypeDescription="Izveidot jaunu dokumentu." ma:contentTypeScope="" ma:versionID="a6d063cbe3e5862abc3c9eb476d8cd79">
  <xsd:schema xmlns:xsd="http://www.w3.org/2001/XMLSchema" xmlns:xs="http://www.w3.org/2001/XMLSchema" xmlns:p="http://schemas.microsoft.com/office/2006/metadata/properties" xmlns:ns2="00e90277-86a9-46c8-a04e-a890f09457cc" xmlns:ns3="7249aca7-3517-456e-bcca-c57e6ed7fa1c" targetNamespace="http://schemas.microsoft.com/office/2006/metadata/properties" ma:root="true" ma:fieldsID="74dbc24b710e811123e92b3db1ea47f1" ns2:_="" ns3:_="">
    <xsd:import namespace="00e90277-86a9-46c8-a04e-a890f09457cc"/>
    <xsd:import namespace="7249aca7-3517-456e-bcca-c57e6ed7fa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90277-86a9-46c8-a04e-a890f09457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9aca7-3517-456e-bcca-c57e6ed7fa1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89C333-55F3-405B-A9C6-06366BB4EC6B}">
  <ds:schemaRefs>
    <ds:schemaRef ds:uri="7249aca7-3517-456e-bcca-c57e6ed7fa1c"/>
    <ds:schemaRef ds:uri="http://www.w3.org/XML/1998/namespace"/>
    <ds:schemaRef ds:uri="00e90277-86a9-46c8-a04e-a890f09457cc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8CB84D7-F75F-4F3E-B995-ECECA2B7EC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e90277-86a9-46c8-a04e-a890f09457cc"/>
    <ds:schemaRef ds:uri="7249aca7-3517-456e-bcca-c57e6ed7fa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48FB56-591C-4210-9B45-D5E746CF78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666</Words>
  <Application>Microsoft Office PowerPoint</Application>
  <PresentationFormat>Widescreen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Myriad Pro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Štāle</dc:creator>
  <cp:lastModifiedBy>Anatolijs Zabašta</cp:lastModifiedBy>
  <cp:revision>88</cp:revision>
  <dcterms:created xsi:type="dcterms:W3CDTF">2021-01-08T10:41:19Z</dcterms:created>
  <dcterms:modified xsi:type="dcterms:W3CDTF">2023-03-16T13:41:11Z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0x010100CD0805B2A76E6341A05011DFF34A39AA</vt:lpwstr>
  </property>
</Properties>
</file>