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1" r:id="rId2"/>
    <p:sldId id="391" r:id="rId3"/>
    <p:sldId id="392" r:id="rId4"/>
    <p:sldId id="454" r:id="rId5"/>
    <p:sldId id="379" r:id="rId6"/>
    <p:sldId id="369" r:id="rId7"/>
    <p:sldId id="358" r:id="rId8"/>
    <p:sldId id="402" r:id="rId9"/>
    <p:sldId id="403" r:id="rId10"/>
    <p:sldId id="449" r:id="rId11"/>
    <p:sldId id="407" r:id="rId12"/>
    <p:sldId id="453" r:id="rId13"/>
    <p:sldId id="330" r:id="rId14"/>
    <p:sldId id="456" r:id="rId15"/>
    <p:sldId id="457" r:id="rId16"/>
    <p:sldId id="464" r:id="rId17"/>
    <p:sldId id="458" r:id="rId18"/>
    <p:sldId id="352" r:id="rId19"/>
    <p:sldId id="445" r:id="rId20"/>
    <p:sldId id="465" r:id="rId21"/>
    <p:sldId id="459" r:id="rId22"/>
    <p:sldId id="462" r:id="rId23"/>
    <p:sldId id="460" r:id="rId24"/>
    <p:sldId id="463" r:id="rId25"/>
    <p:sldId id="461" r:id="rId26"/>
    <p:sldId id="41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46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3DF6A-4785-4007-821E-C6C42080B748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64F25-9E1F-4A16-A886-460A965BB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14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FA386C-8F43-4801-9E50-28F53DBB3068}" type="slidenum">
              <a:rPr lang="lv-LV" smtClean="0"/>
              <a:pPr>
                <a:defRPr/>
              </a:pPr>
              <a:t>1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514563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AB9E-FBE4-4982-93EB-EBCDD063917F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F3B0B-5061-41FF-B7DD-F80079826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16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AB9E-FBE4-4982-93EB-EBCDD063917F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F3B0B-5061-41FF-B7DD-F80079826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62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AB9E-FBE4-4982-93EB-EBCDD063917F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F3B0B-5061-41FF-B7DD-F80079826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854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dalu_slaid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914400" y="2371744"/>
            <a:ext cx="10363200" cy="1470025"/>
          </a:xfrm>
        </p:spPr>
        <p:txBody>
          <a:bodyPr>
            <a:noAutofit/>
          </a:bodyPr>
          <a:lstStyle>
            <a:lvl1pPr algn="ctr">
              <a:defRPr sz="5500" b="1" i="0">
                <a:solidFill>
                  <a:srgbClr val="00555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013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/>
            </a:lvl1pPr>
            <a:lvl2pPr>
              <a:spcBef>
                <a:spcPts val="0"/>
              </a:spcBef>
              <a:spcAft>
                <a:spcPts val="1200"/>
              </a:spcAft>
              <a:defRPr/>
            </a:lvl2pPr>
            <a:lvl3pPr>
              <a:spcBef>
                <a:spcPts val="0"/>
              </a:spcBef>
              <a:spcAft>
                <a:spcPts val="1200"/>
              </a:spcAft>
              <a:defRPr/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AB9E-FBE4-4982-93EB-EBCDD063917F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F3B0B-5061-41FF-B7DD-F80079826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66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AB9E-FBE4-4982-93EB-EBCDD063917F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F3B0B-5061-41FF-B7DD-F80079826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55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AB9E-FBE4-4982-93EB-EBCDD063917F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F3B0B-5061-41FF-B7DD-F80079826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582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AB9E-FBE4-4982-93EB-EBCDD063917F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F3B0B-5061-41FF-B7DD-F80079826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46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AB9E-FBE4-4982-93EB-EBCDD063917F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F3B0B-5061-41FF-B7DD-F80079826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63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AB9E-FBE4-4982-93EB-EBCDD063917F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F3B0B-5061-41FF-B7DD-F80079826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580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AB9E-FBE4-4982-93EB-EBCDD063917F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F3B0B-5061-41FF-B7DD-F80079826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09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AB9E-FBE4-4982-93EB-EBCDD063917F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F3B0B-5061-41FF-B7DD-F80079826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4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CAB9E-FBE4-4982-93EB-EBCDD063917F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F3B0B-5061-41FF-B7DD-F80079826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19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eln.stu.cn.ua/mod/folder/view.php?id=19816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1079305" y="2006496"/>
            <a:ext cx="10274495" cy="171484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000"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Development of practically-oriented student-centred education in the field of modelling of Cyber-Physical Systems – CybPhys</a:t>
            </a:r>
            <a:br>
              <a:rPr lang="en-US" sz="3000"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b="1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609557-EPP-1-2019-1-LV-EPPKA2-CBHE-JP – ERASMUS+ CBHE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738C8-7D9C-41F8-A850-12E8908D2E5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788" y="201257"/>
            <a:ext cx="3202030" cy="914633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760" y="175354"/>
            <a:ext cx="1252817" cy="1254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54103" y="4086282"/>
            <a:ext cx="64956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chemeClr val="accent1">
                    <a:lumMod val="50000"/>
                  </a:schemeClr>
                </a:solidFill>
              </a:rPr>
              <a:t>MC and WS meeting</a:t>
            </a:r>
          </a:p>
          <a:p>
            <a:pPr algn="ctr"/>
            <a:r>
              <a:rPr lang="en-US" sz="28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March 16-18</a:t>
            </a:r>
            <a:r>
              <a:rPr lang="en-US" sz="2800" b="1" baseline="3000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8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2023</a:t>
            </a:r>
          </a:p>
        </p:txBody>
      </p:sp>
      <p:sp>
        <p:nvSpPr>
          <p:cNvPr id="4" name="Rectangle 3"/>
          <p:cNvSpPr/>
          <p:nvPr/>
        </p:nvSpPr>
        <p:spPr>
          <a:xfrm>
            <a:off x="4532331" y="5433020"/>
            <a:ext cx="70495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/>
              <a:t>Anatolijs Zabashta</a:t>
            </a:r>
            <a:r>
              <a:rPr lang="en-US"/>
              <a:t>, </a:t>
            </a:r>
          </a:p>
          <a:p>
            <a:pPr algn="r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coordinator</a:t>
            </a:r>
          </a:p>
          <a:p>
            <a:pPr algn="r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Riga Technical University</a:t>
            </a:r>
          </a:p>
        </p:txBody>
      </p:sp>
      <p:pic>
        <p:nvPicPr>
          <p:cNvPr id="9" name="Рисунок 14" descr="Official_лого- CYBPHYS-серебро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110" y="471943"/>
            <a:ext cx="2666308" cy="5671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122761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E16942-8C8D-410D-A51B-E15487F773D6}"/>
              </a:ext>
            </a:extLst>
          </p:cNvPr>
          <p:cNvSpPr/>
          <p:nvPr/>
        </p:nvSpPr>
        <p:spPr>
          <a:xfrm>
            <a:off x="1047564" y="1438519"/>
            <a:ext cx="10892902" cy="5467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2400" dirty="0"/>
              <a:t>1. Bringing Innovations to the Market, ISBN 978-9934-22-673-1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2400" dirty="0"/>
              <a:t>2. Mathematical Modelling of Mechatronic Systems, ISBN  978-9934-22-716-5 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2400" dirty="0"/>
              <a:t>3. Model-oriented control in Intelligent Manufacturing Systems, ISBN 978-9934-22-674-8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2400" dirty="0">
                <a:solidFill>
                  <a:srgbClr val="7030A0"/>
                </a:solidFill>
              </a:rPr>
              <a:t>4. Modern Mathematical Physics: Fundamentals and Application – BSU – several chapters are available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2400" dirty="0">
                <a:solidFill>
                  <a:srgbClr val="C00000"/>
                </a:solidFill>
              </a:rPr>
              <a:t>5. High-Performance Scientific Computing and Data Analysis – BSU- </a:t>
            </a:r>
            <a:r>
              <a:rPr lang="en-US" sz="2400" b="1" dirty="0">
                <a:solidFill>
                  <a:srgbClr val="C00000"/>
                </a:solidFill>
              </a:rPr>
              <a:t>not available</a:t>
            </a:r>
            <a:r>
              <a:rPr lang="en-US" sz="2400" dirty="0">
                <a:solidFill>
                  <a:srgbClr val="C00000"/>
                </a:solidFill>
              </a:rPr>
              <a:t>! 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2400" dirty="0"/>
              <a:t>6. Cyber-Physical Systems modelling and simulation	, ISBN 978-9934-22-675-5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2400" dirty="0"/>
              <a:t>7. Cyber-Physical Systems for Clean Transportation, ISBN 978-9934-22-676-2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2400" dirty="0"/>
              <a:t>8. Control methods for critical infrastructure and Internet of Things (IoT) systems interdependencies analysis – RTU (</a:t>
            </a:r>
            <a:r>
              <a:rPr lang="en-US" sz="2400" i="1" dirty="0"/>
              <a:t>ISBN will be beyond the project</a:t>
            </a:r>
            <a:r>
              <a:rPr lang="en-US" sz="2400" dirty="0"/>
              <a:t>)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2400" dirty="0"/>
              <a:t>9.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Computer modeling of physical processes (handbook for students and PhD students) – we have all chapters, however, without translation</a:t>
            </a:r>
            <a:r>
              <a:rPr lang="en-US" sz="2400" dirty="0">
                <a:solidFill>
                  <a:srgbClr val="7030A0"/>
                </a:solidFill>
              </a:rPr>
              <a:t>. </a:t>
            </a:r>
            <a:r>
              <a:rPr lang="en-US" sz="2400" i="1" dirty="0"/>
              <a:t>Is published in the e-Library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975C8A0-51BC-493E-A977-DD127D6E0BD1}"/>
              </a:ext>
            </a:extLst>
          </p:cNvPr>
          <p:cNvSpPr txBox="1">
            <a:spLocks/>
          </p:cNvSpPr>
          <p:nvPr/>
        </p:nvSpPr>
        <p:spPr>
          <a:xfrm>
            <a:off x="838201" y="390346"/>
            <a:ext cx="10601324" cy="10481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New teaching books -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4111220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172306"/>
          </a:xfrm>
        </p:spPr>
        <p:txBody>
          <a:bodyPr>
            <a:normAutofit fontScale="90000"/>
          </a:bodyPr>
          <a:lstStyle/>
          <a:p>
            <a:r>
              <a:rPr lang="en-GB" sz="5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Dissemination and Exploitation and Sustainability of results (WP6)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F2C7DE-CB51-408B-88C7-AE259D5C682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07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2E41F-B93C-40C2-83EF-422E03E99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45608"/>
          </a:xfrm>
        </p:spPr>
        <p:txBody>
          <a:bodyPr/>
          <a:lstStyle/>
          <a:p>
            <a:r>
              <a:rPr lang="en-US"/>
              <a:t>Final conference in April 27-29</a:t>
            </a:r>
            <a:r>
              <a:rPr lang="en-US" baseline="30000"/>
              <a:t>th</a:t>
            </a:r>
            <a:r>
              <a:rPr lang="en-US"/>
              <a:t>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DA8E0-9ED0-4CA0-B942-DDB787E5E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1928"/>
            <a:ext cx="10515600" cy="50620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Day 1: Thursday, April 27th, </a:t>
            </a:r>
            <a:r>
              <a:rPr lang="en-US" b="1" dirty="0">
                <a:solidFill>
                  <a:srgbClr val="0070C0"/>
                </a:solidFill>
              </a:rPr>
              <a:t>Pre-Conference Workshop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Day 2: Friday, April 28th, Conference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Day 3: Saturday, April 29th, Post-Conference Workshop</a:t>
            </a:r>
          </a:p>
          <a:p>
            <a:pPr lvl="1"/>
            <a:r>
              <a:rPr lang="en-US" dirty="0"/>
              <a:t>See a preliminary agenda of the Conference</a:t>
            </a:r>
          </a:p>
        </p:txBody>
      </p:sp>
    </p:spTree>
    <p:extLst>
      <p:ext uri="{BB962C8B-B14F-4D97-AF65-F5344CB8AC3E}">
        <p14:creationId xmlns:p14="http://schemas.microsoft.com/office/powerpoint/2010/main" val="3658582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674" y="1659863"/>
            <a:ext cx="10940126" cy="2313622"/>
          </a:xfrm>
        </p:spPr>
        <p:txBody>
          <a:bodyPr>
            <a:normAutofit/>
          </a:bodyPr>
          <a:lstStyle/>
          <a:p>
            <a:pPr algn="ctr"/>
            <a:r>
              <a:rPr lang="en-GB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Project financial aspects. Partner’s agreements. Tenders for the equipment: WP7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1603" y="4838325"/>
            <a:ext cx="10515600" cy="1500187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Riga technical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F2C7DE-CB51-408B-88C7-AE259D5C682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16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5B978-3706-447E-AC8C-E0C80817F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19262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report</a:t>
            </a:r>
          </a:p>
        </p:txBody>
      </p:sp>
    </p:spTree>
    <p:extLst>
      <p:ext uri="{BB962C8B-B14F-4D97-AF65-F5344CB8AC3E}">
        <p14:creationId xmlns:p14="http://schemas.microsoft.com/office/powerpoint/2010/main" val="195833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A8B6D4-79B5-4C80-8C8F-11D2A69DE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267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/>
              <a:t>Documents for a Final report on CybPhys implementation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9DCC3A-833E-4E57-8345-41FD368DF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1830"/>
            <a:ext cx="10515600" cy="5159903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GB" b="1" dirty="0"/>
              <a:t>Final Technical report </a:t>
            </a:r>
            <a:r>
              <a:rPr lang="en-GB" dirty="0"/>
              <a:t>on progress of the project, period </a:t>
            </a:r>
            <a:r>
              <a:rPr lang="en-GB" dirty="0">
                <a:solidFill>
                  <a:srgbClr val="0070C0"/>
                </a:solidFill>
              </a:rPr>
              <a:t>15.11.19-14.05.23.</a:t>
            </a:r>
            <a:endParaRPr lang="lv-LV" dirty="0">
              <a:solidFill>
                <a:srgbClr val="0070C0"/>
              </a:solidFill>
            </a:endParaRPr>
          </a:p>
          <a:p>
            <a:pPr lvl="0"/>
            <a:r>
              <a:rPr lang="en-GB" b="1" dirty="0"/>
              <a:t>Detailed-budget Excel</a:t>
            </a:r>
            <a:endParaRPr lang="lv-LV" b="1" dirty="0"/>
          </a:p>
          <a:p>
            <a:pPr lvl="0"/>
            <a:r>
              <a:rPr lang="en-GB" b="1" i="1" dirty="0"/>
              <a:t>Declaration of Honour (</a:t>
            </a:r>
            <a:r>
              <a:rPr lang="en-GB" b="1" i="1" dirty="0">
                <a:solidFill>
                  <a:srgbClr val="00B050"/>
                </a:solidFill>
              </a:rPr>
              <a:t>RTU only</a:t>
            </a:r>
            <a:r>
              <a:rPr lang="en-GB" b="1" i="1" dirty="0"/>
              <a:t>)</a:t>
            </a:r>
            <a:endParaRPr lang="lv-LV" b="1" dirty="0"/>
          </a:p>
          <a:p>
            <a:pPr lvl="0"/>
            <a:r>
              <a:rPr lang="en-GB" b="1" dirty="0"/>
              <a:t>Financial statement PDF, signed, stamped</a:t>
            </a:r>
            <a:endParaRPr lang="lv-LV" b="1" dirty="0"/>
          </a:p>
          <a:p>
            <a:pPr lvl="0"/>
            <a:r>
              <a:rPr lang="en-GB" b="1" dirty="0"/>
              <a:t>Table of achieved results </a:t>
            </a:r>
            <a:endParaRPr lang="lv-LV" b="1" dirty="0"/>
          </a:p>
          <a:p>
            <a:pPr lvl="0"/>
            <a:r>
              <a:rPr lang="en-GB" dirty="0"/>
              <a:t>Dissemination/Exploitation Plan (consolidated)</a:t>
            </a:r>
            <a:endParaRPr lang="lv-LV" dirty="0"/>
          </a:p>
          <a:p>
            <a:pPr lvl="0"/>
            <a:r>
              <a:rPr lang="en-GB" dirty="0"/>
              <a:t>Report about implementation of Dissemination/Exploitation Plan (consolidated)</a:t>
            </a:r>
            <a:endParaRPr lang="lv-LV" dirty="0"/>
          </a:p>
          <a:p>
            <a:pPr lvl="0"/>
            <a:r>
              <a:rPr lang="en-GB" dirty="0"/>
              <a:t>Quality Assurance Plan </a:t>
            </a:r>
            <a:endParaRPr lang="lv-LV" dirty="0"/>
          </a:p>
          <a:p>
            <a:pPr lvl="0"/>
            <a:r>
              <a:rPr lang="en-GB" b="1" dirty="0"/>
              <a:t>Table of developed courses </a:t>
            </a:r>
            <a:endParaRPr lang="lv-LV" b="1" dirty="0"/>
          </a:p>
          <a:p>
            <a:pPr lvl="0"/>
            <a:r>
              <a:rPr lang="en-GB" b="1" dirty="0"/>
              <a:t>Training and mobilities table </a:t>
            </a:r>
            <a:endParaRPr lang="lv-LV" b="1" dirty="0"/>
          </a:p>
          <a:p>
            <a:pPr lvl="0"/>
            <a:r>
              <a:rPr lang="en-GB" dirty="0"/>
              <a:t>Sustainability Plan</a:t>
            </a:r>
            <a:endParaRPr lang="lv-LV" dirty="0"/>
          </a:p>
          <a:p>
            <a:pPr lvl="0"/>
            <a:r>
              <a:rPr lang="en-GB" b="1" i="1" dirty="0"/>
              <a:t>Audit certificate (the report of an external financial auditor, </a:t>
            </a:r>
            <a:r>
              <a:rPr lang="en-GB" b="1" i="1" dirty="0">
                <a:solidFill>
                  <a:srgbClr val="00B050"/>
                </a:solidFill>
              </a:rPr>
              <a:t>RTU only</a:t>
            </a:r>
            <a:r>
              <a:rPr lang="en-GB" b="1" i="1" dirty="0"/>
              <a:t>)</a:t>
            </a:r>
            <a:endParaRPr lang="lv-LV" b="1" dirty="0"/>
          </a:p>
          <a:p>
            <a:pPr lvl="0"/>
            <a:r>
              <a:rPr lang="en-GB" dirty="0"/>
              <a:t>Report of an external QA auditor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242176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7BAD6-9001-4953-9728-E41A9D8A9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035" y="169946"/>
            <a:ext cx="10515600" cy="5863198"/>
          </a:xfrm>
        </p:spPr>
        <p:txBody>
          <a:bodyPr/>
          <a:lstStyle/>
          <a:p>
            <a:r>
              <a:rPr lang="en-US" i="1" dirty="0">
                <a:solidFill>
                  <a:srgbClr val="002060"/>
                </a:solidFill>
              </a:rPr>
              <a:t>Please, check the EACEA letter on evaluation of the Midterm repo</a:t>
            </a:r>
            <a:r>
              <a:rPr lang="en-US" dirty="0"/>
              <a:t>rt!</a:t>
            </a:r>
          </a:p>
          <a:p>
            <a:endParaRPr lang="lv-LV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8DE190-C812-4C1F-A485-DDEB1593A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09" y="681037"/>
            <a:ext cx="8324305" cy="600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09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56176-37B2-416C-AD95-CA4F420F0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Financial issues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FCB0F-99AC-47B1-8480-68084789F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7812"/>
            <a:ext cx="10515600" cy="5175063"/>
          </a:xfrm>
        </p:spPr>
        <p:txBody>
          <a:bodyPr/>
          <a:lstStyle/>
          <a:p>
            <a:r>
              <a:rPr lang="en-US" u="sng" dirty="0">
                <a:solidFill>
                  <a:srgbClr val="C00000"/>
                </a:solidFill>
              </a:rPr>
              <a:t>Reminder</a:t>
            </a:r>
            <a:r>
              <a:rPr lang="en-US" dirty="0">
                <a:solidFill>
                  <a:srgbClr val="C00000"/>
                </a:solidFill>
              </a:rPr>
              <a:t>: a financial report in October 2021 was prepared without supporting documents</a:t>
            </a:r>
          </a:p>
          <a:p>
            <a:r>
              <a:rPr lang="en-US" dirty="0">
                <a:solidFill>
                  <a:srgbClr val="7030A0"/>
                </a:solidFill>
              </a:rPr>
              <a:t>Dead line: </a:t>
            </a:r>
            <a:r>
              <a:rPr lang="en-US" dirty="0">
                <a:solidFill>
                  <a:srgbClr val="C00000"/>
                </a:solidFill>
              </a:rPr>
              <a:t>30.05.2023. </a:t>
            </a:r>
          </a:p>
          <a:p>
            <a:r>
              <a:rPr lang="en-US" i="1" dirty="0"/>
              <a:t>Excel – Table of advance payments to the partners</a:t>
            </a:r>
          </a:p>
          <a:p>
            <a:r>
              <a:rPr lang="en-US" i="1" dirty="0"/>
              <a:t>Examples of budgets forecasts of CPNU and </a:t>
            </a:r>
            <a:r>
              <a:rPr lang="en-US" i="1" dirty="0" err="1"/>
              <a:t>KhNAHU</a:t>
            </a:r>
            <a:r>
              <a:rPr lang="en-US" i="1" dirty="0"/>
              <a:t> </a:t>
            </a:r>
          </a:p>
          <a:p>
            <a:r>
              <a:rPr lang="en-US" i="1" dirty="0"/>
              <a:t>Calculation of the exchange rate for preparation of the financial report (the case of purchase of laptops)</a:t>
            </a:r>
            <a:endParaRPr lang="lv-LV" i="1" dirty="0"/>
          </a:p>
        </p:txBody>
      </p:sp>
    </p:spTree>
    <p:extLst>
      <p:ext uri="{BB962C8B-B14F-4D97-AF65-F5344CB8AC3E}">
        <p14:creationId xmlns:p14="http://schemas.microsoft.com/office/powerpoint/2010/main" val="163725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471564"/>
          </a:xfrm>
        </p:spPr>
        <p:txBody>
          <a:bodyPr>
            <a:normAutofit/>
          </a:bodyPr>
          <a:lstStyle/>
          <a:p>
            <a:r>
              <a:rPr lang="en-GB" sz="5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 tasks and the next steps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F2C7DE-CB51-408B-88C7-AE259D5C682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26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7259"/>
            <a:ext cx="10515600" cy="964141"/>
          </a:xfrm>
        </p:spPr>
        <p:txBody>
          <a:bodyPr/>
          <a:lstStyle/>
          <a:p>
            <a:r>
              <a:rPr lang="en-US" dirty="0"/>
              <a:t>Further tasks and the next steps</a:t>
            </a:r>
            <a:r>
              <a:rPr lang="lv-LV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0" y="832534"/>
            <a:ext cx="11087100" cy="5404909"/>
          </a:xfrm>
        </p:spPr>
        <p:txBody>
          <a:bodyPr>
            <a:normAutofit/>
          </a:bodyPr>
          <a:lstStyle/>
          <a:p>
            <a:r>
              <a:rPr lang="en-US" sz="2400"/>
              <a:t>Preparation to the final reporting. </a:t>
            </a:r>
            <a:r>
              <a:rPr lang="en-US" sz="2400">
                <a:solidFill>
                  <a:srgbClr val="7030A0"/>
                </a:solidFill>
              </a:rPr>
              <a:t>Dead line: </a:t>
            </a:r>
            <a:r>
              <a:rPr lang="en-US" sz="2400">
                <a:solidFill>
                  <a:srgbClr val="C00000"/>
                </a:solidFill>
              </a:rPr>
              <a:t>30.05.2023. </a:t>
            </a:r>
            <a:endParaRPr lang="en-US" sz="2400"/>
          </a:p>
          <a:p>
            <a:pPr lvl="1"/>
            <a:r>
              <a:rPr lang="en-US" sz="2000"/>
              <a:t>Coordinator shares reporting forms and tables. </a:t>
            </a:r>
          </a:p>
          <a:p>
            <a:pPr lvl="1"/>
            <a:r>
              <a:rPr lang="en-US" sz="2000"/>
              <a:t>EACEA comments on the Midterm Report</a:t>
            </a:r>
          </a:p>
          <a:p>
            <a:pPr marL="457200" lvl="1" indent="0">
              <a:buNone/>
            </a:pPr>
            <a:r>
              <a:rPr lang="en-US" sz="2000">
                <a:solidFill>
                  <a:srgbClr val="0070C0"/>
                </a:solidFill>
              </a:rPr>
              <a:t>Documents are available at Erasmus CybPhys Documentation /cyberdocs /Final report</a:t>
            </a:r>
          </a:p>
          <a:p>
            <a:pPr marL="457200" lvl="1" indent="0">
              <a:buNone/>
            </a:pPr>
            <a:r>
              <a:rPr lang="en-US" sz="2000">
                <a:hlinkClick r:id="rId2"/>
              </a:rPr>
              <a:t>https://eln.stu.cn.ua/mod/folder/view.php?id=198168</a:t>
            </a:r>
            <a:r>
              <a:rPr lang="en-US" sz="2000"/>
              <a:t> </a:t>
            </a:r>
          </a:p>
          <a:p>
            <a:pPr lvl="0"/>
            <a:r>
              <a:rPr lang="en-US" sz="2400"/>
              <a:t>WP6 leader will prepare a new </a:t>
            </a:r>
            <a:r>
              <a:rPr lang="en-US" sz="2400">
                <a:solidFill>
                  <a:schemeClr val="accent2">
                    <a:lumMod val="50000"/>
                  </a:schemeClr>
                </a:solidFill>
              </a:rPr>
              <a:t>version of KPI</a:t>
            </a:r>
            <a:r>
              <a:rPr lang="en-US" sz="2400"/>
              <a:t>: </a:t>
            </a:r>
            <a:r>
              <a:rPr lang="en-US" sz="2400">
                <a:solidFill>
                  <a:schemeClr val="accent2">
                    <a:lumMod val="50000"/>
                  </a:schemeClr>
                </a:solidFill>
              </a:rPr>
              <a:t>plans versus achievements </a:t>
            </a:r>
          </a:p>
          <a:p>
            <a:pPr lvl="0"/>
            <a:r>
              <a:rPr lang="en-US" sz="2400">
                <a:solidFill>
                  <a:schemeClr val="accent2">
                    <a:lumMod val="50000"/>
                  </a:schemeClr>
                </a:solidFill>
              </a:rPr>
              <a:t>The partners send to KNU video, clips for publishing on YouTube. </a:t>
            </a:r>
          </a:p>
          <a:p>
            <a:pPr lvl="0"/>
            <a:r>
              <a:rPr lang="en-US" sz="2400">
                <a:solidFill>
                  <a:schemeClr val="accent2">
                    <a:lumMod val="50000"/>
                  </a:schemeClr>
                </a:solidFill>
              </a:rPr>
              <a:t>To create folders for tasks 7.6 and 7.7 in the e-Library</a:t>
            </a:r>
          </a:p>
          <a:p>
            <a:pPr>
              <a:lnSpc>
                <a:spcPct val="80000"/>
              </a:lnSpc>
            </a:pPr>
            <a:r>
              <a:rPr lang="en-US" sz="2400"/>
              <a:t>Ukrainian partners will publish all documents, which proof accreditation of courses and study programs in the e-Library of CybPhys</a:t>
            </a:r>
          </a:p>
          <a:p>
            <a:pPr>
              <a:lnSpc>
                <a:spcPct val="80000"/>
              </a:lnSpc>
            </a:pPr>
            <a:r>
              <a:rPr lang="en-US" sz="2400"/>
              <a:t>Preparation to the Final conference in Riga in </a:t>
            </a:r>
            <a:r>
              <a:rPr lang="en-US" sz="2400">
                <a:solidFill>
                  <a:srgbClr val="0070C0"/>
                </a:solidFill>
              </a:rPr>
              <a:t>April 27-29</a:t>
            </a:r>
            <a:r>
              <a:rPr lang="en-US" sz="2400" baseline="30000">
                <a:solidFill>
                  <a:srgbClr val="0070C0"/>
                </a:solidFill>
              </a:rPr>
              <a:t>th</a:t>
            </a:r>
            <a:r>
              <a:rPr lang="en-US" sz="2400">
                <a:solidFill>
                  <a:srgbClr val="0070C0"/>
                </a:solidFill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UA partners will invite Ukrainian stakeholders: business, representative of the Ministry of Education, ERASMUS+ NCP, etc.</a:t>
            </a:r>
          </a:p>
        </p:txBody>
      </p:sp>
    </p:spTree>
    <p:extLst>
      <p:ext uri="{BB962C8B-B14F-4D97-AF65-F5344CB8AC3E}">
        <p14:creationId xmlns:p14="http://schemas.microsoft.com/office/powerpoint/2010/main" val="1799437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19978"/>
          </a:xfrm>
        </p:spPr>
        <p:txBody>
          <a:bodyPr/>
          <a:lstStyle/>
          <a:p>
            <a:r>
              <a:rPr lang="en-US" dirty="0"/>
              <a:t>Agenda for Wednesday April 12th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D33FEA6-E675-452C-AA78-7D55A4029C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161579"/>
              </p:ext>
            </p:extLst>
          </p:nvPr>
        </p:nvGraphicFramePr>
        <p:xfrm>
          <a:off x="1056428" y="919978"/>
          <a:ext cx="10144972" cy="5892108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0144972">
                  <a:extLst>
                    <a:ext uri="{9D8B030D-6E8A-4147-A177-3AD203B41FA5}">
                      <a16:colId xmlns:a16="http://schemas.microsoft.com/office/drawing/2014/main" val="1907814193"/>
                    </a:ext>
                  </a:extLst>
                </a:gridCol>
              </a:tblGrid>
              <a:tr h="460089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tabLst>
                          <a:tab pos="800100" algn="r"/>
                          <a:tab pos="914400" algn="l"/>
                        </a:tabLst>
                      </a:pPr>
                      <a:r>
                        <a:rPr lang="en-US" sz="2000" kern="1600" noProof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Welcome by KU Leuven</a:t>
                      </a:r>
                      <a:endParaRPr lang="en-US" sz="2000" noProof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5170238"/>
                  </a:ext>
                </a:extLst>
              </a:tr>
              <a:tr h="575733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tabLst>
                          <a:tab pos="800100" algn="r"/>
                          <a:tab pos="914400" algn="l"/>
                        </a:tabLst>
                      </a:pPr>
                      <a:r>
                        <a:rPr lang="en-US" sz="2000" kern="1600" noProof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Welcome by the project coordinator</a:t>
                      </a:r>
                      <a:r>
                        <a:rPr lang="en-US" sz="2000" kern="1200" noProof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 </a:t>
                      </a:r>
                      <a:r>
                        <a:rPr lang="en-US" sz="2000" kern="1600" noProof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Adoption of agenda. Project progress.</a:t>
                      </a:r>
                      <a:endParaRPr lang="en-US" sz="2000" noProof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5120536"/>
                  </a:ext>
                </a:extLst>
              </a:tr>
              <a:tr h="1075124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tabLst>
                          <a:tab pos="800100" algn="r"/>
                          <a:tab pos="914400" algn="l"/>
                        </a:tabLst>
                      </a:pPr>
                      <a:r>
                        <a:rPr lang="en-US" sz="2000" b="1" kern="1600" noProof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WP2</a:t>
                      </a:r>
                      <a:r>
                        <a:rPr lang="en-US" sz="2000" kern="1600" noProof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: Development and modernizing of curricula</a:t>
                      </a:r>
                      <a:endParaRPr lang="en-US" sz="2000" noProof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 algn="l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800100" algn="r"/>
                          <a:tab pos="914400" algn="l"/>
                        </a:tabLst>
                      </a:pPr>
                      <a:r>
                        <a:rPr lang="en-US" sz="2000" kern="1600" noProof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Accreditation of new/modernized courses and programs</a:t>
                      </a:r>
                      <a:endParaRPr lang="en-US" sz="2000" noProof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 algn="l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800100" algn="r"/>
                          <a:tab pos="914400" algn="l"/>
                        </a:tabLst>
                      </a:pPr>
                      <a:r>
                        <a:rPr lang="en-US" sz="2000" kern="1600" noProof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Overview of all tasks: completed or not completed</a:t>
                      </a:r>
                      <a:endParaRPr lang="en-US" sz="2000" noProof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8458254"/>
                  </a:ext>
                </a:extLst>
              </a:tr>
              <a:tr h="670975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tabLst>
                          <a:tab pos="800100" algn="r"/>
                          <a:tab pos="914400" algn="l"/>
                        </a:tabLst>
                      </a:pPr>
                      <a:r>
                        <a:rPr lang="en-US" sz="2000" b="1" kern="1600" noProof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WP3</a:t>
                      </a:r>
                      <a:r>
                        <a:rPr lang="en-US" sz="2000" kern="1600" noProof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: Implementation of innovative ICT based teaching / learning environment</a:t>
                      </a:r>
                      <a:endParaRPr lang="en-US" sz="2000" noProof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 algn="l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800100" algn="r"/>
                          <a:tab pos="914400" algn="l"/>
                        </a:tabLst>
                      </a:pPr>
                      <a:r>
                        <a:rPr lang="en-US" sz="2000" kern="1600" noProof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Overview of all tasks: completed or not completed</a:t>
                      </a:r>
                      <a:endParaRPr lang="en-US" sz="2000" noProof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3339707"/>
                  </a:ext>
                </a:extLst>
              </a:tr>
              <a:tr h="1370591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2000" b="1" noProof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WP4</a:t>
                      </a:r>
                      <a:r>
                        <a:rPr lang="en-US" sz="2000" noProof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: Developing the Sharing Modelling and Simulation Environment platform (SMSE)</a:t>
                      </a:r>
                    </a:p>
                    <a:p>
                      <a:pPr marL="342900" lvl="0" indent="-342900">
                        <a:spcAft>
                          <a:spcPts val="3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2000" noProof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Status of the work package</a:t>
                      </a:r>
                    </a:p>
                    <a:p>
                      <a:pPr marL="342900" lvl="0" indent="-342900">
                        <a:spcAft>
                          <a:spcPts val="3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2000" noProof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Tutorial: practical implementation of the SMSE platform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6237934"/>
                  </a:ext>
                </a:extLst>
              </a:tr>
              <a:tr h="896156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2000" b="1" noProof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WP6</a:t>
                      </a:r>
                      <a:r>
                        <a:rPr lang="en-US" sz="2000" noProof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: Dissemination </a:t>
                      </a:r>
                    </a:p>
                    <a:p>
                      <a:pPr marL="342900" lvl="0" indent="-342900">
                        <a:spcAft>
                          <a:spcPts val="3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2000" noProof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General status and final opportunities. Implementation of KPIs.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245200"/>
                  </a:ext>
                </a:extLst>
              </a:tr>
              <a:tr h="421720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2000" noProof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Other issues and conclusions of day 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9893902"/>
                  </a:ext>
                </a:extLst>
              </a:tr>
              <a:tr h="421720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n-US" sz="2000" noProof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Campus Tour: KU Leuven Bruges Campus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6021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602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3E0BD-3374-40A4-9C76-6B7E942CF1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Acquisition of SMSE by the project partners. Demonstration of experience.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230195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F3D067-B744-4734-80C5-613DEE9A9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232"/>
            <a:ext cx="12192000" cy="632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028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4EBD72-80C4-436D-9009-9AC4E34CF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272" y="0"/>
            <a:ext cx="108814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93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A109B2-3270-4BE1-A1CA-74E45CCD3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99" y="0"/>
            <a:ext cx="1168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6064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9F6BBA-29E2-4896-AD84-D49A7BAFF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87" y="0"/>
            <a:ext cx="1117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19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ED3158-BDCE-4742-9F3D-4075FECED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272" y="0"/>
            <a:ext cx="108814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2252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38200" y="1225020"/>
            <a:ext cx="10363200" cy="1470025"/>
          </a:xfrm>
        </p:spPr>
        <p:txBody>
          <a:bodyPr/>
          <a:lstStyle/>
          <a:p>
            <a:r>
              <a:rPr lang="en-US" sz="4800" dirty="0"/>
              <a:t>Thank you for the questions!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DB9AAD-BAEB-41E7-B0A6-90BBCE6A2B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378" y="3547533"/>
            <a:ext cx="4413956" cy="331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9907"/>
            <a:ext cx="10515600" cy="919978"/>
          </a:xfrm>
        </p:spPr>
        <p:txBody>
          <a:bodyPr/>
          <a:lstStyle/>
          <a:p>
            <a:r>
              <a:rPr lang="en-US" dirty="0"/>
              <a:t>Agenda for Thursday April 13th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6B78E3F-0FFD-427F-A3C6-A30D474B0F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993106"/>
              </p:ext>
            </p:extLst>
          </p:nvPr>
        </p:nvGraphicFramePr>
        <p:xfrm>
          <a:off x="744114" y="1049885"/>
          <a:ext cx="10703772" cy="3212742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0703772">
                  <a:extLst>
                    <a:ext uri="{9D8B030D-6E8A-4147-A177-3AD203B41FA5}">
                      <a16:colId xmlns:a16="http://schemas.microsoft.com/office/drawing/2014/main" val="3323063803"/>
                    </a:ext>
                  </a:extLst>
                </a:gridCol>
              </a:tblGrid>
              <a:tr h="1176848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GB" sz="20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WP5</a:t>
                      </a: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: Quality assurance</a:t>
                      </a:r>
                      <a:endParaRPr lang="lv-LV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marL="342900" lvl="0" indent="-342900">
                        <a:spcAft>
                          <a:spcPts val="3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Feedback on the risk assessment in Quality Assurance</a:t>
                      </a:r>
                      <a:endParaRPr lang="lv-LV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marL="342900" lvl="0" indent="-342900">
                        <a:spcAft>
                          <a:spcPts val="3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QA evaluation by external expert</a:t>
                      </a:r>
                      <a:endParaRPr lang="lv-LV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0998414"/>
                  </a:ext>
                </a:extLst>
              </a:tr>
              <a:tr h="529208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GB" sz="20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WP6</a:t>
                      </a: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: Preparation of the final conference. Agenda. Invitation.</a:t>
                      </a:r>
                      <a:endParaRPr lang="lv-LV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7032916"/>
                  </a:ext>
                </a:extLst>
              </a:tr>
              <a:tr h="529208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GB" sz="20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WP6</a:t>
                      </a: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: Bilateral agreements among all partners: status and opportunities for the (nearby) future</a:t>
                      </a:r>
                      <a:endParaRPr lang="lv-LV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5532005"/>
                  </a:ext>
                </a:extLst>
              </a:tr>
              <a:tr h="529208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lv-LV" sz="20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WP2</a:t>
                      </a:r>
                      <a:r>
                        <a:rPr lang="lv-LV" sz="20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: </a:t>
                      </a: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Progress on preparation to Double Diploma between RTU and </a:t>
                      </a:r>
                      <a:r>
                        <a:rPr lang="en-GB" sz="20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KhNAHU</a:t>
                      </a:r>
                      <a:endParaRPr lang="lv-LV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5060092"/>
                  </a:ext>
                </a:extLst>
              </a:tr>
              <a:tr h="448270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Questions and other issues</a:t>
                      </a:r>
                      <a:endParaRPr lang="lv-LV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113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3889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8F7DC-DCB7-4F34-B280-9CD0AD46E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 for Friday April 14th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CAE09DA-560D-4359-87B2-2E9CDB4A8A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330623"/>
              </p:ext>
            </p:extLst>
          </p:nvPr>
        </p:nvGraphicFramePr>
        <p:xfrm>
          <a:off x="937895" y="2053960"/>
          <a:ext cx="10221172" cy="269584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0221172">
                  <a:extLst>
                    <a:ext uri="{9D8B030D-6E8A-4147-A177-3AD203B41FA5}">
                      <a16:colId xmlns:a16="http://schemas.microsoft.com/office/drawing/2014/main" val="1790595447"/>
                    </a:ext>
                  </a:extLst>
                </a:gridCol>
              </a:tblGrid>
              <a:tr h="539168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GB" sz="24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WP7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: Project extension: practical implications, purchase of laptops, etc.</a:t>
                      </a:r>
                      <a:endParaRPr lang="lv-LV" sz="2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8892190"/>
                  </a:ext>
                </a:extLst>
              </a:tr>
              <a:tr h="539168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GB" sz="24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WP7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: Project financial aspects, preparation to the final reporting</a:t>
                      </a:r>
                      <a:endParaRPr lang="lv-LV" sz="2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5968704"/>
                  </a:ext>
                </a:extLst>
              </a:tr>
              <a:tr h="539168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GB" sz="24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All WPs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: Continuing discussion about global progress of all work packages</a:t>
                      </a:r>
                      <a:endParaRPr lang="lv-LV" sz="2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4088387"/>
                  </a:ext>
                </a:extLst>
              </a:tr>
              <a:tr h="539168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Other issues, next steps and conclusions</a:t>
                      </a:r>
                      <a:endParaRPr lang="lv-LV" sz="2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3746092"/>
                  </a:ext>
                </a:extLst>
              </a:tr>
              <a:tr h="539168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End of the meeting: see each other at the final conference</a:t>
                      </a:r>
                      <a:endParaRPr lang="lv-LV" sz="2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1755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0222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5374"/>
            <a:ext cx="10515600" cy="919978"/>
          </a:xfrm>
        </p:spPr>
        <p:txBody>
          <a:bodyPr>
            <a:normAutofit/>
          </a:bodyPr>
          <a:lstStyle/>
          <a:p>
            <a:r>
              <a:rPr lang="en-US" sz="4000" dirty="0"/>
              <a:t>Project progress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5352"/>
            <a:ext cx="11040687" cy="4131715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Purchase of laptops is on a way – </a:t>
            </a:r>
            <a:r>
              <a:rPr lang="en-US" i="1" dirty="0">
                <a:solidFill>
                  <a:srgbClr val="FF0000"/>
                </a:solidFill>
              </a:rPr>
              <a:t>evidences as soon as possible</a:t>
            </a:r>
            <a:r>
              <a:rPr lang="en-US" i="1" dirty="0">
                <a:solidFill>
                  <a:srgbClr val="C00000"/>
                </a:solidFill>
              </a:rPr>
              <a:t>! 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External expert on quality assurance issues. Confirmation of the Report is underway (is sent on 26.03.23):</a:t>
            </a:r>
          </a:p>
          <a:p>
            <a:pPr lvl="1"/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CybPhys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Quality assessment with track changes.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Table “Project deliverables” – updated version.</a:t>
            </a:r>
          </a:p>
          <a:p>
            <a:pPr lvl="1"/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CybPhys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Sustainability Plan - updated version.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 Workshop in Riga on March 27-29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RTU has signed an agreement with a financial auditor</a:t>
            </a:r>
          </a:p>
        </p:txBody>
      </p:sp>
    </p:spTree>
    <p:extLst>
      <p:ext uri="{BB962C8B-B14F-4D97-AF65-F5344CB8AC3E}">
        <p14:creationId xmlns:p14="http://schemas.microsoft.com/office/powerpoint/2010/main" val="3897556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898" y="2773364"/>
            <a:ext cx="10673542" cy="769937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GB" dirty="0">
                <a:solidFill>
                  <a:srgbClr val="0070C0"/>
                </a:solidFill>
              </a:rPr>
              <a:t>The project targets and deliverables</a:t>
            </a:r>
          </a:p>
        </p:txBody>
      </p:sp>
    </p:spTree>
    <p:extLst>
      <p:ext uri="{BB962C8B-B14F-4D97-AF65-F5344CB8AC3E}">
        <p14:creationId xmlns:p14="http://schemas.microsoft.com/office/powerpoint/2010/main" val="4056830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Courses and programs: new / updated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7845" y="1634068"/>
            <a:ext cx="8947959" cy="4546071"/>
          </a:xfrm>
        </p:spPr>
        <p:txBody>
          <a:bodyPr/>
          <a:lstStyle/>
          <a:p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BSU: courses 11/2;  Programs 1/1</a:t>
            </a:r>
          </a:p>
          <a:p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GSU: courses 10/2</a:t>
            </a:r>
          </a:p>
          <a:p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MSPU: courses 4/1</a:t>
            </a:r>
          </a:p>
          <a:p>
            <a:r>
              <a:rPr lang="en-US"/>
              <a:t>CNTU: Courses 5/2; Programs 1 (and 1 updated)</a:t>
            </a:r>
          </a:p>
          <a:p>
            <a:r>
              <a:rPr lang="en-US"/>
              <a:t>KhNTHU: Courses 2/4; programs 1</a:t>
            </a:r>
          </a:p>
          <a:p>
            <a:r>
              <a:rPr lang="en-US"/>
              <a:t>KNU: courses 3/4;  programs 1  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sz="2400" b="1">
                <a:solidFill>
                  <a:srgbClr val="0070C0"/>
                </a:solidFill>
              </a:rPr>
              <a:t>Total</a:t>
            </a:r>
            <a:r>
              <a:rPr lang="en-US" sz="2400">
                <a:solidFill>
                  <a:srgbClr val="0070C0"/>
                </a:solidFill>
              </a:rPr>
              <a:t>: courses Belarus 25/5 and Ukraine 10/10 = 35/15 = 50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72F42B-C4E2-49AA-B56A-A394913BBB3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29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385" y="257695"/>
            <a:ext cx="10515600" cy="992419"/>
          </a:xfrm>
        </p:spPr>
        <p:txBody>
          <a:bodyPr/>
          <a:lstStyle/>
          <a:p>
            <a:r>
              <a:rPr lang="en-US"/>
              <a:t>What we promissed! </a:t>
            </a:r>
            <a:r>
              <a:rPr lang="en-US" b="0" i="1"/>
              <a:t>Indicators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104015"/>
          </a:xfrm>
        </p:spPr>
        <p:txBody>
          <a:bodyPr/>
          <a:lstStyle/>
          <a:p>
            <a:r>
              <a:rPr lang="en-US" dirty="0"/>
              <a:t>Expected number of new/updated courses to be DEVELOPED/ ACCREDITED/ IMPLEMENTED: </a:t>
            </a:r>
            <a:r>
              <a:rPr lang="en-US" b="1" dirty="0">
                <a:solidFill>
                  <a:srgbClr val="00B050"/>
                </a:solidFill>
              </a:rPr>
              <a:t>50</a:t>
            </a:r>
          </a:p>
          <a:p>
            <a:r>
              <a:rPr lang="en-US" dirty="0"/>
              <a:t>Volume (in ECTS) of new/updated courses: </a:t>
            </a:r>
            <a:r>
              <a:rPr lang="en-US" b="1" dirty="0">
                <a:solidFill>
                  <a:srgbClr val="00B050"/>
                </a:solidFill>
              </a:rPr>
              <a:t>240</a:t>
            </a:r>
          </a:p>
          <a:p>
            <a:r>
              <a:rPr lang="en-US" dirty="0"/>
              <a:t>Number of planned learners enrolled per course delivery: </a:t>
            </a:r>
            <a:r>
              <a:rPr lang="en-US" b="1" dirty="0">
                <a:solidFill>
                  <a:srgbClr val="00B050"/>
                </a:solidFill>
              </a:rPr>
              <a:t>15</a:t>
            </a:r>
          </a:p>
          <a:p>
            <a:r>
              <a:rPr lang="en-US" dirty="0"/>
              <a:t>Expected number of partner country "HEIs' students" to be trained: </a:t>
            </a:r>
            <a:r>
              <a:rPr lang="en-US" b="1" dirty="0">
                <a:solidFill>
                  <a:srgbClr val="00B050"/>
                </a:solidFill>
              </a:rPr>
              <a:t>420</a:t>
            </a:r>
          </a:p>
          <a:p>
            <a:r>
              <a:rPr lang="en-US" dirty="0"/>
              <a:t>Expected number of partner country "HEIs' academic staff" to be trained: </a:t>
            </a:r>
            <a:r>
              <a:rPr lang="en-US" b="1" dirty="0">
                <a:solidFill>
                  <a:srgbClr val="00B050"/>
                </a:solidFill>
              </a:rPr>
              <a:t>120.</a:t>
            </a:r>
          </a:p>
          <a:p>
            <a:r>
              <a:rPr lang="en-US" dirty="0"/>
              <a:t>Expected number of partner country "non-HEI individuals" to be trained (priv. sector, NGOs, civil servants, etc.): </a:t>
            </a:r>
            <a:r>
              <a:rPr lang="en-US" b="1" dirty="0">
                <a:solidFill>
                  <a:srgbClr val="00B050"/>
                </a:solidFill>
              </a:rPr>
              <a:t>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597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011" y="0"/>
            <a:ext cx="10515600" cy="1325563"/>
          </a:xfrm>
        </p:spPr>
        <p:txBody>
          <a:bodyPr/>
          <a:lstStyle/>
          <a:p>
            <a:r>
              <a:rPr lang="en-US" dirty="0"/>
              <a:t>Indicators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713923"/>
          </a:xfrm>
        </p:spPr>
        <p:txBody>
          <a:bodyPr/>
          <a:lstStyle/>
          <a:p>
            <a:r>
              <a:rPr lang="en-US" dirty="0"/>
              <a:t>Number of direct beneficiaries in the Partner countries per year: academic staff from HEIs: </a:t>
            </a:r>
            <a:r>
              <a:rPr lang="en-US" b="1" dirty="0">
                <a:solidFill>
                  <a:srgbClr val="00B050"/>
                </a:solidFill>
              </a:rPr>
              <a:t>102</a:t>
            </a:r>
          </a:p>
          <a:p>
            <a:r>
              <a:rPr lang="en-US" dirty="0"/>
              <a:t>Number of direct beneficiaries in the PCs (/year): students: </a:t>
            </a:r>
            <a:r>
              <a:rPr lang="en-US" b="1" dirty="0">
                <a:solidFill>
                  <a:srgbClr val="00B050"/>
                </a:solidFill>
              </a:rPr>
              <a:t>140</a:t>
            </a:r>
          </a:p>
          <a:p>
            <a:r>
              <a:rPr lang="en-US" dirty="0"/>
              <a:t>Number of direct beneficiaries in the PCs (/year): non HE</a:t>
            </a:r>
            <a:r>
              <a:rPr lang="lv-LV" dirty="0"/>
              <a:t>s</a:t>
            </a:r>
            <a:r>
              <a:rPr lang="en-US" dirty="0"/>
              <a:t> individuals: </a:t>
            </a:r>
            <a:r>
              <a:rPr lang="en-US" b="1" dirty="0">
                <a:solidFill>
                  <a:srgbClr val="00B050"/>
                </a:solidFill>
              </a:rPr>
              <a:t>16</a:t>
            </a:r>
          </a:p>
          <a:p>
            <a:r>
              <a:rPr lang="en-US" dirty="0"/>
              <a:t>% of the new curriculum planned to be taught in foreign language of the total of new curriculum developed by the project: </a:t>
            </a:r>
            <a:r>
              <a:rPr lang="en-US" dirty="0">
                <a:solidFill>
                  <a:srgbClr val="00B050"/>
                </a:solidFill>
              </a:rPr>
              <a:t>20%</a:t>
            </a:r>
          </a:p>
        </p:txBody>
      </p:sp>
    </p:spTree>
    <p:extLst>
      <p:ext uri="{BB962C8B-B14F-4D97-AF65-F5344CB8AC3E}">
        <p14:creationId xmlns:p14="http://schemas.microsoft.com/office/powerpoint/2010/main" val="2750751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5443</TotalTime>
  <Words>1151</Words>
  <Application>Microsoft Office PowerPoint</Application>
  <PresentationFormat>Widescreen</PresentationFormat>
  <Paragraphs>127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MS Mincho</vt:lpstr>
      <vt:lpstr>Arial</vt:lpstr>
      <vt:lpstr>Calibri</vt:lpstr>
      <vt:lpstr>Calibri Light</vt:lpstr>
      <vt:lpstr>Times New Roman</vt:lpstr>
      <vt:lpstr>Verdana</vt:lpstr>
      <vt:lpstr>Office Theme</vt:lpstr>
      <vt:lpstr>Development of practically-oriented student-centred education in the field of modelling of Cyber-Physical Systems – CybPhys 609557-EPP-1-2019-1-LV-EPPKA2-CBHE-JP – ERASMUS+ CBHE</vt:lpstr>
      <vt:lpstr>Agenda for Wednesday April 12th</vt:lpstr>
      <vt:lpstr>Agenda for Thursday April 13th</vt:lpstr>
      <vt:lpstr>Agenda for Friday April 14th</vt:lpstr>
      <vt:lpstr>Project progress</vt:lpstr>
      <vt:lpstr>The project targets and deliverables</vt:lpstr>
      <vt:lpstr>Courses and programs: new / updated</vt:lpstr>
      <vt:lpstr>What we promissed! Indicators 1</vt:lpstr>
      <vt:lpstr>Indicators 2</vt:lpstr>
      <vt:lpstr>PowerPoint Presentation</vt:lpstr>
      <vt:lpstr>Dissemination and Exploitation and Sustainability of results (WP6)</vt:lpstr>
      <vt:lpstr>Final conference in April 27-29th   </vt:lpstr>
      <vt:lpstr>Project financial aspects. Partner’s agreements. Tenders for the equipment: WP7</vt:lpstr>
      <vt:lpstr>Final report</vt:lpstr>
      <vt:lpstr>Documents for a Final report on CybPhys implementation</vt:lpstr>
      <vt:lpstr>PowerPoint Presentation</vt:lpstr>
      <vt:lpstr>Financial issues</vt:lpstr>
      <vt:lpstr>Further tasks and the next steps</vt:lpstr>
      <vt:lpstr>Further tasks and the next steps </vt:lpstr>
      <vt:lpstr>Acquisition of SMSE by the project partners. Demonstration of experience.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the questions!</vt:lpstr>
    </vt:vector>
  </TitlesOfParts>
  <Company>Riga Technical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Industry – academia cooperation support for creative thinking skills strengthening of undergraduates’ students in electrical engineering</dc:title>
  <dc:creator>Anatolijs Zabašta</dc:creator>
  <cp:lastModifiedBy>Anatolijs Zabašta</cp:lastModifiedBy>
  <cp:revision>569</cp:revision>
  <dcterms:created xsi:type="dcterms:W3CDTF">2018-04-15T12:36:21Z</dcterms:created>
  <dcterms:modified xsi:type="dcterms:W3CDTF">2023-04-14T08:54:45Z</dcterms:modified>
</cp:coreProperties>
</file>